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3.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1" r:id="rId2"/>
    <p:sldMasterId id="2147483694" r:id="rId3"/>
    <p:sldMasterId id="2147483717" r:id="rId4"/>
  </p:sldMasterIdLst>
  <p:notesMasterIdLst>
    <p:notesMasterId r:id="rId198"/>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 id="344" r:id="rId93"/>
    <p:sldId id="345" r:id="rId94"/>
    <p:sldId id="346" r:id="rId95"/>
    <p:sldId id="347" r:id="rId96"/>
    <p:sldId id="348" r:id="rId97"/>
    <p:sldId id="349" r:id="rId98"/>
    <p:sldId id="350" r:id="rId99"/>
    <p:sldId id="351" r:id="rId100"/>
    <p:sldId id="352" r:id="rId101"/>
    <p:sldId id="353" r:id="rId102"/>
    <p:sldId id="354" r:id="rId103"/>
    <p:sldId id="355" r:id="rId104"/>
    <p:sldId id="356" r:id="rId105"/>
    <p:sldId id="357" r:id="rId106"/>
    <p:sldId id="358" r:id="rId107"/>
    <p:sldId id="359" r:id="rId108"/>
    <p:sldId id="360" r:id="rId109"/>
    <p:sldId id="361" r:id="rId110"/>
    <p:sldId id="362" r:id="rId111"/>
    <p:sldId id="363" r:id="rId112"/>
    <p:sldId id="364" r:id="rId113"/>
    <p:sldId id="365" r:id="rId114"/>
    <p:sldId id="366" r:id="rId115"/>
    <p:sldId id="367" r:id="rId116"/>
    <p:sldId id="368" r:id="rId117"/>
    <p:sldId id="369" r:id="rId118"/>
    <p:sldId id="370" r:id="rId119"/>
    <p:sldId id="371" r:id="rId120"/>
    <p:sldId id="372" r:id="rId121"/>
    <p:sldId id="373" r:id="rId122"/>
    <p:sldId id="374" r:id="rId123"/>
    <p:sldId id="375" r:id="rId124"/>
    <p:sldId id="376" r:id="rId125"/>
    <p:sldId id="377" r:id="rId126"/>
    <p:sldId id="378" r:id="rId127"/>
    <p:sldId id="379" r:id="rId128"/>
    <p:sldId id="380" r:id="rId129"/>
    <p:sldId id="381" r:id="rId130"/>
    <p:sldId id="382" r:id="rId131"/>
    <p:sldId id="383" r:id="rId132"/>
    <p:sldId id="384" r:id="rId133"/>
    <p:sldId id="385" r:id="rId134"/>
    <p:sldId id="386" r:id="rId135"/>
    <p:sldId id="387" r:id="rId136"/>
    <p:sldId id="388" r:id="rId137"/>
    <p:sldId id="389" r:id="rId138"/>
    <p:sldId id="390" r:id="rId139"/>
    <p:sldId id="391" r:id="rId140"/>
    <p:sldId id="392" r:id="rId141"/>
    <p:sldId id="393" r:id="rId142"/>
    <p:sldId id="394" r:id="rId143"/>
    <p:sldId id="395" r:id="rId144"/>
    <p:sldId id="396" r:id="rId145"/>
    <p:sldId id="397" r:id="rId146"/>
    <p:sldId id="398" r:id="rId147"/>
    <p:sldId id="399" r:id="rId148"/>
    <p:sldId id="400" r:id="rId149"/>
    <p:sldId id="401" r:id="rId150"/>
    <p:sldId id="402" r:id="rId151"/>
    <p:sldId id="403" r:id="rId152"/>
    <p:sldId id="404" r:id="rId153"/>
    <p:sldId id="405" r:id="rId154"/>
    <p:sldId id="406" r:id="rId155"/>
    <p:sldId id="407" r:id="rId156"/>
    <p:sldId id="408" r:id="rId157"/>
    <p:sldId id="409" r:id="rId158"/>
    <p:sldId id="410" r:id="rId159"/>
    <p:sldId id="411" r:id="rId160"/>
    <p:sldId id="412" r:id="rId161"/>
    <p:sldId id="413" r:id="rId162"/>
    <p:sldId id="414" r:id="rId163"/>
    <p:sldId id="415" r:id="rId164"/>
    <p:sldId id="416" r:id="rId165"/>
    <p:sldId id="417" r:id="rId166"/>
    <p:sldId id="418" r:id="rId167"/>
    <p:sldId id="419" r:id="rId168"/>
    <p:sldId id="420" r:id="rId169"/>
    <p:sldId id="421" r:id="rId170"/>
    <p:sldId id="422" r:id="rId171"/>
    <p:sldId id="423" r:id="rId172"/>
    <p:sldId id="424" r:id="rId173"/>
    <p:sldId id="425" r:id="rId174"/>
    <p:sldId id="426" r:id="rId175"/>
    <p:sldId id="427" r:id="rId176"/>
    <p:sldId id="428" r:id="rId177"/>
    <p:sldId id="429" r:id="rId178"/>
    <p:sldId id="430" r:id="rId179"/>
    <p:sldId id="431" r:id="rId180"/>
    <p:sldId id="432" r:id="rId181"/>
    <p:sldId id="433" r:id="rId182"/>
    <p:sldId id="434" r:id="rId183"/>
    <p:sldId id="435" r:id="rId184"/>
    <p:sldId id="436" r:id="rId185"/>
    <p:sldId id="437" r:id="rId186"/>
    <p:sldId id="438" r:id="rId187"/>
    <p:sldId id="439" r:id="rId188"/>
    <p:sldId id="440" r:id="rId189"/>
    <p:sldId id="441" r:id="rId190"/>
    <p:sldId id="442" r:id="rId191"/>
    <p:sldId id="443" r:id="rId192"/>
    <p:sldId id="444" r:id="rId193"/>
    <p:sldId id="445" r:id="rId194"/>
    <p:sldId id="446" r:id="rId195"/>
    <p:sldId id="447" r:id="rId196"/>
    <p:sldId id="448" r:id="rId197"/>
  </p:sldIdLst>
  <p:sldSz cx="16256000" cy="9144000"/>
  <p:notesSz cx="6858000" cy="9144000"/>
  <p:embeddedFontLst>
    <p:embeddedFont>
      <p:font typeface="Calibri" panose="020F0502020204030204" pitchFamily="34" charset="0"/>
      <p:regular r:id="rId199"/>
      <p:bold r:id="rId200"/>
      <p:italic r:id="rId201"/>
      <p:boldItalic r:id="rId202"/>
    </p:embeddedFont>
    <p:embeddedFont>
      <p:font typeface="Open Sans" panose="020B0606030504020204" pitchFamily="34" charset="0"/>
      <p:regular r:id="rId203"/>
      <p:bold r:id="rId204"/>
      <p:italic r:id="rId205"/>
      <p:boldItalic r:id="rId20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pDRCmac9ceZvh09jI1Bi7A==" hashData="PZwqCqrYITQoyl5GHFSaHxztu23S2BBSNT6Oo+3xSQWSQpCsaNxjmdacxttyMQl1VDp3zQflu7pvpP4Sorly8w=="/>
  <p:extLst>
    <p:ext uri="{EFAFB233-063F-42B5-8137-9DF3F51BA10A}">
      <p15:sldGuideLst xmlns:p15="http://schemas.microsoft.com/office/powerpoint/2012/main">
        <p15:guide id="1" orient="horz" pos="2904">
          <p15:clr>
            <a:srgbClr val="A4A3A4"/>
          </p15:clr>
        </p15:guide>
        <p15:guide id="2" pos="512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07" roundtripDataSignature="AMtx7mjSHXiD3k81otmmyhQyU4S0TEa2K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A9444F-7D21-4988-8F10-8423E9009EF1}">
  <a:tblStyle styleId="{59A9444F-7D21-4988-8F10-8423E9009EF1}"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b="off" i="off"/>
      <a:tcStyle>
        <a:tcBdr/>
        <a:fill>
          <a:solidFill>
            <a:srgbClr val="D0DEEF"/>
          </a:solidFill>
        </a:fill>
      </a:tcStyle>
    </a:band1H>
    <a:band2H>
      <a:tcTxStyle b="off" i="off"/>
      <a:tcStyle>
        <a:tcBdr/>
      </a:tcStyle>
    </a:band2H>
    <a:band1V>
      <a:tcTxStyle b="off" i="off"/>
      <a:tcStyle>
        <a:tcBdr/>
        <a:fill>
          <a:solidFill>
            <a:srgbClr val="D0DEEF"/>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BF119CE7-3451-4397-A8B7-1965E6D04C26}" styleName="Table_1">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1" d="100"/>
          <a:sy n="51" d="100"/>
        </p:scale>
        <p:origin x="738" y="84"/>
      </p:cViewPr>
      <p:guideLst>
        <p:guide orient="horz" pos="2904"/>
        <p:guide pos="51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59" Type="http://schemas.openxmlformats.org/officeDocument/2006/relationships/slide" Target="slides/slide155.xml"/><Relationship Id="rId170" Type="http://schemas.openxmlformats.org/officeDocument/2006/relationships/slide" Target="slides/slide166.xml"/><Relationship Id="rId191" Type="http://schemas.openxmlformats.org/officeDocument/2006/relationships/slide" Target="slides/slide187.xml"/><Relationship Id="rId205" Type="http://schemas.openxmlformats.org/officeDocument/2006/relationships/font" Target="fonts/font7.fntdata"/><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160" Type="http://schemas.openxmlformats.org/officeDocument/2006/relationships/slide" Target="slides/slide156.xml"/><Relationship Id="rId181" Type="http://schemas.openxmlformats.org/officeDocument/2006/relationships/slide" Target="slides/slide177.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5" Type="http://schemas.openxmlformats.org/officeDocument/2006/relationships/slide" Target="slides/slide81.xml"/><Relationship Id="rId150" Type="http://schemas.openxmlformats.org/officeDocument/2006/relationships/slide" Target="slides/slide146.xml"/><Relationship Id="rId171" Type="http://schemas.openxmlformats.org/officeDocument/2006/relationships/slide" Target="slides/slide167.xml"/><Relationship Id="rId192" Type="http://schemas.openxmlformats.org/officeDocument/2006/relationships/slide" Target="slides/slide188.xml"/><Relationship Id="rId206" Type="http://schemas.openxmlformats.org/officeDocument/2006/relationships/font" Target="fonts/font8.fntdata"/><Relationship Id="rId12" Type="http://schemas.openxmlformats.org/officeDocument/2006/relationships/slide" Target="slides/slide8.xml"/><Relationship Id="rId33" Type="http://schemas.openxmlformats.org/officeDocument/2006/relationships/slide" Target="slides/slide29.xml"/><Relationship Id="rId108" Type="http://schemas.openxmlformats.org/officeDocument/2006/relationships/slide" Target="slides/slide104.xml"/><Relationship Id="rId129" Type="http://schemas.openxmlformats.org/officeDocument/2006/relationships/slide" Target="slides/slide125.xml"/><Relationship Id="rId54" Type="http://schemas.openxmlformats.org/officeDocument/2006/relationships/slide" Target="slides/slide50.xml"/><Relationship Id="rId75" Type="http://schemas.openxmlformats.org/officeDocument/2006/relationships/slide" Target="slides/slide71.xml"/><Relationship Id="rId96" Type="http://schemas.openxmlformats.org/officeDocument/2006/relationships/slide" Target="slides/slide92.xml"/><Relationship Id="rId140" Type="http://schemas.openxmlformats.org/officeDocument/2006/relationships/slide" Target="slides/slide136.xml"/><Relationship Id="rId161" Type="http://schemas.openxmlformats.org/officeDocument/2006/relationships/slide" Target="slides/slide157.xml"/><Relationship Id="rId182" Type="http://schemas.openxmlformats.org/officeDocument/2006/relationships/slide" Target="slides/slide178.xml"/><Relationship Id="rId6" Type="http://schemas.openxmlformats.org/officeDocument/2006/relationships/slide" Target="slides/slide2.xml"/><Relationship Id="rId23" Type="http://schemas.openxmlformats.org/officeDocument/2006/relationships/slide" Target="slides/slide19.xml"/><Relationship Id="rId119" Type="http://schemas.openxmlformats.org/officeDocument/2006/relationships/slide" Target="slides/slide115.xml"/><Relationship Id="rId44" Type="http://schemas.openxmlformats.org/officeDocument/2006/relationships/slide" Target="slides/slide40.xml"/><Relationship Id="rId65" Type="http://schemas.openxmlformats.org/officeDocument/2006/relationships/slide" Target="slides/slide61.xml"/><Relationship Id="rId86" Type="http://schemas.openxmlformats.org/officeDocument/2006/relationships/slide" Target="slides/slide82.xml"/><Relationship Id="rId130" Type="http://schemas.openxmlformats.org/officeDocument/2006/relationships/slide" Target="slides/slide126.xml"/><Relationship Id="rId151" Type="http://schemas.openxmlformats.org/officeDocument/2006/relationships/slide" Target="slides/slide147.xml"/><Relationship Id="rId172" Type="http://schemas.openxmlformats.org/officeDocument/2006/relationships/slide" Target="slides/slide168.xml"/><Relationship Id="rId193" Type="http://schemas.openxmlformats.org/officeDocument/2006/relationships/slide" Target="slides/slide189.xml"/><Relationship Id="rId207" Type="http://customschemas.google.com/relationships/presentationmetadata" Target="metadata"/><Relationship Id="rId13" Type="http://schemas.openxmlformats.org/officeDocument/2006/relationships/slide" Target="slides/slide9.xml"/><Relationship Id="rId109" Type="http://schemas.openxmlformats.org/officeDocument/2006/relationships/slide" Target="slides/slide105.xml"/><Relationship Id="rId34" Type="http://schemas.openxmlformats.org/officeDocument/2006/relationships/slide" Target="slides/slide30.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20" Type="http://schemas.openxmlformats.org/officeDocument/2006/relationships/slide" Target="slides/slide116.xml"/><Relationship Id="rId141" Type="http://schemas.openxmlformats.org/officeDocument/2006/relationships/slide" Target="slides/slide137.xml"/><Relationship Id="rId7" Type="http://schemas.openxmlformats.org/officeDocument/2006/relationships/slide" Target="slides/slide3.xml"/><Relationship Id="rId162" Type="http://schemas.openxmlformats.org/officeDocument/2006/relationships/slide" Target="slides/slide158.xml"/><Relationship Id="rId183" Type="http://schemas.openxmlformats.org/officeDocument/2006/relationships/slide" Target="slides/slide179.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199" Type="http://schemas.openxmlformats.org/officeDocument/2006/relationships/font" Target="fonts/font1.fntdata"/><Relationship Id="rId203" Type="http://schemas.openxmlformats.org/officeDocument/2006/relationships/font" Target="fonts/font5.fntdata"/><Relationship Id="rId208"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189" Type="http://schemas.openxmlformats.org/officeDocument/2006/relationships/slide" Target="slides/slide185.xml"/><Relationship Id="rId3" Type="http://schemas.openxmlformats.org/officeDocument/2006/relationships/slideMaster" Target="slideMasters/slideMaster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79" Type="http://schemas.openxmlformats.org/officeDocument/2006/relationships/slide" Target="slides/slide175.xml"/><Relationship Id="rId195" Type="http://schemas.openxmlformats.org/officeDocument/2006/relationships/slide" Target="slides/slide191.xml"/><Relationship Id="rId209" Type="http://schemas.openxmlformats.org/officeDocument/2006/relationships/viewProps" Target="viewProps.xml"/><Relationship Id="rId190" Type="http://schemas.openxmlformats.org/officeDocument/2006/relationships/slide" Target="slides/slide186.xml"/><Relationship Id="rId204" Type="http://schemas.openxmlformats.org/officeDocument/2006/relationships/font" Target="fonts/font6.fntdata"/><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slide" Target="slides/slide160.xml"/><Relationship Id="rId169" Type="http://schemas.openxmlformats.org/officeDocument/2006/relationships/slide" Target="slides/slide165.xml"/><Relationship Id="rId185" Type="http://schemas.openxmlformats.org/officeDocument/2006/relationships/slide" Target="slides/slide181.xml"/><Relationship Id="rId4" Type="http://schemas.openxmlformats.org/officeDocument/2006/relationships/slideMaster" Target="slideMasters/slideMaster4.xml"/><Relationship Id="rId9" Type="http://schemas.openxmlformats.org/officeDocument/2006/relationships/slide" Target="slides/slide5.xml"/><Relationship Id="rId180" Type="http://schemas.openxmlformats.org/officeDocument/2006/relationships/slide" Target="slides/slide176.xml"/><Relationship Id="rId210" Type="http://schemas.openxmlformats.org/officeDocument/2006/relationships/theme" Target="theme/theme1.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font" Target="fonts/font2.fntdata"/><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tableStyles" Target="tableStyles.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font" Target="fonts/font3.fntdata"/><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1" Type="http://schemas.openxmlformats.org/officeDocument/2006/relationships/slideMaster" Target="slideMasters/slideMaster1.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notesMaster" Target="notesMasters/notesMaster1.xml"/><Relationship Id="rId202" Type="http://schemas.openxmlformats.org/officeDocument/2006/relationships/font" Target="fonts/font4.fntdata"/><Relationship Id="rId18" Type="http://schemas.openxmlformats.org/officeDocument/2006/relationships/slide" Target="slides/slide14.xml"/><Relationship Id="rId39" Type="http://schemas.openxmlformats.org/officeDocument/2006/relationships/slide" Target="slides/slide35.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slideMaster" Target="slideMasters/slideMaster2.xml"/><Relationship Id="rId29" Type="http://schemas.openxmlformats.org/officeDocument/2006/relationships/slide" Target="slides/slide25.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3" Type="http://schemas.openxmlformats.org/officeDocument/2006/relationships/hyperlink" Target="https://docs.docker.com/ee/dtr/admin/configure/set-up-vulnerability-scans/" TargetMode="External"/><Relationship Id="rId2" Type="http://schemas.openxmlformats.org/officeDocument/2006/relationships/slide" Target="../slides/slide100.xml"/><Relationship Id="rId1" Type="http://schemas.openxmlformats.org/officeDocument/2006/relationships/notesMaster" Target="../notesMasters/notesMaster1.xml"/><Relationship Id="rId4" Type="http://schemas.openxmlformats.org/officeDocument/2006/relationships/hyperlink" Target="https://docs.docker.com/ee/dtr/user/manage-images/scan-images-for-vulnerabilities/" TargetMode="Externa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3" Type="http://schemas.openxmlformats.org/officeDocument/2006/relationships/hyperlink" Target="https://en.wikipedia.org/wiki/HTTP_Strict_Transport_Security" TargetMode="External"/><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3" Type="http://schemas.openxmlformats.org/officeDocument/2006/relationships/hyperlink" Target="https://docs.docker.com/registry/configuration/" TargetMode="External"/><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3" Type="http://schemas.openxmlformats.org/officeDocument/2006/relationships/hyperlink" Target="https://docs.docker.com/ee/dtr/admin/configure/external-storage/" TargetMode="External"/><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3" Type="http://schemas.openxmlformats.org/officeDocument/2006/relationships/hyperlink" Target="https://docs.docker.com/ee/ucp-architecture/" TargetMode="External"/><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3" Type="http://schemas.openxmlformats.org/officeDocument/2006/relationships/hyperlink" Target="https://docs.docker.com/engine/swarm/" TargetMode="External"/><Relationship Id="rId2" Type="http://schemas.openxmlformats.org/officeDocument/2006/relationships/slide" Target="../slides/slide146.xml"/><Relationship Id="rId1" Type="http://schemas.openxmlformats.org/officeDocument/2006/relationships/notesMaster" Target="../notesMasters/notesMaster1.xml"/><Relationship Id="rId4" Type="http://schemas.openxmlformats.org/officeDocument/2006/relationships/hyperlink" Target="https://docs.docker.com/ee/dtr/architecture/" TargetMode="Externa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3" Type="http://schemas.openxmlformats.org/officeDocument/2006/relationships/hyperlink" Target="https://docs.docker.com/docker-for-aws/iam-permissions/" TargetMode="External"/><Relationship Id="rId2" Type="http://schemas.openxmlformats.org/officeDocument/2006/relationships/slide" Target="../slides/slide159.xml"/><Relationship Id="rId1" Type="http://schemas.openxmlformats.org/officeDocument/2006/relationships/notesMaster" Target="../notesMasters/notesMaster1.xml"/><Relationship Id="rId4" Type="http://schemas.openxmlformats.org/officeDocument/2006/relationships/hyperlink" Target="http://docs.aws.amazon.com/AWSEC2/latest/UserGuide/ec2-key-pairs.html"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3" Type="http://schemas.openxmlformats.org/officeDocument/2006/relationships/hyperlink" Target="https://docs.docker.com/docker-for-aws/iam-permissions/" TargetMode="External"/><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3" Type="http://schemas.openxmlformats.org/officeDocument/2006/relationships/hyperlink" Target="https://docs.docker.com/docker-for-aws/#docker-community-edition-ce-for-aws" TargetMode="External"/><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3" Type="http://schemas.openxmlformats.org/officeDocument/2006/relationships/hyperlink" Target="https://docs.aws.amazon.com/AWSEC2/latest/UserGuide/launching-instance.html" TargetMode="External"/><Relationship Id="rId7" Type="http://schemas.openxmlformats.org/officeDocument/2006/relationships/hyperlink" Target="http://localhost/" TargetMode="External"/><Relationship Id="rId2" Type="http://schemas.openxmlformats.org/officeDocument/2006/relationships/slide" Target="../slides/slide167.xml"/><Relationship Id="rId1" Type="http://schemas.openxmlformats.org/officeDocument/2006/relationships/notesMaster" Target="../notesMasters/notesMaster1.xml"/><Relationship Id="rId6" Type="http://schemas.openxmlformats.org/officeDocument/2006/relationships/hyperlink" Target="https://docs.docker.com/engine/reference/run/" TargetMode="External"/><Relationship Id="rId5" Type="http://schemas.openxmlformats.org/officeDocument/2006/relationships/hyperlink" Target="https://docs.docker.com/engine/reference/builder/" TargetMode="External"/><Relationship Id="rId4" Type="http://schemas.openxmlformats.org/officeDocument/2006/relationships/hyperlink" Target="https://docs.aws.amazon.com/AWSEC2/latest/UserGuide/AccessingInstances.html" TargetMode="External"/></Relationships>
</file>

<file path=ppt/notesSlides/_rels/notesSlide168.xml.rels><?xml version="1.0" encoding="UTF-8" standalone="yes"?>
<Relationships xmlns="http://schemas.openxmlformats.org/package/2006/relationships"><Relationship Id="rId3" Type="http://schemas.openxmlformats.org/officeDocument/2006/relationships/hyperlink" Target="https://docs.aws.amazon.com/AWSEC2/latest/UserGuide/launching-instance.html" TargetMode="External"/><Relationship Id="rId7" Type="http://schemas.openxmlformats.org/officeDocument/2006/relationships/hyperlink" Target="http://localhost/" TargetMode="External"/><Relationship Id="rId2" Type="http://schemas.openxmlformats.org/officeDocument/2006/relationships/slide" Target="../slides/slide168.xml"/><Relationship Id="rId1" Type="http://schemas.openxmlformats.org/officeDocument/2006/relationships/notesMaster" Target="../notesMasters/notesMaster1.xml"/><Relationship Id="rId6" Type="http://schemas.openxmlformats.org/officeDocument/2006/relationships/hyperlink" Target="https://docs.docker.com/engine/reference/run/" TargetMode="External"/><Relationship Id="rId5" Type="http://schemas.openxmlformats.org/officeDocument/2006/relationships/hyperlink" Target="https://docs.docker.com/engine/reference/builder/" TargetMode="External"/><Relationship Id="rId4" Type="http://schemas.openxmlformats.org/officeDocument/2006/relationships/hyperlink" Target="https://docs.aws.amazon.com/AWSEC2/latest/UserGuide/AccessingInstances.html" TargetMode="External"/></Relationships>
</file>

<file path=ppt/notesSlides/_rels/notesSlide169.xml.rels><?xml version="1.0" encoding="UTF-8" standalone="yes"?>
<Relationships xmlns="http://schemas.openxmlformats.org/package/2006/relationships"><Relationship Id="rId3" Type="http://schemas.openxmlformats.org/officeDocument/2006/relationships/hyperlink" Target="https://docs.aws.amazon.com/AWSEC2/latest/UserGuide/launching-instance.html" TargetMode="External"/><Relationship Id="rId7" Type="http://schemas.openxmlformats.org/officeDocument/2006/relationships/hyperlink" Target="http://localhost/" TargetMode="External"/><Relationship Id="rId2" Type="http://schemas.openxmlformats.org/officeDocument/2006/relationships/slide" Target="../slides/slide169.xml"/><Relationship Id="rId1" Type="http://schemas.openxmlformats.org/officeDocument/2006/relationships/notesMaster" Target="../notesMasters/notesMaster1.xml"/><Relationship Id="rId6" Type="http://schemas.openxmlformats.org/officeDocument/2006/relationships/hyperlink" Target="https://docs.docker.com/engine/reference/run/" TargetMode="External"/><Relationship Id="rId5" Type="http://schemas.openxmlformats.org/officeDocument/2006/relationships/hyperlink" Target="https://docs.docker.com/engine/reference/builder/" TargetMode="External"/><Relationship Id="rId4" Type="http://schemas.openxmlformats.org/officeDocument/2006/relationships/hyperlink" Target="https://docs.aws.amazon.com/AWSEC2/latest/UserGuide/AccessingInstances.html"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3" Type="http://schemas.openxmlformats.org/officeDocument/2006/relationships/hyperlink" Target="https://docs.aws.amazon.com/AWSEC2/latest/UserGuide/launching-instance.html" TargetMode="External"/><Relationship Id="rId7" Type="http://schemas.openxmlformats.org/officeDocument/2006/relationships/hyperlink" Target="http://localhost/" TargetMode="External"/><Relationship Id="rId2" Type="http://schemas.openxmlformats.org/officeDocument/2006/relationships/slide" Target="../slides/slide170.xml"/><Relationship Id="rId1" Type="http://schemas.openxmlformats.org/officeDocument/2006/relationships/notesMaster" Target="../notesMasters/notesMaster1.xml"/><Relationship Id="rId6" Type="http://schemas.openxmlformats.org/officeDocument/2006/relationships/hyperlink" Target="https://docs.docker.com/engine/reference/run/" TargetMode="External"/><Relationship Id="rId5" Type="http://schemas.openxmlformats.org/officeDocument/2006/relationships/hyperlink" Target="https://docs.docker.com/engine/reference/builder/" TargetMode="External"/><Relationship Id="rId4" Type="http://schemas.openxmlformats.org/officeDocument/2006/relationships/hyperlink" Target="https://docs.aws.amazon.com/AWSEC2/latest/UserGuide/AccessingInstances.html" TargetMode="External"/></Relationships>
</file>

<file path=ppt/notesSlides/_rels/notesSlide171.xml.rels><?xml version="1.0" encoding="UTF-8" standalone="yes"?>
<Relationships xmlns="http://schemas.openxmlformats.org/package/2006/relationships"><Relationship Id="rId3" Type="http://schemas.openxmlformats.org/officeDocument/2006/relationships/hyperlink" Target="https://docs.aws.amazon.com/AWSEC2/latest/UserGuide/launching-instance.html" TargetMode="External"/><Relationship Id="rId7" Type="http://schemas.openxmlformats.org/officeDocument/2006/relationships/hyperlink" Target="http://localhost/" TargetMode="External"/><Relationship Id="rId2" Type="http://schemas.openxmlformats.org/officeDocument/2006/relationships/slide" Target="../slides/slide171.xml"/><Relationship Id="rId1" Type="http://schemas.openxmlformats.org/officeDocument/2006/relationships/notesMaster" Target="../notesMasters/notesMaster1.xml"/><Relationship Id="rId6" Type="http://schemas.openxmlformats.org/officeDocument/2006/relationships/hyperlink" Target="https://docs.docker.com/engine/reference/run/" TargetMode="External"/><Relationship Id="rId5" Type="http://schemas.openxmlformats.org/officeDocument/2006/relationships/hyperlink" Target="https://docs.docker.com/engine/reference/builder/" TargetMode="External"/><Relationship Id="rId4" Type="http://schemas.openxmlformats.org/officeDocument/2006/relationships/hyperlink" Target="https://docs.aws.amazon.com/AWSEC2/latest/UserGuide/AccessingInstances.html" TargetMode="External"/></Relationships>
</file>

<file path=ppt/notesSlides/_rels/notesSlide172.xml.rels><?xml version="1.0" encoding="UTF-8" standalone="yes"?>
<Relationships xmlns="http://schemas.openxmlformats.org/package/2006/relationships"><Relationship Id="rId3" Type="http://schemas.openxmlformats.org/officeDocument/2006/relationships/hyperlink" Target="https://docs.aws.amazon.com/AWSEC2/latest/UserGuide/launching-instance.html" TargetMode="External"/><Relationship Id="rId7" Type="http://schemas.openxmlformats.org/officeDocument/2006/relationships/hyperlink" Target="http://localhost/" TargetMode="External"/><Relationship Id="rId2" Type="http://schemas.openxmlformats.org/officeDocument/2006/relationships/slide" Target="../slides/slide172.xml"/><Relationship Id="rId1" Type="http://schemas.openxmlformats.org/officeDocument/2006/relationships/notesMaster" Target="../notesMasters/notesMaster1.xml"/><Relationship Id="rId6" Type="http://schemas.openxmlformats.org/officeDocument/2006/relationships/hyperlink" Target="https://docs.docker.com/engine/reference/run/" TargetMode="External"/><Relationship Id="rId5" Type="http://schemas.openxmlformats.org/officeDocument/2006/relationships/hyperlink" Target="https://docs.docker.com/engine/reference/builder/" TargetMode="External"/><Relationship Id="rId4" Type="http://schemas.openxmlformats.org/officeDocument/2006/relationships/hyperlink" Target="https://docs.aws.amazon.com/AWSEC2/latest/UserGuide/AccessingInstances.html" TargetMode="External"/></Relationships>
</file>

<file path=ppt/notesSlides/_rels/notesSlide173.xml.rels><?xml version="1.0" encoding="UTF-8" standalone="yes"?>
<Relationships xmlns="http://schemas.openxmlformats.org/package/2006/relationships"><Relationship Id="rId3" Type="http://schemas.openxmlformats.org/officeDocument/2006/relationships/hyperlink" Target="https://docs.aws.amazon.com/AWSEC2/latest/UserGuide/launching-instance.html" TargetMode="External"/><Relationship Id="rId2" Type="http://schemas.openxmlformats.org/officeDocument/2006/relationships/slide" Target="../slides/slide173.xml"/><Relationship Id="rId1" Type="http://schemas.openxmlformats.org/officeDocument/2006/relationships/notesMaster" Target="../notesMasters/notesMaster1.xml"/><Relationship Id="rId5" Type="http://schemas.openxmlformats.org/officeDocument/2006/relationships/hyperlink" Target="https://docs.docker.com/engine/reference/builder/" TargetMode="External"/><Relationship Id="rId4" Type="http://schemas.openxmlformats.org/officeDocument/2006/relationships/hyperlink" Target="https://docs.aws.amazon.com/AWSEC2/latest/UserGuide/AccessingInstances.html" TargetMode="Externa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3" Type="http://schemas.openxmlformats.org/officeDocument/2006/relationships/hyperlink" Target="http://aws.amazon.com/ecr" TargetMode="External"/><Relationship Id="rId2" Type="http://schemas.openxmlformats.org/officeDocument/2006/relationships/slide" Target="../slides/slide175.xml"/><Relationship Id="rId1" Type="http://schemas.openxmlformats.org/officeDocument/2006/relationships/notesMaster" Target="../notesMasters/notesMaster1.xml"/><Relationship Id="rId5" Type="http://schemas.openxmlformats.org/officeDocument/2006/relationships/hyperlink" Target="https://docs.aws.amazon.com/AmazonECR/latest/userguide/ecr_managed_policies.html" TargetMode="External"/><Relationship Id="rId4" Type="http://schemas.openxmlformats.org/officeDocument/2006/relationships/hyperlink" Target="https://docs.aws.amazon.com/cli/latest/userguide/installing.html" TargetMode="External"/></Relationships>
</file>

<file path=ppt/notesSlides/_rels/notesSlide176.xml.rels><?xml version="1.0" encoding="UTF-8" standalone="yes"?>
<Relationships xmlns="http://schemas.openxmlformats.org/package/2006/relationships"><Relationship Id="rId3" Type="http://schemas.openxmlformats.org/officeDocument/2006/relationships/hyperlink" Target="http://aws.amazon.com/ecr" TargetMode="External"/><Relationship Id="rId2" Type="http://schemas.openxmlformats.org/officeDocument/2006/relationships/slide" Target="../slides/slide176.xml"/><Relationship Id="rId1" Type="http://schemas.openxmlformats.org/officeDocument/2006/relationships/notesMaster" Target="../notesMasters/notesMaster1.xml"/><Relationship Id="rId5" Type="http://schemas.openxmlformats.org/officeDocument/2006/relationships/hyperlink" Target="https://docs.aws.amazon.com/AmazonECR/latest/userguide/ecr_managed_policies.html" TargetMode="External"/><Relationship Id="rId4" Type="http://schemas.openxmlformats.org/officeDocument/2006/relationships/hyperlink" Target="https://docs.aws.amazon.com/cli/latest/userguide/installing.html" TargetMode="External"/></Relationships>
</file>

<file path=ppt/notesSlides/_rels/notesSlide177.xml.rels><?xml version="1.0" encoding="UTF-8" standalone="yes"?>
<Relationships xmlns="http://schemas.openxmlformats.org/package/2006/relationships"><Relationship Id="rId3" Type="http://schemas.openxmlformats.org/officeDocument/2006/relationships/hyperlink" Target="http://aws.amazon.com/ecr" TargetMode="External"/><Relationship Id="rId2" Type="http://schemas.openxmlformats.org/officeDocument/2006/relationships/slide" Target="../slides/slide177.xml"/><Relationship Id="rId1" Type="http://schemas.openxmlformats.org/officeDocument/2006/relationships/notesMaster" Target="../notesMasters/notesMaster1.xml"/><Relationship Id="rId5" Type="http://schemas.openxmlformats.org/officeDocument/2006/relationships/hyperlink" Target="https://docs.aws.amazon.com/AmazonECR/latest/userguide/ecr_managed_policies.html" TargetMode="External"/><Relationship Id="rId4" Type="http://schemas.openxmlformats.org/officeDocument/2006/relationships/hyperlink" Target="https://docs.aws.amazon.com/cli/latest/userguide/installing.html" TargetMode="External"/></Relationships>
</file>

<file path=ppt/notesSlides/_rels/notesSlide178.xml.rels><?xml version="1.0" encoding="UTF-8" standalone="yes"?>
<Relationships xmlns="http://schemas.openxmlformats.org/package/2006/relationships"><Relationship Id="rId3" Type="http://schemas.openxmlformats.org/officeDocument/2006/relationships/hyperlink" Target="http://aws.amazon.com/ecr" TargetMode="External"/><Relationship Id="rId2" Type="http://schemas.openxmlformats.org/officeDocument/2006/relationships/slide" Target="../slides/slide178.xml"/><Relationship Id="rId1" Type="http://schemas.openxmlformats.org/officeDocument/2006/relationships/notesMaster" Target="../notesMasters/notesMaster1.xml"/><Relationship Id="rId5" Type="http://schemas.openxmlformats.org/officeDocument/2006/relationships/hyperlink" Target="https://docs.aws.amazon.com/AmazonECR/latest/userguide/ecr_managed_policies.html" TargetMode="External"/><Relationship Id="rId4" Type="http://schemas.openxmlformats.org/officeDocument/2006/relationships/hyperlink" Target="https://docs.aws.amazon.com/cli/latest/userguide/installing.html" TargetMode="External"/></Relationships>
</file>

<file path=ppt/notesSlides/_rels/notesSlide179.xml.rels><?xml version="1.0" encoding="UTF-8" standalone="yes"?>
<Relationships xmlns="http://schemas.openxmlformats.org/package/2006/relationships"><Relationship Id="rId3" Type="http://schemas.openxmlformats.org/officeDocument/2006/relationships/hyperlink" Target="http://aws.amazon.com/ecr" TargetMode="External"/><Relationship Id="rId2" Type="http://schemas.openxmlformats.org/officeDocument/2006/relationships/slide" Target="../slides/slide179.xml"/><Relationship Id="rId1" Type="http://schemas.openxmlformats.org/officeDocument/2006/relationships/notesMaster" Target="../notesMasters/notesMaster1.xml"/><Relationship Id="rId5" Type="http://schemas.openxmlformats.org/officeDocument/2006/relationships/hyperlink" Target="https://docs.aws.amazon.com/AmazonECR/latest/userguide/ecr_managed_policies.html" TargetMode="External"/><Relationship Id="rId4" Type="http://schemas.openxmlformats.org/officeDocument/2006/relationships/hyperlink" Target="https://docs.aws.amazon.com/cli/latest/userguide/installing.html"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3" Type="http://schemas.openxmlformats.org/officeDocument/2006/relationships/hyperlink" Target="https://docs.aws.amazon.com/cli/latest/userguide/installing.html" TargetMode="External"/><Relationship Id="rId2" Type="http://schemas.openxmlformats.org/officeDocument/2006/relationships/slide" Target="../slides/slide180.xml"/><Relationship Id="rId1" Type="http://schemas.openxmlformats.org/officeDocument/2006/relationships/notesMaster" Target="../notesMasters/notesMaster1.xml"/><Relationship Id="rId4" Type="http://schemas.openxmlformats.org/officeDocument/2006/relationships/hyperlink" Target="https://docs.aws.amazon.com/AmazonECR/latest/userguide/ecr_managed_policies.html" TargetMode="Externa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docs.docker.com/engine/swarm/key-concepts/" TargetMode="External"/><Relationship Id="rId2" Type="http://schemas.openxmlformats.org/officeDocument/2006/relationships/slide" Target="../slides/slide38.xml"/><Relationship Id="rId1" Type="http://schemas.openxmlformats.org/officeDocument/2006/relationships/notesMaster" Target="../notesMasters/notesMaster1.xml"/><Relationship Id="rId5" Type="http://schemas.openxmlformats.org/officeDocument/2006/relationships/hyperlink" Target="https://docs.docker.com/ee/ucp/ucp-architecture/#ucp-components-in-worker-nodes" TargetMode="External"/><Relationship Id="rId4" Type="http://schemas.openxmlformats.org/officeDocument/2006/relationships/hyperlink" Target="https://docs.docker.com/ee/ucp/ucp-architecture/#ucp-components-in-manager-nodes" TargetMode="Externa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3" Type="http://schemas.openxmlformats.org/officeDocument/2006/relationships/hyperlink" Target="https://docs.docker.com/ee/dtr/user/audit-repository-events/" TargetMode="External"/><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9" name="Google Shape;79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Mention the course name</a:t>
            </a:r>
            <a:endParaRPr/>
          </a:p>
          <a:p>
            <a:pPr marL="0" lvl="0" indent="0" algn="l" rtl="0">
              <a:lnSpc>
                <a:spcPct val="100000"/>
              </a:lnSpc>
              <a:spcBef>
                <a:spcPts val="0"/>
              </a:spcBef>
              <a:spcAft>
                <a:spcPts val="0"/>
              </a:spcAft>
              <a:buSzPts val="1400"/>
              <a:buNone/>
            </a:pPr>
            <a:endParaRPr/>
          </a:p>
        </p:txBody>
      </p:sp>
      <p:sp>
        <p:nvSpPr>
          <p:cNvPr id="800" name="Google Shape;800;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7abd5b5dd4_0_1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2" name="Google Shape;902;g7abd5b5dd4_0_1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list the features: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Enterprise enables deploying highly available workloads using either the Docker Kubernetes Service or Docker Swarm</a:t>
            </a:r>
            <a:endParaRPr/>
          </a:p>
          <a:p>
            <a:pPr marL="0" lvl="0" indent="0" algn="l" rtl="0">
              <a:lnSpc>
                <a:spcPct val="100000"/>
              </a:lnSpc>
              <a:spcBef>
                <a:spcPts val="0"/>
              </a:spcBef>
              <a:spcAft>
                <a:spcPts val="0"/>
              </a:spcAft>
              <a:buSzPts val="1400"/>
              <a:buNone/>
            </a:pPr>
            <a:endParaRPr/>
          </a:p>
        </p:txBody>
      </p:sp>
      <p:sp>
        <p:nvSpPr>
          <p:cNvPr id="903" name="Google Shape;903;g7abd5b5dd4_0_1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a:t>
            </a:fld>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7"/>
        <p:cNvGrpSpPr/>
        <p:nvPr/>
      </p:nvGrpSpPr>
      <p:grpSpPr>
        <a:xfrm>
          <a:off x="0" y="0"/>
          <a:ext cx="0" cy="0"/>
          <a:chOff x="0" y="0"/>
          <a:chExt cx="0" cy="0"/>
        </a:xfrm>
      </p:grpSpPr>
      <p:sp>
        <p:nvSpPr>
          <p:cNvPr id="2078" name="Google Shape;2078;g78f8101544_2_1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9" name="Google Shape;2079;g78f8101544_2_18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Explain Built-in access control features and security features of DTR</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a:t>DTR uses the same authentication mechanism as Docker Universal Control Plane. Users can be managed manually or synchronized from LDAP or Active Directory. DTR uses Role Based Access Control (RBAC) to allow you to implement fine-grained access control policies for your Docker images.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Security scanning</a:t>
            </a:r>
            <a:endParaRPr/>
          </a:p>
          <a:p>
            <a:pPr marL="0" lvl="0" indent="0" algn="l" rtl="0">
              <a:lnSpc>
                <a:spcPct val="100000"/>
              </a:lnSpc>
              <a:spcBef>
                <a:spcPts val="0"/>
              </a:spcBef>
              <a:spcAft>
                <a:spcPts val="0"/>
              </a:spcAft>
              <a:buSzPts val="1400"/>
              <a:buNone/>
            </a:pPr>
            <a:r>
              <a:rPr lang="en-US"/>
              <a:t>DTR has a built-in security scanner that can be used to discover what versions of software are used in your images. It scans each layer and aggregates the results to give you a complete picture of what you are shipping as a part of your stack. Most importantly, it correlates this information with a vulnerability database that is kept up to date through </a:t>
            </a:r>
            <a:r>
              <a:rPr lang="en-US" u="sng">
                <a:solidFill>
                  <a:schemeClr val="hlink"/>
                </a:solidFill>
                <a:hlinkClick r:id="rId3"/>
              </a:rPr>
              <a:t>periodic updates</a:t>
            </a:r>
            <a:r>
              <a:rPr lang="en-US"/>
              <a:t>. This gives you </a:t>
            </a:r>
            <a:r>
              <a:rPr lang="en-US" u="sng">
                <a:solidFill>
                  <a:schemeClr val="hlink"/>
                </a:solidFill>
                <a:hlinkClick r:id="rId4"/>
              </a:rPr>
              <a:t>unprecedented insight into your exposure to known security threats</a:t>
            </a:r>
            <a:r>
              <a:rPr lang="en-US"/>
              <a:t>.</a:t>
            </a:r>
            <a:endParaRPr/>
          </a:p>
          <a:p>
            <a:pPr marL="0" lvl="0" indent="0" algn="l" rtl="0">
              <a:lnSpc>
                <a:spcPct val="100000"/>
              </a:lnSpc>
              <a:spcBef>
                <a:spcPts val="0"/>
              </a:spcBef>
              <a:spcAft>
                <a:spcPts val="0"/>
              </a:spcAft>
              <a:buSzPts val="1400"/>
              <a:buNone/>
            </a:pPr>
            <a:endParaRPr/>
          </a:p>
        </p:txBody>
      </p:sp>
      <p:sp>
        <p:nvSpPr>
          <p:cNvPr id="2080" name="Google Shape;2080;g78f8101544_2_18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100</a:t>
            </a:fld>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8"/>
        <p:cNvGrpSpPr/>
        <p:nvPr/>
      </p:nvGrpSpPr>
      <p:grpSpPr>
        <a:xfrm>
          <a:off x="0" y="0"/>
          <a:ext cx="0" cy="0"/>
          <a:chOff x="0" y="0"/>
          <a:chExt cx="0" cy="0"/>
        </a:xfrm>
      </p:grpSpPr>
      <p:sp>
        <p:nvSpPr>
          <p:cNvPr id="2089" name="Google Shape;2089;g78f8101544_2_1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DTR architecture</a:t>
            </a:r>
            <a:endParaRPr/>
          </a:p>
        </p:txBody>
      </p:sp>
      <p:sp>
        <p:nvSpPr>
          <p:cNvPr id="2090" name="Google Shape;2090;g78f8101544_2_1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3"/>
        <p:cNvGrpSpPr/>
        <p:nvPr/>
      </p:nvGrpSpPr>
      <p:grpSpPr>
        <a:xfrm>
          <a:off x="0" y="0"/>
          <a:ext cx="0" cy="0"/>
          <a:chOff x="0" y="0"/>
          <a:chExt cx="0" cy="0"/>
        </a:xfrm>
      </p:grpSpPr>
      <p:sp>
        <p:nvSpPr>
          <p:cNvPr id="2094" name="Google Shape;2094;g78f8101544_2_19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5" name="Google Shape;2095;g78f8101544_2_19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DTR architecture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Trusted Registry (DTR) is a containerized application that runs on a Docker Universal Control Plane cluster.</a:t>
            </a:r>
            <a:endParaRPr/>
          </a:p>
          <a:p>
            <a:pPr marL="0" lvl="0" indent="0" algn="l" rtl="0">
              <a:lnSpc>
                <a:spcPct val="100000"/>
              </a:lnSpc>
              <a:spcBef>
                <a:spcPts val="0"/>
              </a:spcBef>
              <a:spcAft>
                <a:spcPts val="0"/>
              </a:spcAft>
              <a:buSzPts val="1400"/>
              <a:buNone/>
            </a:pPr>
            <a:r>
              <a:rPr lang="en-US"/>
              <a:t>Once you have DTR deployed, you use your Docker CLI client to login, push, and pull images.</a:t>
            </a:r>
            <a:endParaRPr/>
          </a:p>
        </p:txBody>
      </p:sp>
      <p:sp>
        <p:nvSpPr>
          <p:cNvPr id="2096" name="Google Shape;2096;g78f8101544_2_19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102</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2"/>
        <p:cNvGrpSpPr/>
        <p:nvPr/>
      </p:nvGrpSpPr>
      <p:grpSpPr>
        <a:xfrm>
          <a:off x="0" y="0"/>
          <a:ext cx="0" cy="0"/>
          <a:chOff x="0" y="0"/>
          <a:chExt cx="0" cy="0"/>
        </a:xfrm>
      </p:grpSpPr>
      <p:sp>
        <p:nvSpPr>
          <p:cNvPr id="2103" name="Google Shape;2103;g78f8101544_2_2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04" name="Google Shape;2104;g78f8101544_2_20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DTR architecture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For high-availability you can deploy multiple DTR replicas, one on each UCP worker node.</a:t>
            </a:r>
            <a:endParaRPr/>
          </a:p>
          <a:p>
            <a:pPr marL="0" lvl="0" indent="0" algn="l" rtl="0">
              <a:lnSpc>
                <a:spcPct val="100000"/>
              </a:lnSpc>
              <a:spcBef>
                <a:spcPts val="0"/>
              </a:spcBef>
              <a:spcAft>
                <a:spcPts val="0"/>
              </a:spcAft>
              <a:buSzPts val="1400"/>
              <a:buNone/>
            </a:pPr>
            <a:r>
              <a:rPr lang="en-US"/>
              <a:t>All DTR replicas run the same set of services and changes to their configuration are automatically propagated to other replicas.</a:t>
            </a:r>
            <a:endParaRPr/>
          </a:p>
        </p:txBody>
      </p:sp>
      <p:sp>
        <p:nvSpPr>
          <p:cNvPr id="2105" name="Google Shape;2105;g78f8101544_2_20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103</a:t>
            </a:fld>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78f8101544_2_2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5" name="Google Shape;2115;g78f8101544_2_2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DTR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Explain the containers.</a:t>
            </a:r>
            <a:endParaRPr/>
          </a:p>
          <a:p>
            <a:pPr marL="0" lvl="0" indent="0" algn="l" rtl="0">
              <a:lnSpc>
                <a:spcPct val="100000"/>
              </a:lnSpc>
              <a:spcBef>
                <a:spcPts val="0"/>
              </a:spcBef>
              <a:spcAft>
                <a:spcPts val="0"/>
              </a:spcAft>
              <a:buSzPts val="1400"/>
              <a:buNone/>
            </a:pPr>
            <a:r>
              <a:rPr lang="en-US"/>
              <a:t>Name		 		  Description</a:t>
            </a:r>
            <a:endParaRPr/>
          </a:p>
          <a:p>
            <a:pPr marL="0" lvl="0" indent="0" algn="l" rtl="0">
              <a:lnSpc>
                <a:spcPct val="100000"/>
              </a:lnSpc>
              <a:spcBef>
                <a:spcPts val="0"/>
              </a:spcBef>
              <a:spcAft>
                <a:spcPts val="0"/>
              </a:spcAft>
              <a:buSzPts val="1400"/>
              <a:buNone/>
            </a:pPr>
            <a:r>
              <a:rPr lang="en-US"/>
              <a:t>dtr-api-&lt;replica_id&gt;	  	  Executes the DTR business logic. It serves the DTR web application, and API</a:t>
            </a:r>
            <a:endParaRPr/>
          </a:p>
          <a:p>
            <a:pPr marL="0" lvl="0" indent="0" algn="l" rtl="0">
              <a:lnSpc>
                <a:spcPct val="100000"/>
              </a:lnSpc>
              <a:spcBef>
                <a:spcPts val="0"/>
              </a:spcBef>
              <a:spcAft>
                <a:spcPts val="0"/>
              </a:spcAft>
              <a:buSzPts val="1400"/>
              <a:buNone/>
            </a:pPr>
            <a:r>
              <a:rPr lang="en-US"/>
              <a:t>dtr-garant-&lt;replica_id&gt;	  Manages DTR authentication</a:t>
            </a:r>
            <a:endParaRPr/>
          </a:p>
          <a:p>
            <a:pPr marL="0" lvl="0" indent="0" algn="l" rtl="0">
              <a:lnSpc>
                <a:spcPct val="100000"/>
              </a:lnSpc>
              <a:spcBef>
                <a:spcPts val="0"/>
              </a:spcBef>
              <a:spcAft>
                <a:spcPts val="0"/>
              </a:spcAft>
              <a:buSzPts val="1400"/>
              <a:buNone/>
            </a:pPr>
            <a:r>
              <a:rPr lang="en-US"/>
              <a:t>dtr-jobrunner-&lt;replica_id&gt;	  Runs cleanup jobs in the background</a:t>
            </a:r>
            <a:endParaRPr/>
          </a:p>
          <a:p>
            <a:pPr marL="0" lvl="0" indent="0" algn="l" rtl="0">
              <a:lnSpc>
                <a:spcPct val="100000"/>
              </a:lnSpc>
              <a:spcBef>
                <a:spcPts val="0"/>
              </a:spcBef>
              <a:spcAft>
                <a:spcPts val="0"/>
              </a:spcAft>
              <a:buSzPts val="1400"/>
              <a:buNone/>
            </a:pPr>
            <a:r>
              <a:rPr lang="en-US"/>
              <a:t>dtr-nginx-&lt;replica_id&gt;	  	  Receives http and https requests and proxies them to other DTR components. By default it listens to ports 80 and 443 of the host</a:t>
            </a:r>
            <a:endParaRPr/>
          </a:p>
          <a:p>
            <a:pPr marL="0" lvl="0" indent="0" algn="l" rtl="0">
              <a:lnSpc>
                <a:spcPct val="100000"/>
              </a:lnSpc>
              <a:spcBef>
                <a:spcPts val="0"/>
              </a:spcBef>
              <a:spcAft>
                <a:spcPts val="0"/>
              </a:spcAft>
              <a:buSzPts val="1400"/>
              <a:buNone/>
            </a:pPr>
            <a:r>
              <a:rPr lang="en-US"/>
              <a:t>dtr-notary-server-&lt;replica_id&gt;  Receives, validates, and serves content trust metadata, and is consulted when pushing or pulling to DTR with content trust enabled</a:t>
            </a:r>
            <a:endParaRPr/>
          </a:p>
          <a:p>
            <a:pPr marL="0" lvl="0" indent="0" algn="l" rtl="0">
              <a:lnSpc>
                <a:spcPct val="100000"/>
              </a:lnSpc>
              <a:spcBef>
                <a:spcPts val="0"/>
              </a:spcBef>
              <a:spcAft>
                <a:spcPts val="0"/>
              </a:spcAft>
              <a:buSzPts val="1400"/>
              <a:buNone/>
            </a:pPr>
            <a:r>
              <a:rPr lang="en-US"/>
              <a:t>dtr-notary-signer-&lt;replica_id&gt;  Performs server-side timestamp and snapshot signing for content trust metadata</a:t>
            </a:r>
            <a:endParaRPr/>
          </a:p>
          <a:p>
            <a:pPr marL="0" lvl="0" indent="0" algn="l" rtl="0">
              <a:lnSpc>
                <a:spcPct val="100000"/>
              </a:lnSpc>
              <a:spcBef>
                <a:spcPts val="0"/>
              </a:spcBef>
              <a:spcAft>
                <a:spcPts val="0"/>
              </a:spcAft>
              <a:buSzPts val="1400"/>
              <a:buNone/>
            </a:pPr>
            <a:r>
              <a:rPr lang="en-US"/>
              <a:t>dtr-registry-&lt;replica_id&gt;	    Implements the functionality for pulling and pushing Docker images. It also handles how images are stored</a:t>
            </a:r>
            <a:endParaRPr/>
          </a:p>
          <a:p>
            <a:pPr marL="0" lvl="0" indent="0" algn="l" rtl="0">
              <a:lnSpc>
                <a:spcPct val="100000"/>
              </a:lnSpc>
              <a:spcBef>
                <a:spcPts val="0"/>
              </a:spcBef>
              <a:spcAft>
                <a:spcPts val="0"/>
              </a:spcAft>
              <a:buSzPts val="1400"/>
              <a:buNone/>
            </a:pPr>
            <a:r>
              <a:rPr lang="en-US"/>
              <a:t>dtr-rethinkdb-&lt;replica_id&gt;	    A database for persisting repository metadata</a:t>
            </a:r>
            <a:endParaRPr/>
          </a:p>
          <a:p>
            <a:pPr marL="0" lvl="0" indent="0" algn="l" rtl="0">
              <a:lnSpc>
                <a:spcPct val="100000"/>
              </a:lnSpc>
              <a:spcBef>
                <a:spcPts val="0"/>
              </a:spcBef>
              <a:spcAft>
                <a:spcPts val="0"/>
              </a:spcAft>
              <a:buSzPts val="1400"/>
              <a:buNone/>
            </a:pPr>
            <a:r>
              <a:rPr lang="en-US"/>
              <a:t>dtr-scanningstore-&lt;replica_id&gt;  Stores security scanning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All these components are for internal use of DTR. Don’t use them in your applications.</a:t>
            </a:r>
            <a:endParaRPr/>
          </a:p>
        </p:txBody>
      </p:sp>
      <p:sp>
        <p:nvSpPr>
          <p:cNvPr id="2116" name="Google Shape;2116;g78f8101544_2_2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104</a:t>
            </a:fld>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2"/>
        <p:cNvGrpSpPr/>
        <p:nvPr/>
      </p:nvGrpSpPr>
      <p:grpSpPr>
        <a:xfrm>
          <a:off x="0" y="0"/>
          <a:ext cx="0" cy="0"/>
          <a:chOff x="0" y="0"/>
          <a:chExt cx="0" cy="0"/>
        </a:xfrm>
      </p:grpSpPr>
      <p:sp>
        <p:nvSpPr>
          <p:cNvPr id="2123" name="Google Shape;2123;g78f8101544_2_2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Networks and volumes</a:t>
            </a:r>
            <a:endParaRPr/>
          </a:p>
        </p:txBody>
      </p:sp>
      <p:sp>
        <p:nvSpPr>
          <p:cNvPr id="2124" name="Google Shape;2124;g78f8101544_2_2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7"/>
        <p:cNvGrpSpPr/>
        <p:nvPr/>
      </p:nvGrpSpPr>
      <p:grpSpPr>
        <a:xfrm>
          <a:off x="0" y="0"/>
          <a:ext cx="0" cy="0"/>
          <a:chOff x="0" y="0"/>
          <a:chExt cx="0" cy="0"/>
        </a:xfrm>
      </p:grpSpPr>
      <p:sp>
        <p:nvSpPr>
          <p:cNvPr id="2128" name="Google Shape;2128;g6b6c14001a_1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29" name="Google Shape;2129;g6b6c14001a_1_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explain Networks used by DTR</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a:t>To allow containers to communicate, when installing DTR the following networks are created:</a:t>
            </a:r>
            <a:endParaRPr/>
          </a:p>
          <a:p>
            <a:pPr marL="0" lvl="0" indent="0" algn="l" rtl="0">
              <a:lnSpc>
                <a:spcPct val="100000"/>
              </a:lnSpc>
              <a:spcBef>
                <a:spcPts val="0"/>
              </a:spcBef>
              <a:spcAft>
                <a:spcPts val="0"/>
              </a:spcAft>
              <a:buSzPts val="1400"/>
              <a:buNone/>
            </a:pPr>
            <a:r>
              <a:rPr lang="en-US"/>
              <a:t>Name	Type	Description</a:t>
            </a:r>
            <a:endParaRPr/>
          </a:p>
          <a:p>
            <a:pPr marL="0" lvl="0" indent="0" algn="l" rtl="0">
              <a:lnSpc>
                <a:spcPct val="100000"/>
              </a:lnSpc>
              <a:spcBef>
                <a:spcPts val="0"/>
              </a:spcBef>
              <a:spcAft>
                <a:spcPts val="0"/>
              </a:spcAft>
              <a:buSzPts val="1400"/>
              <a:buNone/>
            </a:pPr>
            <a:r>
              <a:rPr lang="en-US"/>
              <a:t>Dtr-ol	overlay	Allows DTR components running on different nodes to communicate, to replicate DTR data</a:t>
            </a:r>
            <a:endParaRPr/>
          </a:p>
        </p:txBody>
      </p:sp>
      <p:sp>
        <p:nvSpPr>
          <p:cNvPr id="2130" name="Google Shape;2130;g6b6c14001a_1_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106</a:t>
            </a:fld>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6b6c14001a_1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9" name="Google Shape;2139;g6b6c14001a_1_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explain Volumes used by DTR</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a:t>DTR uses these named volumes for persisting data:</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Volume name			Description</a:t>
            </a:r>
            <a:endParaRPr/>
          </a:p>
          <a:p>
            <a:pPr marL="0" lvl="0" indent="0" algn="l" rtl="0">
              <a:lnSpc>
                <a:spcPct val="100000"/>
              </a:lnSpc>
              <a:spcBef>
                <a:spcPts val="0"/>
              </a:spcBef>
              <a:spcAft>
                <a:spcPts val="0"/>
              </a:spcAft>
              <a:buSzPts val="1400"/>
              <a:buNone/>
            </a:pPr>
            <a:r>
              <a:rPr lang="en-US"/>
              <a:t>dtr-ca-&lt;replica_id&gt;		Root key material for the DTR root CA that issues certificates</a:t>
            </a:r>
            <a:endParaRPr/>
          </a:p>
          <a:p>
            <a:pPr marL="0" lvl="0" indent="0" algn="l" rtl="0">
              <a:lnSpc>
                <a:spcPct val="100000"/>
              </a:lnSpc>
              <a:spcBef>
                <a:spcPts val="0"/>
              </a:spcBef>
              <a:spcAft>
                <a:spcPts val="0"/>
              </a:spcAft>
              <a:buSzPts val="1400"/>
              <a:buNone/>
            </a:pPr>
            <a:r>
              <a:rPr lang="en-US"/>
              <a:t>dtr-notary-&lt;replica_id&gt;	Certificate and keys for the Notary components</a:t>
            </a:r>
            <a:endParaRPr/>
          </a:p>
          <a:p>
            <a:pPr marL="0" lvl="0" indent="0" algn="l" rtl="0">
              <a:lnSpc>
                <a:spcPct val="100000"/>
              </a:lnSpc>
              <a:spcBef>
                <a:spcPts val="0"/>
              </a:spcBef>
              <a:spcAft>
                <a:spcPts val="0"/>
              </a:spcAft>
              <a:buSzPts val="1400"/>
              <a:buNone/>
            </a:pPr>
            <a:r>
              <a:rPr lang="en-US"/>
              <a:t>dtr-postgres-&lt;replica_id&gt;	Vulnerability scans data</a:t>
            </a:r>
            <a:endParaRPr/>
          </a:p>
          <a:p>
            <a:pPr marL="0" lvl="0" indent="0" algn="l" rtl="0">
              <a:lnSpc>
                <a:spcPct val="100000"/>
              </a:lnSpc>
              <a:spcBef>
                <a:spcPts val="0"/>
              </a:spcBef>
              <a:spcAft>
                <a:spcPts val="0"/>
              </a:spcAft>
              <a:buSzPts val="1400"/>
              <a:buNone/>
            </a:pPr>
            <a:r>
              <a:rPr lang="en-US"/>
              <a:t>dtr-registry-&lt;replica_id&gt;	Docker images data, if DTR is configured to store images on the local filesystem</a:t>
            </a:r>
            <a:endParaRPr/>
          </a:p>
          <a:p>
            <a:pPr marL="0" lvl="0" indent="0" algn="l" rtl="0">
              <a:lnSpc>
                <a:spcPct val="100000"/>
              </a:lnSpc>
              <a:spcBef>
                <a:spcPts val="0"/>
              </a:spcBef>
              <a:spcAft>
                <a:spcPts val="0"/>
              </a:spcAft>
              <a:buSzPts val="1400"/>
              <a:buNone/>
            </a:pPr>
            <a:r>
              <a:rPr lang="en-US"/>
              <a:t>dtr-rethink-&lt;replica_id&gt;	Repository metadata</a:t>
            </a:r>
            <a:endParaRPr/>
          </a:p>
          <a:p>
            <a:pPr marL="0" lvl="0" indent="0" algn="l" rtl="0">
              <a:lnSpc>
                <a:spcPct val="100000"/>
              </a:lnSpc>
              <a:spcBef>
                <a:spcPts val="0"/>
              </a:spcBef>
              <a:spcAft>
                <a:spcPts val="0"/>
              </a:spcAft>
              <a:buSzPts val="1400"/>
              <a:buNone/>
            </a:pPr>
            <a:r>
              <a:rPr lang="en-US"/>
              <a:t>dtr-nfs-registry-&lt;replica_id&gt;	Docker images data, if DTR is configured to store images on NFS</a:t>
            </a:r>
            <a:endParaRPr/>
          </a:p>
        </p:txBody>
      </p:sp>
      <p:sp>
        <p:nvSpPr>
          <p:cNvPr id="2140" name="Google Shape;2140;g6b6c14001a_1_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107</a:t>
            </a:fld>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6"/>
        <p:cNvGrpSpPr/>
        <p:nvPr/>
      </p:nvGrpSpPr>
      <p:grpSpPr>
        <a:xfrm>
          <a:off x="0" y="0"/>
          <a:ext cx="0" cy="0"/>
          <a:chOff x="0" y="0"/>
          <a:chExt cx="0" cy="0"/>
        </a:xfrm>
      </p:grpSpPr>
      <p:sp>
        <p:nvSpPr>
          <p:cNvPr id="2147" name="Google Shape;2147;g6b6c14001a_1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8" name="Google Shape;2148;g6b6c14001a_1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List types of storages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By default, Docker Trusted Registry stores images on the filesystem of the node where it is running, but you should configure it to use a centralized storage backend.</a:t>
            </a:r>
            <a:endParaRPr/>
          </a:p>
          <a:p>
            <a:pPr marL="0" lvl="0" indent="0" algn="l" rtl="0">
              <a:lnSpc>
                <a:spcPct val="100000"/>
              </a:lnSpc>
              <a:spcBef>
                <a:spcPts val="0"/>
              </a:spcBef>
              <a:spcAft>
                <a:spcPts val="0"/>
              </a:spcAft>
              <a:buSzPts val="1400"/>
              <a:buNone/>
            </a:pPr>
            <a:r>
              <a:rPr lang="en-US"/>
              <a:t>DTR supports these storage backends:</a:t>
            </a:r>
            <a:endParaRPr/>
          </a:p>
          <a:p>
            <a:pPr marL="0" lvl="0" indent="0" algn="l" rtl="0">
              <a:lnSpc>
                <a:spcPct val="100000"/>
              </a:lnSpc>
              <a:spcBef>
                <a:spcPts val="0"/>
              </a:spcBef>
              <a:spcAft>
                <a:spcPts val="0"/>
              </a:spcAft>
              <a:buSzPts val="1400"/>
              <a:buNone/>
            </a:pPr>
            <a:r>
              <a:rPr lang="en-US"/>
              <a:t>NFS</a:t>
            </a:r>
            <a:endParaRPr/>
          </a:p>
          <a:p>
            <a:pPr marL="0" lvl="0" indent="0" algn="l" rtl="0">
              <a:lnSpc>
                <a:spcPct val="100000"/>
              </a:lnSpc>
              <a:spcBef>
                <a:spcPts val="0"/>
              </a:spcBef>
              <a:spcAft>
                <a:spcPts val="0"/>
              </a:spcAft>
              <a:buSzPts val="1400"/>
              <a:buNone/>
            </a:pPr>
            <a:r>
              <a:rPr lang="en-US"/>
              <a:t>AWS</a:t>
            </a:r>
            <a:endParaRPr/>
          </a:p>
          <a:p>
            <a:pPr marL="0" lvl="0" indent="0" algn="l" rtl="0">
              <a:lnSpc>
                <a:spcPct val="100000"/>
              </a:lnSpc>
              <a:spcBef>
                <a:spcPts val="0"/>
              </a:spcBef>
              <a:spcAft>
                <a:spcPts val="0"/>
              </a:spcAft>
              <a:buSzPts val="1400"/>
              <a:buNone/>
            </a:pPr>
            <a:r>
              <a:rPr lang="en-US"/>
              <a:t>Cleversafe</a:t>
            </a:r>
            <a:endParaRPr/>
          </a:p>
          <a:p>
            <a:pPr marL="0" lvl="0" indent="0" algn="l" rtl="0">
              <a:lnSpc>
                <a:spcPct val="100000"/>
              </a:lnSpc>
              <a:spcBef>
                <a:spcPts val="0"/>
              </a:spcBef>
              <a:spcAft>
                <a:spcPts val="0"/>
              </a:spcAft>
              <a:buSzPts val="1400"/>
              <a:buNone/>
            </a:pPr>
            <a:r>
              <a:rPr lang="en-US"/>
              <a:t>Google Cloud Storage</a:t>
            </a:r>
            <a:endParaRPr/>
          </a:p>
          <a:p>
            <a:pPr marL="0" lvl="0" indent="0" algn="l" rtl="0">
              <a:lnSpc>
                <a:spcPct val="100000"/>
              </a:lnSpc>
              <a:spcBef>
                <a:spcPts val="0"/>
              </a:spcBef>
              <a:spcAft>
                <a:spcPts val="0"/>
              </a:spcAft>
              <a:buSzPts val="1400"/>
              <a:buNone/>
            </a:pPr>
            <a:r>
              <a:rPr lang="en-US"/>
              <a:t>OpenStack Swift</a:t>
            </a:r>
            <a:endParaRPr/>
          </a:p>
          <a:p>
            <a:pPr marL="0" lvl="0" indent="0" algn="l" rtl="0">
              <a:lnSpc>
                <a:spcPct val="100000"/>
              </a:lnSpc>
              <a:spcBef>
                <a:spcPts val="0"/>
              </a:spcBef>
              <a:spcAft>
                <a:spcPts val="0"/>
              </a:spcAft>
              <a:buSzPts val="1400"/>
              <a:buNone/>
            </a:pPr>
            <a:r>
              <a:rPr lang="en-US"/>
              <a:t>Microsoft Azure</a:t>
            </a:r>
            <a:endParaRPr/>
          </a:p>
          <a:p>
            <a:pPr marL="0" lvl="0" indent="0" algn="l" rtl="0">
              <a:lnSpc>
                <a:spcPct val="100000"/>
              </a:lnSpc>
              <a:spcBef>
                <a:spcPts val="0"/>
              </a:spcBef>
              <a:spcAft>
                <a:spcPts val="0"/>
              </a:spcAft>
              <a:buSzPts val="1400"/>
              <a:buNone/>
            </a:pPr>
            <a:endParaRPr/>
          </a:p>
        </p:txBody>
      </p:sp>
      <p:sp>
        <p:nvSpPr>
          <p:cNvPr id="2149" name="Google Shape;2149;g6b6c14001a_1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108</a:t>
            </a:fld>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5"/>
        <p:cNvGrpSpPr/>
        <p:nvPr/>
      </p:nvGrpSpPr>
      <p:grpSpPr>
        <a:xfrm>
          <a:off x="0" y="0"/>
          <a:ext cx="0" cy="0"/>
          <a:chOff x="0" y="0"/>
          <a:chExt cx="0" cy="0"/>
        </a:xfrm>
      </p:grpSpPr>
      <p:sp>
        <p:nvSpPr>
          <p:cNvPr id="2186" name="Google Shape;2186;g6b6c14001a_1_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87" name="Google Shape;2187;g6b6c14001a_1_7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shared object storage and its use in centralized storage</a:t>
            </a:r>
            <a:endParaRPr/>
          </a:p>
        </p:txBody>
      </p:sp>
      <p:sp>
        <p:nvSpPr>
          <p:cNvPr id="2188" name="Google Shape;2188;g6b6c14001a_1_7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109</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7abd5b5dd4_0_1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6" name="Google Shape;916;g7abd5b5dd4_0_13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List the tasks: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sz="1200"/>
              <a:t>Docker Enterprise automates many of the tasks that orchestration requires, like provisioning pods, containers, and cluster resources</a:t>
            </a:r>
            <a:endParaRPr sz="1200">
              <a:latin typeface="Open Sans"/>
              <a:ea typeface="Open Sans"/>
              <a:cs typeface="Open Sans"/>
              <a:sym typeface="Open Sans"/>
            </a:endParaRPr>
          </a:p>
          <a:p>
            <a:pPr marL="0" lvl="0" indent="0" algn="l" rtl="0">
              <a:lnSpc>
                <a:spcPct val="100000"/>
              </a:lnSpc>
              <a:spcBef>
                <a:spcPts val="0"/>
              </a:spcBef>
              <a:spcAft>
                <a:spcPts val="0"/>
              </a:spcAft>
              <a:buSzPts val="1400"/>
              <a:buNone/>
            </a:pPr>
            <a:endParaRPr/>
          </a:p>
        </p:txBody>
      </p:sp>
      <p:sp>
        <p:nvSpPr>
          <p:cNvPr id="917" name="Google Shape;917;g7abd5b5dd4_0_13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4"/>
        <p:cNvGrpSpPr/>
        <p:nvPr/>
      </p:nvGrpSpPr>
      <p:grpSpPr>
        <a:xfrm>
          <a:off x="0" y="0"/>
          <a:ext cx="0" cy="0"/>
          <a:chOff x="0" y="0"/>
          <a:chExt cx="0" cy="0"/>
        </a:xfrm>
      </p:grpSpPr>
      <p:sp>
        <p:nvSpPr>
          <p:cNvPr id="2195" name="Google Shape;2195;g6b6c14001a_1_8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Installation of DTR</a:t>
            </a:r>
            <a:endParaRPr/>
          </a:p>
        </p:txBody>
      </p:sp>
      <p:sp>
        <p:nvSpPr>
          <p:cNvPr id="2196" name="Google Shape;2196;g6b6c14001a_1_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9"/>
        <p:cNvGrpSpPr/>
        <p:nvPr/>
      </p:nvGrpSpPr>
      <p:grpSpPr>
        <a:xfrm>
          <a:off x="0" y="0"/>
          <a:ext cx="0" cy="0"/>
          <a:chOff x="0" y="0"/>
          <a:chExt cx="0" cy="0"/>
        </a:xfrm>
      </p:grpSpPr>
      <p:sp>
        <p:nvSpPr>
          <p:cNvPr id="2200" name="Google Shape;2200;g6b6c14001a_1_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01" name="Google Shape;2201;g6b6c14001a_1_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List requirements</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Hardware and Software requirements</a:t>
            </a:r>
            <a:endParaRPr/>
          </a:p>
          <a:p>
            <a:pPr marL="0" lvl="0" indent="0" algn="l" rtl="0">
              <a:lnSpc>
                <a:spcPct val="100000"/>
              </a:lnSpc>
              <a:spcBef>
                <a:spcPts val="0"/>
              </a:spcBef>
              <a:spcAft>
                <a:spcPts val="0"/>
              </a:spcAft>
              <a:buSzPts val="1400"/>
              <a:buNone/>
            </a:pPr>
            <a:r>
              <a:rPr lang="en-US"/>
              <a:t>You can install DTR on-premises or on a cloud provider. To install DTR, all nodes must:</a:t>
            </a:r>
            <a:endParaRPr/>
          </a:p>
          <a:p>
            <a:pPr marL="171450" lvl="0" indent="-171450" algn="l" rtl="0">
              <a:lnSpc>
                <a:spcPct val="100000"/>
              </a:lnSpc>
              <a:spcBef>
                <a:spcPts val="0"/>
              </a:spcBef>
              <a:spcAft>
                <a:spcPts val="0"/>
              </a:spcAft>
              <a:buClr>
                <a:schemeClr val="dk1"/>
              </a:buClr>
              <a:buSzPts val="1200"/>
              <a:buFont typeface="Arial"/>
              <a:buChar char="•"/>
            </a:pPr>
            <a:r>
              <a:rPr lang="en-US"/>
              <a:t>Be a worker node managed by UCP (Universal Control Plane). </a:t>
            </a:r>
            <a:endParaRPr/>
          </a:p>
          <a:p>
            <a:pPr marL="171450" lvl="0" indent="-171450" algn="l" rtl="0">
              <a:lnSpc>
                <a:spcPct val="100000"/>
              </a:lnSpc>
              <a:spcBef>
                <a:spcPts val="0"/>
              </a:spcBef>
              <a:spcAft>
                <a:spcPts val="0"/>
              </a:spcAft>
              <a:buClr>
                <a:schemeClr val="dk1"/>
              </a:buClr>
              <a:buSzPts val="1200"/>
              <a:buFont typeface="Arial"/>
              <a:buChar char="•"/>
            </a:pPr>
            <a:r>
              <a:rPr lang="en-US"/>
              <a:t>Have a fixed hostname.</a:t>
            </a:r>
            <a:endParaRPr/>
          </a:p>
          <a:p>
            <a:pPr marL="171450" lvl="0" indent="-9525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SzPts val="1400"/>
              <a:buNone/>
            </a:pPr>
            <a:r>
              <a:rPr lang="en-US" b="1"/>
              <a:t>Minimum requirements</a:t>
            </a:r>
            <a:endParaRPr/>
          </a:p>
          <a:p>
            <a:pPr marL="0" lvl="0" indent="0" algn="l" rtl="0">
              <a:lnSpc>
                <a:spcPct val="100000"/>
              </a:lnSpc>
              <a:spcBef>
                <a:spcPts val="0"/>
              </a:spcBef>
              <a:spcAft>
                <a:spcPts val="0"/>
              </a:spcAft>
              <a:buSzPts val="1400"/>
              <a:buNone/>
            </a:pPr>
            <a:r>
              <a:rPr lang="en-US"/>
              <a:t>16GB of RAM for nodes running DTR</a:t>
            </a:r>
            <a:endParaRPr/>
          </a:p>
          <a:p>
            <a:pPr marL="0" lvl="0" indent="0" algn="l" rtl="0">
              <a:lnSpc>
                <a:spcPct val="100000"/>
              </a:lnSpc>
              <a:spcBef>
                <a:spcPts val="0"/>
              </a:spcBef>
              <a:spcAft>
                <a:spcPts val="0"/>
              </a:spcAft>
              <a:buSzPts val="1400"/>
              <a:buNone/>
            </a:pPr>
            <a:r>
              <a:rPr lang="en-US"/>
              <a:t>2 vCPUs for nodes running DTR</a:t>
            </a:r>
            <a:endParaRPr/>
          </a:p>
          <a:p>
            <a:pPr marL="0" lvl="0" indent="0" algn="l" rtl="0">
              <a:lnSpc>
                <a:spcPct val="100000"/>
              </a:lnSpc>
              <a:spcBef>
                <a:spcPts val="0"/>
              </a:spcBef>
              <a:spcAft>
                <a:spcPts val="0"/>
              </a:spcAft>
              <a:buSzPts val="1400"/>
              <a:buNone/>
            </a:pPr>
            <a:r>
              <a:rPr lang="en-US"/>
              <a:t>10GB of free disk space</a:t>
            </a:r>
            <a:endParaRPr/>
          </a:p>
          <a:p>
            <a:pPr marL="0" lvl="0" indent="0" algn="l" rtl="0">
              <a:lnSpc>
                <a:spcPct val="100000"/>
              </a:lnSpc>
              <a:spcBef>
                <a:spcPts val="0"/>
              </a:spcBef>
              <a:spcAft>
                <a:spcPts val="0"/>
              </a:spcAft>
              <a:buSzPts val="1400"/>
              <a:buNone/>
            </a:pPr>
            <a:r>
              <a:rPr lang="en-US" b="1"/>
              <a:t>Recommended production requirements</a:t>
            </a:r>
            <a:endParaRPr/>
          </a:p>
          <a:p>
            <a:pPr marL="0" lvl="0" indent="0" algn="l" rtl="0">
              <a:lnSpc>
                <a:spcPct val="100000"/>
              </a:lnSpc>
              <a:spcBef>
                <a:spcPts val="0"/>
              </a:spcBef>
              <a:spcAft>
                <a:spcPts val="0"/>
              </a:spcAft>
              <a:buSzPts val="1400"/>
              <a:buNone/>
            </a:pPr>
            <a:r>
              <a:rPr lang="en-US"/>
              <a:t>16GB of RAM for nodes running DTR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Note that Windows container images are typically larger than Linux ones and for this reason, you should consider provisioning more local storage for Windows nodes and for DTR setups that will store Windows container images.</a:t>
            </a:r>
            <a:endParaRPr/>
          </a:p>
          <a:p>
            <a:pPr marL="0" lvl="0" indent="0" algn="l" rtl="0">
              <a:lnSpc>
                <a:spcPct val="100000"/>
              </a:lnSpc>
              <a:spcBef>
                <a:spcPts val="0"/>
              </a:spcBef>
              <a:spcAft>
                <a:spcPts val="0"/>
              </a:spcAft>
              <a:buSzPts val="1400"/>
              <a:buNone/>
            </a:pPr>
            <a:r>
              <a:rPr lang="en-US"/>
              <a:t>When image scanning feature is used, we recommend that you have at least 32 GB of RAM. As developers and teams push images into DTR, the repository grows over time so you should inspect RAM, CPU, and disk usage on DTR nodes and increase resources when resource saturation is observed on regular basis.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4 vCPUs for nodes running DTR</a:t>
            </a:r>
            <a:endParaRPr/>
          </a:p>
          <a:p>
            <a:pPr marL="0" lvl="0" indent="0" algn="l" rtl="0">
              <a:lnSpc>
                <a:spcPct val="100000"/>
              </a:lnSpc>
              <a:spcBef>
                <a:spcPts val="0"/>
              </a:spcBef>
              <a:spcAft>
                <a:spcPts val="0"/>
              </a:spcAft>
              <a:buSzPts val="1400"/>
              <a:buNone/>
            </a:pPr>
            <a:r>
              <a:rPr lang="en-US"/>
              <a:t>25-100GB of free disk space</a:t>
            </a:r>
            <a:endParaRPr/>
          </a:p>
          <a:p>
            <a:pPr marL="0" lvl="0" indent="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SzPts val="1400"/>
              <a:buNone/>
            </a:pPr>
            <a:endParaRPr/>
          </a:p>
        </p:txBody>
      </p:sp>
      <p:sp>
        <p:nvSpPr>
          <p:cNvPr id="2202" name="Google Shape;2202;g6b6c14001a_1_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111</a:t>
            </a:fld>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6b6c14001a_1_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1" name="Google Shape;2211;g6b6c14001a_1_9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list and explain  the Ports used in installation</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a:t>When installing DTR on a node, make sure the following ports are open on that node: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Direction	Port	Purpose	</a:t>
            </a:r>
            <a:endParaRPr/>
          </a:p>
          <a:p>
            <a:pPr marL="0" lvl="0" indent="0" algn="l" rtl="0">
              <a:lnSpc>
                <a:spcPct val="100000"/>
              </a:lnSpc>
              <a:spcBef>
                <a:spcPts val="0"/>
              </a:spcBef>
              <a:spcAft>
                <a:spcPts val="0"/>
              </a:spcAft>
              <a:buSzPts val="1400"/>
              <a:buNone/>
            </a:pPr>
            <a:r>
              <a:rPr lang="en-US"/>
              <a:t>In	80/tcp	Web app and API client access to DTR.</a:t>
            </a:r>
            <a:endParaRPr/>
          </a:p>
          <a:p>
            <a:pPr marL="0" lvl="0" indent="0" algn="l" rtl="0">
              <a:lnSpc>
                <a:spcPct val="100000"/>
              </a:lnSpc>
              <a:spcBef>
                <a:spcPts val="0"/>
              </a:spcBef>
              <a:spcAft>
                <a:spcPts val="0"/>
              </a:spcAft>
              <a:buSzPts val="1400"/>
              <a:buNone/>
            </a:pPr>
            <a:r>
              <a:rPr lang="en-US"/>
              <a:t>In	443/tcp	Web app and API client access to DTR.These ports are configurable when installing DTR.</a:t>
            </a:r>
            <a:endParaRPr/>
          </a:p>
          <a:p>
            <a:pPr marL="0" lvl="0" indent="0" algn="l" rtl="0">
              <a:lnSpc>
                <a:spcPct val="100000"/>
              </a:lnSpc>
              <a:spcBef>
                <a:spcPts val="0"/>
              </a:spcBef>
              <a:spcAft>
                <a:spcPts val="0"/>
              </a:spcAft>
              <a:buSzPts val="1400"/>
              <a:buNone/>
            </a:pPr>
            <a:endParaRPr/>
          </a:p>
        </p:txBody>
      </p:sp>
      <p:sp>
        <p:nvSpPr>
          <p:cNvPr id="2212" name="Google Shape;2212;g6b6c14001a_1_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112</a:t>
            </a:fld>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4"/>
        <p:cNvGrpSpPr/>
        <p:nvPr/>
      </p:nvGrpSpPr>
      <p:grpSpPr>
        <a:xfrm>
          <a:off x="0" y="0"/>
          <a:ext cx="0" cy="0"/>
          <a:chOff x="0" y="0"/>
          <a:chExt cx="0" cy="0"/>
        </a:xfrm>
      </p:grpSpPr>
      <p:sp>
        <p:nvSpPr>
          <p:cNvPr id="2235" name="Google Shape;2235;g6b6c14001a_1_1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36" name="Google Shape;2236;g6b6c14001a_1_1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Mention UCP Configuration:</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To configure this two orchestrators can be used: Swarm and Kubernetes</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Swarm workloads: (on slide) </a:t>
            </a:r>
            <a:endParaRPr/>
          </a:p>
          <a:p>
            <a:pPr marL="0" lvl="0" indent="0" algn="l" rtl="0">
              <a:lnSpc>
                <a:spcPct val="100000"/>
              </a:lnSpc>
              <a:spcBef>
                <a:spcPts val="0"/>
              </a:spcBef>
              <a:spcAft>
                <a:spcPts val="0"/>
              </a:spcAft>
              <a:buSzPts val="1400"/>
              <a:buNone/>
            </a:pPr>
            <a:r>
              <a:rPr lang="en-US"/>
              <a:t>When installing or backing up DTR on a UCP cluster, Administrators need to be able to deploy containers on “UCP manager nodes or nodes running DTR”. This setting can be adjusted in the UCP Settings menu.</a:t>
            </a:r>
            <a:endParaRPr/>
          </a:p>
          <a:p>
            <a:pPr marL="0" lvl="0" indent="0" algn="l" rtl="0">
              <a:lnSpc>
                <a:spcPct val="100000"/>
              </a:lnSpc>
              <a:spcBef>
                <a:spcPts val="0"/>
              </a:spcBef>
              <a:spcAft>
                <a:spcPts val="0"/>
              </a:spcAft>
              <a:buSzPts val="1400"/>
              <a:buNone/>
            </a:pPr>
            <a:r>
              <a:rPr lang="en-US"/>
              <a:t>The DTR installation or backup will fail with the following error message if Administrators are unable to deploy on “UCP manager nodes or nodes running DTR”.</a:t>
            </a:r>
            <a:endParaRPr/>
          </a:p>
          <a:p>
            <a:pPr marL="0" lvl="0" indent="0" algn="l" rtl="0">
              <a:lnSpc>
                <a:spcPct val="100000"/>
              </a:lnSpc>
              <a:spcBef>
                <a:spcPts val="0"/>
              </a:spcBef>
              <a:spcAft>
                <a:spcPts val="0"/>
              </a:spcAft>
              <a:buSzPts val="1400"/>
              <a:buNone/>
            </a:pPr>
            <a:r>
              <a:rPr lang="en-US"/>
              <a:t>Error response from daemon: {"message":"could not find any nodes on which the container could be created"}</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UCP configuration on UCP setting menu</a:t>
            </a:r>
            <a:endParaRPr/>
          </a:p>
          <a:p>
            <a:pPr marL="0" lvl="0" indent="0" algn="l" rtl="0">
              <a:lnSpc>
                <a:spcPct val="100000"/>
              </a:lnSpc>
              <a:spcBef>
                <a:spcPts val="0"/>
              </a:spcBef>
              <a:spcAft>
                <a:spcPts val="0"/>
              </a:spcAft>
              <a:buSzPts val="1400"/>
              <a:buNone/>
            </a:pPr>
            <a:r>
              <a:rPr lang="en-US"/>
              <a:t>To restrict users from deploying to manager nodes, log in with administrator credentials to the UCP web interface, navigate to the </a:t>
            </a:r>
            <a:r>
              <a:rPr lang="en-US" b="1"/>
              <a:t>Admin Settings</a:t>
            </a:r>
            <a:r>
              <a:rPr lang="en-US"/>
              <a:t> page, and choose </a:t>
            </a:r>
            <a:r>
              <a:rPr lang="en-US" b="1"/>
              <a:t>Scheduler</a:t>
            </a:r>
            <a:r>
              <a:rPr lang="en-US"/>
              <a:t>. You can then choose if user services should be allowed to run on manager nodes or not.</a:t>
            </a:r>
            <a:endParaRPr/>
          </a:p>
          <a:p>
            <a:pPr marL="0" lvl="0" indent="0" algn="l" rtl="0">
              <a:lnSpc>
                <a:spcPct val="100000"/>
              </a:lnSpc>
              <a:spcBef>
                <a:spcPts val="0"/>
              </a:spcBef>
              <a:spcAft>
                <a:spcPts val="0"/>
              </a:spcAft>
              <a:buSzPts val="1400"/>
              <a:buNone/>
            </a:pPr>
            <a:r>
              <a:rPr lang="en-US"/>
              <a:t>Having a grant with the Scheduler role against the / collection takes precedence over any other grants with Node Schedule on subcollections.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Kubernetes Workloads (not on slide)</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a:t>By default Universal Control Plane clusters takes advantage of Taints and Tolerations to prevent a User’s workload being deployed on to UCP Manager or DTR Nodes.</a:t>
            </a:r>
            <a:endParaRPr/>
          </a:p>
          <a:p>
            <a:pPr marL="0" lvl="0" indent="0" algn="l" rtl="0">
              <a:lnSpc>
                <a:spcPct val="100000"/>
              </a:lnSpc>
              <a:spcBef>
                <a:spcPts val="0"/>
              </a:spcBef>
              <a:spcAft>
                <a:spcPts val="0"/>
              </a:spcAft>
              <a:buSzPts val="1400"/>
              <a:buNone/>
            </a:pPr>
            <a:r>
              <a:rPr lang="en-US"/>
              <a:t>You can view this taint by running:</a:t>
            </a:r>
            <a:endParaRPr/>
          </a:p>
          <a:p>
            <a:pPr marL="0" lvl="0" indent="0" algn="l" rtl="0">
              <a:lnSpc>
                <a:spcPct val="100000"/>
              </a:lnSpc>
              <a:spcBef>
                <a:spcPts val="0"/>
              </a:spcBef>
              <a:spcAft>
                <a:spcPts val="0"/>
              </a:spcAft>
              <a:buSzPts val="1400"/>
              <a:buNone/>
            </a:pPr>
            <a:r>
              <a:rPr lang="en-US" i="1"/>
              <a:t>$ kubectl get nodes &lt;ucpmanager&gt; -o json | jq -r '.spec.taints | .[]’ </a:t>
            </a:r>
            <a:endParaRPr/>
          </a:p>
          <a:p>
            <a:pPr marL="0" lvl="0" indent="0" algn="l" rtl="0">
              <a:lnSpc>
                <a:spcPct val="100000"/>
              </a:lnSpc>
              <a:spcBef>
                <a:spcPts val="0"/>
              </a:spcBef>
              <a:spcAft>
                <a:spcPts val="0"/>
              </a:spcAft>
              <a:buSzPts val="1400"/>
              <a:buNone/>
            </a:pPr>
            <a:r>
              <a:rPr lang="en-US" i="1"/>
              <a:t>{ </a:t>
            </a:r>
            <a:endParaRPr/>
          </a:p>
          <a:p>
            <a:pPr marL="0" lvl="0" indent="0" algn="l" rtl="0">
              <a:lnSpc>
                <a:spcPct val="100000"/>
              </a:lnSpc>
              <a:spcBef>
                <a:spcPts val="0"/>
              </a:spcBef>
              <a:spcAft>
                <a:spcPts val="0"/>
              </a:spcAft>
              <a:buSzPts val="1400"/>
              <a:buNone/>
            </a:pPr>
            <a:r>
              <a:rPr lang="en-US" i="1"/>
              <a:t>"effect": "NoSchedule", </a:t>
            </a:r>
            <a:endParaRPr/>
          </a:p>
          <a:p>
            <a:pPr marL="0" lvl="0" indent="0" algn="l" rtl="0">
              <a:lnSpc>
                <a:spcPct val="100000"/>
              </a:lnSpc>
              <a:spcBef>
                <a:spcPts val="0"/>
              </a:spcBef>
              <a:spcAft>
                <a:spcPts val="0"/>
              </a:spcAft>
              <a:buSzPts val="1400"/>
              <a:buNone/>
            </a:pPr>
            <a:r>
              <a:rPr lang="en-US" i="1"/>
              <a:t>"key": "com.docker.ucp.manager" </a:t>
            </a:r>
            <a:endParaRPr/>
          </a:p>
          <a:p>
            <a:pPr marL="0" lvl="0" indent="0" algn="l" rtl="0">
              <a:lnSpc>
                <a:spcPct val="100000"/>
              </a:lnSpc>
              <a:spcBef>
                <a:spcPts val="0"/>
              </a:spcBef>
              <a:spcAft>
                <a:spcPts val="0"/>
              </a:spcAft>
              <a:buSzPts val="1400"/>
              <a:buNone/>
            </a:pPr>
            <a:r>
              <a:rPr lang="en-US" i="1"/>
              <a:t>}</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Kubernetes: Allow Administrators to Schedule on Manager / DTR Nodes</a:t>
            </a:r>
            <a:endParaRPr/>
          </a:p>
          <a:p>
            <a:pPr marL="0" lvl="0" indent="0" algn="l" rtl="0">
              <a:lnSpc>
                <a:spcPct val="100000"/>
              </a:lnSpc>
              <a:spcBef>
                <a:spcPts val="0"/>
              </a:spcBef>
              <a:spcAft>
                <a:spcPts val="0"/>
              </a:spcAft>
              <a:buSzPts val="1400"/>
              <a:buNone/>
            </a:pPr>
            <a:r>
              <a:rPr lang="en-US"/>
              <a:t>To allow Administrators to deploy workloads accross all nodes types, an Administrator can tick the “Allow administrators to deploy containers on UCP managers or nodes running DTR” box in the UCP web interface.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For all new workloads deployed by Administrators after this box has been ticked, UCP will apply a toleration to your workloads to allow the pods to be scheduled on all node types.</a:t>
            </a:r>
            <a:endParaRPr/>
          </a:p>
          <a:p>
            <a:pPr marL="0" lvl="0" indent="0" algn="l" rtl="0">
              <a:lnSpc>
                <a:spcPct val="100000"/>
              </a:lnSpc>
              <a:spcBef>
                <a:spcPts val="0"/>
              </a:spcBef>
              <a:spcAft>
                <a:spcPts val="0"/>
              </a:spcAft>
              <a:buSzPts val="1400"/>
              <a:buNone/>
            </a:pPr>
            <a:r>
              <a:rPr lang="en-US"/>
              <a:t>For existing workloads, the Administrator will need to edit the Pod specification, through kubectl edit &lt;object&gt; &lt;workload&gt; or the UCP web interface and add the following toleration:</a:t>
            </a:r>
            <a:endParaRPr/>
          </a:p>
          <a:p>
            <a:pPr marL="0" lvl="0" indent="0" algn="l" rtl="0">
              <a:lnSpc>
                <a:spcPct val="100000"/>
              </a:lnSpc>
              <a:spcBef>
                <a:spcPts val="0"/>
              </a:spcBef>
              <a:spcAft>
                <a:spcPts val="0"/>
              </a:spcAft>
              <a:buSzPts val="1400"/>
              <a:buNone/>
            </a:pPr>
            <a:r>
              <a:rPr lang="en-US"/>
              <a:t>tolerations: </a:t>
            </a:r>
            <a:endParaRPr/>
          </a:p>
          <a:p>
            <a:pPr marL="171450" lvl="0" indent="-171450" algn="l" rtl="0">
              <a:lnSpc>
                <a:spcPct val="100000"/>
              </a:lnSpc>
              <a:spcBef>
                <a:spcPts val="0"/>
              </a:spcBef>
              <a:spcAft>
                <a:spcPts val="0"/>
              </a:spcAft>
              <a:buClr>
                <a:schemeClr val="dk1"/>
              </a:buClr>
              <a:buSzPts val="1200"/>
              <a:buFont typeface="Calibri"/>
              <a:buChar char="-"/>
            </a:pPr>
            <a:r>
              <a:rPr lang="en-US" i="1"/>
              <a:t>key: "com.docker.ucp.manager" </a:t>
            </a:r>
            <a:endParaRPr/>
          </a:p>
          <a:p>
            <a:pPr marL="0" lvl="0" indent="0" algn="l" rtl="0">
              <a:lnSpc>
                <a:spcPct val="100000"/>
              </a:lnSpc>
              <a:spcBef>
                <a:spcPts val="0"/>
              </a:spcBef>
              <a:spcAft>
                <a:spcPts val="0"/>
              </a:spcAft>
              <a:buClr>
                <a:schemeClr val="dk1"/>
              </a:buClr>
              <a:buSzPts val="1200"/>
              <a:buFont typeface="Calibri"/>
              <a:buNone/>
            </a:pPr>
            <a:r>
              <a:rPr lang="en-US" i="1"/>
              <a:t>    operator: "Exists" </a:t>
            </a:r>
            <a:endParaRPr/>
          </a:p>
          <a:p>
            <a:pPr marL="0" lvl="0" indent="0" algn="l" rtl="0">
              <a:lnSpc>
                <a:spcPct val="100000"/>
              </a:lnSpc>
              <a:spcBef>
                <a:spcPts val="0"/>
              </a:spcBef>
              <a:spcAft>
                <a:spcPts val="0"/>
              </a:spcAft>
              <a:buSzPts val="1400"/>
              <a:buNone/>
            </a:pPr>
            <a:r>
              <a:rPr lang="en-US"/>
              <a:t>You can check this has been applied succesfully by:</a:t>
            </a:r>
            <a:endParaRPr/>
          </a:p>
          <a:p>
            <a:pPr marL="0" lvl="0" indent="0" algn="l" rtl="0">
              <a:lnSpc>
                <a:spcPct val="100000"/>
              </a:lnSpc>
              <a:spcBef>
                <a:spcPts val="0"/>
              </a:spcBef>
              <a:spcAft>
                <a:spcPts val="0"/>
              </a:spcAft>
              <a:buSzPts val="1400"/>
              <a:buNone/>
            </a:pPr>
            <a:r>
              <a:rPr lang="en-US" i="1"/>
              <a:t>$ kubectl get &lt;object&gt; &lt;workload&gt; -o json | jq -r '.spec.template.spec.tolerations | .[]’ </a:t>
            </a:r>
            <a:endParaRPr/>
          </a:p>
          <a:p>
            <a:pPr marL="0" lvl="0" indent="0" algn="l" rtl="0">
              <a:lnSpc>
                <a:spcPct val="100000"/>
              </a:lnSpc>
              <a:spcBef>
                <a:spcPts val="0"/>
              </a:spcBef>
              <a:spcAft>
                <a:spcPts val="0"/>
              </a:spcAft>
              <a:buSzPts val="1400"/>
              <a:buNone/>
            </a:pPr>
            <a:r>
              <a:rPr lang="en-US" i="1"/>
              <a:t>{</a:t>
            </a:r>
            <a:endParaRPr/>
          </a:p>
          <a:p>
            <a:pPr marL="0" lvl="0" indent="0" algn="l" rtl="0">
              <a:lnSpc>
                <a:spcPct val="100000"/>
              </a:lnSpc>
              <a:spcBef>
                <a:spcPts val="0"/>
              </a:spcBef>
              <a:spcAft>
                <a:spcPts val="0"/>
              </a:spcAft>
              <a:buSzPts val="1400"/>
              <a:buNone/>
            </a:pPr>
            <a:r>
              <a:rPr lang="en-US" i="1"/>
              <a:t> "key": "com.docker.ucp.manager",</a:t>
            </a:r>
            <a:endParaRPr/>
          </a:p>
          <a:p>
            <a:pPr marL="0" lvl="0" indent="0" algn="l" rtl="0">
              <a:lnSpc>
                <a:spcPct val="100000"/>
              </a:lnSpc>
              <a:spcBef>
                <a:spcPts val="0"/>
              </a:spcBef>
              <a:spcAft>
                <a:spcPts val="0"/>
              </a:spcAft>
              <a:buSzPts val="1400"/>
              <a:buNone/>
            </a:pPr>
            <a:r>
              <a:rPr lang="en-US" i="1"/>
              <a:t>"operator": "Exists“</a:t>
            </a:r>
            <a:endParaRPr/>
          </a:p>
          <a:p>
            <a:pPr marL="0" lvl="0" indent="0" algn="l" rtl="0">
              <a:lnSpc>
                <a:spcPct val="100000"/>
              </a:lnSpc>
              <a:spcBef>
                <a:spcPts val="0"/>
              </a:spcBef>
              <a:spcAft>
                <a:spcPts val="0"/>
              </a:spcAft>
              <a:buSzPts val="1400"/>
              <a:buNone/>
            </a:pPr>
            <a:r>
              <a:rPr lang="en-US" i="1"/>
              <a:t>}</a:t>
            </a:r>
            <a:endParaRPr/>
          </a:p>
          <a:p>
            <a:pPr marL="0" lvl="0" indent="0" algn="l" rtl="0">
              <a:lnSpc>
                <a:spcPct val="100000"/>
              </a:lnSpc>
              <a:spcBef>
                <a:spcPts val="0"/>
              </a:spcBef>
              <a:spcAft>
                <a:spcPts val="0"/>
              </a:spcAft>
              <a:buSzPts val="1400"/>
              <a:buNone/>
            </a:pPr>
            <a:endParaRPr i="1"/>
          </a:p>
          <a:p>
            <a:pPr marL="0" lvl="0" indent="0" algn="l" rtl="0">
              <a:lnSpc>
                <a:spcPct val="100000"/>
              </a:lnSpc>
              <a:spcBef>
                <a:spcPts val="0"/>
              </a:spcBef>
              <a:spcAft>
                <a:spcPts val="0"/>
              </a:spcAft>
              <a:buSzPts val="1400"/>
              <a:buNone/>
            </a:pPr>
            <a:r>
              <a:rPr lang="en-US" b="1"/>
              <a:t>Kubernetes: Allow Users and Service Accounts to Schedule on Manager / DTR Nodes</a:t>
            </a:r>
            <a:endParaRPr/>
          </a:p>
          <a:p>
            <a:pPr marL="0" lvl="0" indent="0" algn="l" rtl="0">
              <a:lnSpc>
                <a:spcPct val="100000"/>
              </a:lnSpc>
              <a:spcBef>
                <a:spcPts val="0"/>
              </a:spcBef>
              <a:spcAft>
                <a:spcPts val="0"/>
              </a:spcAft>
              <a:buSzPts val="1400"/>
              <a:buNone/>
            </a:pPr>
            <a:r>
              <a:rPr lang="en-US"/>
              <a:t>To allow Kubernetes Users and Service Accounts to deploy workloads accross all node types in your cluster, an Administrator will need to tick “Allow all authenticated users, including service accounts, to schedule on all nodes, including UCP managers and DTR nodes.” in the UCP web interface.</a:t>
            </a:r>
            <a:endParaRPr/>
          </a:p>
          <a:p>
            <a:pPr marL="0" lvl="0" indent="0" algn="l" rtl="0">
              <a:lnSpc>
                <a:spcPct val="100000"/>
              </a:lnSpc>
              <a:spcBef>
                <a:spcPts val="0"/>
              </a:spcBef>
              <a:spcAft>
                <a:spcPts val="0"/>
              </a:spcAft>
              <a:buSzPts val="1400"/>
              <a:buNone/>
            </a:pPr>
            <a:endParaRPr i="0"/>
          </a:p>
          <a:p>
            <a:pPr marL="0" lvl="0" indent="0" algn="l" rtl="0">
              <a:lnSpc>
                <a:spcPct val="100000"/>
              </a:lnSpc>
              <a:spcBef>
                <a:spcPts val="0"/>
              </a:spcBef>
              <a:spcAft>
                <a:spcPts val="0"/>
              </a:spcAft>
              <a:buSzPts val="1400"/>
              <a:buNone/>
            </a:pPr>
            <a:r>
              <a:rPr lang="en-US"/>
              <a:t>For all new workloads deployed by Kubernetes Users after this box has been ticked, UCP will apply a toleration to your workloads to allow the pods to be scheduled on all node types. For existing workloads, the User would need to edit Pod Specification as detailed above in the “Allow Administrators to Schedule on Manager / DTR Nodes” section.</a:t>
            </a:r>
            <a:endParaRPr/>
          </a:p>
          <a:p>
            <a:pPr marL="0" lvl="0" indent="0" algn="l" rtl="0">
              <a:lnSpc>
                <a:spcPct val="100000"/>
              </a:lnSpc>
              <a:spcBef>
                <a:spcPts val="0"/>
              </a:spcBef>
              <a:spcAft>
                <a:spcPts val="0"/>
              </a:spcAft>
              <a:buSzPts val="1400"/>
              <a:buNone/>
            </a:pPr>
            <a:r>
              <a:rPr lang="en-US"/>
              <a:t>There is a NoSchedule taint on UCP managers and DTR nodes and if you have scheduling on managers/workers disabled in the UCP scheduling options, then a toleration for that taint will not get applied to the deployments, so they should not schedule on those nodes. Unless the Kube workload is deployed in the kube-system name space.</a:t>
            </a:r>
            <a:endParaRPr/>
          </a:p>
          <a:p>
            <a:pPr marL="0" lvl="0" indent="0" algn="l" rtl="0">
              <a:lnSpc>
                <a:spcPct val="100000"/>
              </a:lnSpc>
              <a:spcBef>
                <a:spcPts val="0"/>
              </a:spcBef>
              <a:spcAft>
                <a:spcPts val="0"/>
              </a:spcAft>
              <a:buSzPts val="1400"/>
              <a:buNone/>
            </a:pPr>
            <a:endParaRPr i="0"/>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2237" name="Google Shape;2237;g6b6c14001a_1_1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113</a:t>
            </a:fld>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3"/>
        <p:cNvGrpSpPr/>
        <p:nvPr/>
      </p:nvGrpSpPr>
      <p:grpSpPr>
        <a:xfrm>
          <a:off x="0" y="0"/>
          <a:ext cx="0" cy="0"/>
          <a:chOff x="0" y="0"/>
          <a:chExt cx="0" cy="0"/>
        </a:xfrm>
      </p:grpSpPr>
      <p:sp>
        <p:nvSpPr>
          <p:cNvPr id="2244" name="Google Shape;2244;g6b6c14001a_1_11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45" name="Google Shape;2245;g6b6c14001a_1_11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UCP Configuration:</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To configure this two orchestrators can be used: Swarm and Kubernetes</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Swarm workloads: (on slide)</a:t>
            </a:r>
            <a:endParaRPr/>
          </a:p>
          <a:p>
            <a:pPr marL="0" lvl="0" indent="0" algn="l" rtl="0">
              <a:lnSpc>
                <a:spcPct val="100000"/>
              </a:lnSpc>
              <a:spcBef>
                <a:spcPts val="0"/>
              </a:spcBef>
              <a:spcAft>
                <a:spcPts val="0"/>
              </a:spcAft>
              <a:buSzPts val="1400"/>
              <a:buNone/>
            </a:pPr>
            <a:r>
              <a:rPr lang="en-US"/>
              <a:t>When installing or backing up DTR on a UCP cluster, Administrators need to be able to deploy containers on “UCP manager nodes or nodes running DTR”. This setting can be adjusted in the UCP Settings menu.</a:t>
            </a:r>
            <a:endParaRPr/>
          </a:p>
          <a:p>
            <a:pPr marL="0" lvl="0" indent="0" algn="l" rtl="0">
              <a:lnSpc>
                <a:spcPct val="100000"/>
              </a:lnSpc>
              <a:spcBef>
                <a:spcPts val="0"/>
              </a:spcBef>
              <a:spcAft>
                <a:spcPts val="0"/>
              </a:spcAft>
              <a:buSzPts val="1400"/>
              <a:buNone/>
            </a:pPr>
            <a:r>
              <a:rPr lang="en-US"/>
              <a:t>The DTR installation or backup will fail with the following error message if Administrators are unable to deploy on “UCP manager nodes or nodes running DTR”.</a:t>
            </a:r>
            <a:endParaRPr/>
          </a:p>
          <a:p>
            <a:pPr marL="0" lvl="0" indent="0" algn="l" rtl="0">
              <a:lnSpc>
                <a:spcPct val="100000"/>
              </a:lnSpc>
              <a:spcBef>
                <a:spcPts val="0"/>
              </a:spcBef>
              <a:spcAft>
                <a:spcPts val="0"/>
              </a:spcAft>
              <a:buSzPts val="1400"/>
              <a:buNone/>
            </a:pPr>
            <a:r>
              <a:rPr lang="en-US"/>
              <a:t>Error response from daemon: {"message":"could not find any nodes on which the container could be created"}</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UCP configuration on UCP setting menu</a:t>
            </a:r>
            <a:endParaRPr/>
          </a:p>
          <a:p>
            <a:pPr marL="0" lvl="0" indent="0" algn="l" rtl="0">
              <a:lnSpc>
                <a:spcPct val="100000"/>
              </a:lnSpc>
              <a:spcBef>
                <a:spcPts val="0"/>
              </a:spcBef>
              <a:spcAft>
                <a:spcPts val="0"/>
              </a:spcAft>
              <a:buSzPts val="1400"/>
              <a:buNone/>
            </a:pPr>
            <a:r>
              <a:rPr lang="en-US"/>
              <a:t>To restrict users from deploying to manager nodes, log in with administrator credentials to the UCP web interface, navigate to the </a:t>
            </a:r>
            <a:r>
              <a:rPr lang="en-US" b="1"/>
              <a:t>Admin Settings</a:t>
            </a:r>
            <a:r>
              <a:rPr lang="en-US"/>
              <a:t> page, and choose </a:t>
            </a:r>
            <a:r>
              <a:rPr lang="en-US" b="1"/>
              <a:t>Scheduler</a:t>
            </a:r>
            <a:r>
              <a:rPr lang="en-US"/>
              <a:t>. You can then choose if user services should be allowed to run on manager nodes or not.</a:t>
            </a:r>
            <a:endParaRPr/>
          </a:p>
          <a:p>
            <a:pPr marL="0" lvl="0" indent="0" algn="l" rtl="0">
              <a:lnSpc>
                <a:spcPct val="100000"/>
              </a:lnSpc>
              <a:spcBef>
                <a:spcPts val="0"/>
              </a:spcBef>
              <a:spcAft>
                <a:spcPts val="0"/>
              </a:spcAft>
              <a:buSzPts val="1400"/>
              <a:buNone/>
            </a:pPr>
            <a:r>
              <a:rPr lang="en-US"/>
              <a:t>Having a grant with the Scheduler role against the / collection takes precedence over any other grants with Node Schedule on subcollections.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2246" name="Google Shape;2246;g6b6c14001a_1_11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114</a:t>
            </a:fld>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9"/>
        <p:cNvGrpSpPr/>
        <p:nvPr/>
      </p:nvGrpSpPr>
      <p:grpSpPr>
        <a:xfrm>
          <a:off x="0" y="0"/>
          <a:ext cx="0" cy="0"/>
          <a:chOff x="0" y="0"/>
          <a:chExt cx="0" cy="0"/>
        </a:xfrm>
      </p:grpSpPr>
      <p:sp>
        <p:nvSpPr>
          <p:cNvPr id="2260" name="Google Shape;2260;g7b4f99b632_1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61" name="Google Shape;2261;g7b4f99b632_1_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62" name="Google Shape;2262;g7b4f99b632_1_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115</a:t>
            </a:fld>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6"/>
        <p:cNvGrpSpPr/>
        <p:nvPr/>
      </p:nvGrpSpPr>
      <p:grpSpPr>
        <a:xfrm>
          <a:off x="0" y="0"/>
          <a:ext cx="0" cy="0"/>
          <a:chOff x="0" y="0"/>
          <a:chExt cx="0" cy="0"/>
        </a:xfrm>
      </p:grpSpPr>
      <p:sp>
        <p:nvSpPr>
          <p:cNvPr id="2267" name="Google Shape;2267;g6b6c14001a_1_1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68" name="Google Shape;2268;g6b6c14001a_1_1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post installation steps</a:t>
            </a:r>
            <a:endParaRPr/>
          </a:p>
          <a:p>
            <a:pPr marL="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a:t>Verify that DTR is installed. </a:t>
            </a:r>
            <a:endParaRPr/>
          </a:p>
          <a:p>
            <a:pPr marL="457200" lvl="1" indent="0" algn="l" rtl="0">
              <a:lnSpc>
                <a:spcPct val="100000"/>
              </a:lnSpc>
              <a:spcBef>
                <a:spcPts val="0"/>
              </a:spcBef>
              <a:spcAft>
                <a:spcPts val="0"/>
              </a:spcAft>
              <a:buClr>
                <a:schemeClr val="dk1"/>
              </a:buClr>
              <a:buSzPts val="1200"/>
              <a:buFont typeface="Arial"/>
              <a:buNone/>
            </a:pPr>
            <a:r>
              <a:rPr lang="en-US"/>
              <a:t>Either: </a:t>
            </a:r>
            <a:endParaRPr/>
          </a:p>
          <a:p>
            <a:pPr marL="628650" lvl="1" indent="-171450" algn="l" rtl="0">
              <a:lnSpc>
                <a:spcPct val="100000"/>
              </a:lnSpc>
              <a:spcBef>
                <a:spcPts val="0"/>
              </a:spcBef>
              <a:spcAft>
                <a:spcPts val="0"/>
              </a:spcAft>
              <a:buClr>
                <a:schemeClr val="dk1"/>
              </a:buClr>
              <a:buSzPts val="1200"/>
              <a:buFont typeface="Arial"/>
              <a:buChar char="•"/>
            </a:pPr>
            <a:r>
              <a:rPr lang="en-US"/>
              <a:t>See https://&lt;ucp-fqdn&gt;/manage/settings/dtr, or;</a:t>
            </a:r>
            <a:endParaRPr/>
          </a:p>
          <a:p>
            <a:pPr marL="628650" lvl="1" indent="-171450" algn="l" rtl="0">
              <a:lnSpc>
                <a:spcPct val="100000"/>
              </a:lnSpc>
              <a:spcBef>
                <a:spcPts val="0"/>
              </a:spcBef>
              <a:spcAft>
                <a:spcPts val="0"/>
              </a:spcAft>
              <a:buClr>
                <a:schemeClr val="dk1"/>
              </a:buClr>
              <a:buSzPts val="1200"/>
              <a:buFont typeface="Arial"/>
              <a:buChar char="•"/>
            </a:pPr>
            <a:r>
              <a:rPr lang="en-US"/>
              <a:t>Navigate to </a:t>
            </a:r>
            <a:r>
              <a:rPr lang="en-US" b="1"/>
              <a:t>Admin Settings &gt; Docker Trusted Registry</a:t>
            </a:r>
            <a:r>
              <a:rPr lang="en-US"/>
              <a:t> from the UCP web UI. Under the hood, UCP modifies </a:t>
            </a:r>
            <a:r>
              <a:rPr lang="en-US" i="1"/>
              <a:t>/etc/docker/certs.d </a:t>
            </a:r>
            <a:r>
              <a:rPr lang="en-US"/>
              <a:t>for each host and adds DTR’s CA certificate. UCP can then pull images from DTR because the Docker Engine for each node in the UCP swarm has been configured to trust DTR.</a:t>
            </a:r>
            <a:endParaRPr/>
          </a:p>
          <a:p>
            <a:pPr marL="171450" lvl="0" indent="-171450" algn="l" rtl="0">
              <a:lnSpc>
                <a:spcPct val="100000"/>
              </a:lnSpc>
              <a:spcBef>
                <a:spcPts val="0"/>
              </a:spcBef>
              <a:spcAft>
                <a:spcPts val="0"/>
              </a:spcAft>
              <a:buClr>
                <a:schemeClr val="dk1"/>
              </a:buClr>
              <a:buSzPts val="1200"/>
              <a:buFont typeface="Arial"/>
              <a:buChar char="•"/>
            </a:pPr>
            <a:r>
              <a:rPr lang="en-US"/>
              <a:t>Reconfigure your load balancer back to your desired protocol and port.</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Step: Check that DTR is running</a:t>
            </a:r>
            <a:endParaRPr/>
          </a:p>
          <a:p>
            <a:pPr marL="0" lvl="0" indent="0" algn="l" rtl="0">
              <a:lnSpc>
                <a:spcPct val="100000"/>
              </a:lnSpc>
              <a:spcBef>
                <a:spcPts val="0"/>
              </a:spcBef>
              <a:spcAft>
                <a:spcPts val="0"/>
              </a:spcAft>
              <a:buSzPts val="1400"/>
              <a:buNone/>
            </a:pPr>
            <a:r>
              <a:rPr lang="en-US"/>
              <a:t>In your browser, navigate to the UCP web interface.</a:t>
            </a:r>
            <a:endParaRPr/>
          </a:p>
          <a:p>
            <a:pPr marL="0" lvl="0" indent="0" algn="l" rtl="0">
              <a:lnSpc>
                <a:spcPct val="100000"/>
              </a:lnSpc>
              <a:spcBef>
                <a:spcPts val="0"/>
              </a:spcBef>
              <a:spcAft>
                <a:spcPts val="0"/>
              </a:spcAft>
              <a:buSzPts val="1400"/>
              <a:buNone/>
            </a:pPr>
            <a:r>
              <a:rPr lang="en-US"/>
              <a:t>Select </a:t>
            </a:r>
            <a:r>
              <a:rPr lang="en-US" b="1"/>
              <a:t>Shared Resources &gt; Stacks</a:t>
            </a:r>
            <a:r>
              <a:rPr lang="en-US"/>
              <a:t> from the left navigation pane. You should see DTR listed as a stack.</a:t>
            </a:r>
            <a:endParaRPr/>
          </a:p>
          <a:p>
            <a:pPr marL="0" lvl="0" indent="0" algn="l" rtl="0">
              <a:lnSpc>
                <a:spcPct val="100000"/>
              </a:lnSpc>
              <a:spcBef>
                <a:spcPts val="0"/>
              </a:spcBef>
              <a:spcAft>
                <a:spcPts val="0"/>
              </a:spcAft>
              <a:buSzPts val="1400"/>
              <a:buNone/>
            </a:pPr>
            <a:r>
              <a:rPr lang="en-US"/>
              <a:t>To verify that DTR is accessible from the browser, enter your DTR IP address or FQDN on the address bar. Since </a:t>
            </a:r>
            <a:r>
              <a:rPr lang="en-US" u="sng">
                <a:solidFill>
                  <a:schemeClr val="hlink"/>
                </a:solidFill>
                <a:hlinkClick r:id="rId3"/>
              </a:rPr>
              <a:t>HSTS (HTTP Strict-Transport-Security) header</a:t>
            </a:r>
            <a:r>
              <a:rPr lang="en-US"/>
              <a:t> is included in all API responses, make sure to specify the FQDN (Fully Qualified Domain Name) of your DTR prefixed with https://, or your browser may refuse to load the web interface.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sz="1200" b="1">
                <a:solidFill>
                  <a:srgbClr val="3F3F3F"/>
                </a:solidFill>
                <a:latin typeface="Open Sans"/>
                <a:ea typeface="Open Sans"/>
                <a:cs typeface="Open Sans"/>
                <a:sym typeface="Open Sans"/>
              </a:rPr>
              <a:t>Step</a:t>
            </a:r>
            <a:r>
              <a:rPr lang="en-US" b="1">
                <a:solidFill>
                  <a:srgbClr val="3F3F3F"/>
                </a:solidFill>
                <a:latin typeface="Open Sans"/>
                <a:ea typeface="Open Sans"/>
                <a:cs typeface="Open Sans"/>
                <a:sym typeface="Open Sans"/>
              </a:rPr>
              <a:t>:</a:t>
            </a:r>
            <a:r>
              <a:rPr lang="en-US" sz="1200" b="1">
                <a:solidFill>
                  <a:srgbClr val="3F3F3F"/>
                </a:solidFill>
                <a:latin typeface="Open Sans"/>
                <a:ea typeface="Open Sans"/>
                <a:cs typeface="Open Sans"/>
                <a:sym typeface="Open Sans"/>
              </a:rPr>
              <a:t> Configure DTR</a:t>
            </a:r>
            <a:endParaRPr/>
          </a:p>
          <a:p>
            <a:pPr marL="0" lvl="0" indent="0" algn="l" rtl="0">
              <a:lnSpc>
                <a:spcPct val="100000"/>
              </a:lnSpc>
              <a:spcBef>
                <a:spcPts val="0"/>
              </a:spcBef>
              <a:spcAft>
                <a:spcPts val="0"/>
              </a:spcAft>
              <a:buSzPts val="1400"/>
              <a:buNone/>
            </a:pPr>
            <a:r>
              <a:rPr lang="en-US" sz="1200">
                <a:solidFill>
                  <a:srgbClr val="3F3F3F"/>
                </a:solidFill>
                <a:latin typeface="Open Sans"/>
                <a:ea typeface="Open Sans"/>
                <a:cs typeface="Open Sans"/>
                <a:sym typeface="Open Sans"/>
              </a:rPr>
              <a:t>After installing DTR, you should configure:</a:t>
            </a:r>
            <a:endParaRPr/>
          </a:p>
          <a:p>
            <a:pPr marL="0" lvl="0" indent="0" algn="l" rtl="0">
              <a:lnSpc>
                <a:spcPct val="100000"/>
              </a:lnSpc>
              <a:spcBef>
                <a:spcPts val="0"/>
              </a:spcBef>
              <a:spcAft>
                <a:spcPts val="0"/>
              </a:spcAft>
              <a:buSzPts val="1400"/>
              <a:buNone/>
            </a:pPr>
            <a:r>
              <a:rPr lang="en-US" sz="1200">
                <a:solidFill>
                  <a:srgbClr val="3F3F3F"/>
                </a:solidFill>
                <a:latin typeface="Open Sans"/>
                <a:ea typeface="Open Sans"/>
                <a:cs typeface="Open Sans"/>
                <a:sym typeface="Open Sans"/>
              </a:rPr>
              <a:t>The certificates used for TLS communication. </a:t>
            </a:r>
            <a:endParaRPr/>
          </a:p>
          <a:p>
            <a:pPr marL="0" lvl="0" indent="0" algn="l" rtl="0">
              <a:lnSpc>
                <a:spcPct val="100000"/>
              </a:lnSpc>
              <a:spcBef>
                <a:spcPts val="0"/>
              </a:spcBef>
              <a:spcAft>
                <a:spcPts val="0"/>
              </a:spcAft>
              <a:buSzPts val="1400"/>
              <a:buNone/>
            </a:pPr>
            <a:r>
              <a:rPr lang="en-US" sz="1200">
                <a:solidFill>
                  <a:srgbClr val="3F3F3F"/>
                </a:solidFill>
                <a:latin typeface="Open Sans"/>
                <a:ea typeface="Open Sans"/>
                <a:cs typeface="Open Sans"/>
                <a:sym typeface="Open Sans"/>
              </a:rPr>
              <a:t>	</a:t>
            </a:r>
            <a:r>
              <a:rPr lang="en-US"/>
              <a:t>Navigate to https://&lt;dtr-url&gt; and log in with your credentials. </a:t>
            </a:r>
            <a:endParaRPr/>
          </a:p>
          <a:p>
            <a:pPr marL="0" lvl="0" indent="0" algn="l" rtl="0">
              <a:lnSpc>
                <a:spcPct val="100000"/>
              </a:lnSpc>
              <a:spcBef>
                <a:spcPts val="0"/>
              </a:spcBef>
              <a:spcAft>
                <a:spcPts val="0"/>
              </a:spcAft>
              <a:buSzPts val="1400"/>
              <a:buNone/>
            </a:pPr>
            <a:r>
              <a:rPr lang="en-US"/>
              <a:t>	Select </a:t>
            </a:r>
            <a:r>
              <a:rPr lang="en-US" b="1"/>
              <a:t>System</a:t>
            </a:r>
            <a:r>
              <a:rPr lang="en-US"/>
              <a:t> from the left navigation pane and scroll down to </a:t>
            </a:r>
            <a:r>
              <a:rPr lang="en-US" b="1"/>
              <a:t>Domain &amp; Proxies</a:t>
            </a:r>
            <a:r>
              <a:rPr lang="en-US"/>
              <a:t>.</a:t>
            </a:r>
            <a:endParaRPr/>
          </a:p>
          <a:p>
            <a:pPr marL="0" lvl="0" indent="0" algn="l" rtl="0">
              <a:lnSpc>
                <a:spcPct val="100000"/>
              </a:lnSpc>
              <a:spcBef>
                <a:spcPts val="0"/>
              </a:spcBef>
              <a:spcAft>
                <a:spcPts val="0"/>
              </a:spcAft>
              <a:buSzPts val="1400"/>
              <a:buNone/>
            </a:pPr>
            <a:r>
              <a:rPr lang="en-US"/>
              <a:t>	Enter your DTR domain name and upload or copy and paste the certificate details:</a:t>
            </a:r>
            <a:endParaRPr/>
          </a:p>
          <a:p>
            <a:pPr marL="0" lvl="0" indent="0" algn="l" rtl="0">
              <a:lnSpc>
                <a:spcPct val="100000"/>
              </a:lnSpc>
              <a:spcBef>
                <a:spcPts val="0"/>
              </a:spcBef>
              <a:spcAft>
                <a:spcPts val="0"/>
              </a:spcAft>
              <a:buSzPts val="1400"/>
              <a:buNone/>
            </a:pPr>
            <a:r>
              <a:rPr lang="en-US" b="1" i="1"/>
              <a:t>	Load balancer/public address.</a:t>
            </a:r>
            <a:r>
              <a:rPr lang="en-US"/>
              <a:t> The domain name clients will use to access DTR.</a:t>
            </a:r>
            <a:endParaRPr/>
          </a:p>
          <a:p>
            <a:pPr marL="0" lvl="0" indent="0" algn="l" rtl="0">
              <a:lnSpc>
                <a:spcPct val="100000"/>
              </a:lnSpc>
              <a:spcBef>
                <a:spcPts val="0"/>
              </a:spcBef>
              <a:spcAft>
                <a:spcPts val="0"/>
              </a:spcAft>
              <a:buSzPts val="1400"/>
              <a:buNone/>
            </a:pPr>
            <a:r>
              <a:rPr lang="en-US" b="1" i="1"/>
              <a:t>	TLS private key.</a:t>
            </a:r>
            <a:r>
              <a:rPr lang="en-US"/>
              <a:t> The server private key.</a:t>
            </a:r>
            <a:endParaRPr/>
          </a:p>
          <a:p>
            <a:pPr marL="0" lvl="0" indent="0" algn="l" rtl="0">
              <a:lnSpc>
                <a:spcPct val="100000"/>
              </a:lnSpc>
              <a:spcBef>
                <a:spcPts val="0"/>
              </a:spcBef>
              <a:spcAft>
                <a:spcPts val="0"/>
              </a:spcAft>
              <a:buSzPts val="1400"/>
              <a:buNone/>
            </a:pPr>
            <a:r>
              <a:rPr lang="en-US" b="1" i="1"/>
              <a:t>	TLS certificate chain.</a:t>
            </a:r>
            <a:r>
              <a:rPr lang="en-US"/>
              <a:t> The server certificate and any intermediate public certificates from your certificate authority (CA). This certificate needs to be valid for 	the DTR public address and have SANs for all addresses used to reach the DTR replicas, including load balancers.</a:t>
            </a:r>
            <a:endParaRPr/>
          </a:p>
          <a:p>
            <a:pPr marL="0" lvl="0" indent="0" algn="l" rtl="0">
              <a:lnSpc>
                <a:spcPct val="100000"/>
              </a:lnSpc>
              <a:spcBef>
                <a:spcPts val="0"/>
              </a:spcBef>
              <a:spcAft>
                <a:spcPts val="0"/>
              </a:spcAft>
              <a:buSzPts val="1400"/>
              <a:buNone/>
            </a:pPr>
            <a:r>
              <a:rPr lang="en-US" b="1" i="1"/>
              <a:t>	TLS CA.</a:t>
            </a:r>
            <a:r>
              <a:rPr lang="en-US"/>
              <a:t> The root CA public certificate.</a:t>
            </a:r>
            <a:endParaRPr/>
          </a:p>
          <a:p>
            <a:pPr marL="0" lvl="0" indent="0" algn="l" rtl="0">
              <a:lnSpc>
                <a:spcPct val="100000"/>
              </a:lnSpc>
              <a:spcBef>
                <a:spcPts val="0"/>
              </a:spcBef>
              <a:spcAft>
                <a:spcPts val="0"/>
              </a:spcAft>
              <a:buSzPts val="1400"/>
              <a:buNone/>
            </a:pPr>
            <a:r>
              <a:rPr lang="en-US"/>
              <a:t>	Click </a:t>
            </a:r>
            <a:r>
              <a:rPr lang="en-US" b="1"/>
              <a:t>Save</a:t>
            </a:r>
            <a:r>
              <a:rPr lang="en-US"/>
              <a:t> to apply your changes.</a:t>
            </a:r>
            <a:endParaRPr/>
          </a:p>
          <a:p>
            <a:pPr marL="0" lvl="0" indent="0" algn="l" rtl="0">
              <a:lnSpc>
                <a:spcPct val="100000"/>
              </a:lnSpc>
              <a:spcBef>
                <a:spcPts val="0"/>
              </a:spcBef>
              <a:spcAft>
                <a:spcPts val="0"/>
              </a:spcAft>
              <a:buSzPts val="1400"/>
              <a:buNone/>
            </a:pPr>
            <a:endParaRPr sz="1200">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200">
                <a:solidFill>
                  <a:srgbClr val="3F3F3F"/>
                </a:solidFill>
                <a:latin typeface="Open Sans"/>
                <a:ea typeface="Open Sans"/>
                <a:cs typeface="Open Sans"/>
                <a:sym typeface="Open Sans"/>
              </a:rPr>
              <a:t>The storage backend to store the Docker images</a:t>
            </a:r>
            <a:endParaRPr/>
          </a:p>
          <a:p>
            <a:pPr marL="0" lvl="0" indent="0" algn="l" rtl="0">
              <a:lnSpc>
                <a:spcPct val="100000"/>
              </a:lnSpc>
              <a:spcBef>
                <a:spcPts val="0"/>
              </a:spcBef>
              <a:spcAft>
                <a:spcPts val="0"/>
              </a:spcAft>
              <a:buSzPts val="1400"/>
              <a:buNone/>
            </a:pPr>
            <a:endParaRPr sz="1200">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200">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endParaRPr/>
          </a:p>
          <a:p>
            <a:pPr marL="171450" lvl="0" indent="-95250" algn="l" rtl="0">
              <a:lnSpc>
                <a:spcPct val="100000"/>
              </a:lnSpc>
              <a:spcBef>
                <a:spcPts val="0"/>
              </a:spcBef>
              <a:spcAft>
                <a:spcPts val="0"/>
              </a:spcAft>
              <a:buClr>
                <a:schemeClr val="dk1"/>
              </a:buClr>
              <a:buSzPts val="1200"/>
              <a:buFont typeface="Arial"/>
              <a:buNone/>
            </a:pPr>
            <a:endParaRPr/>
          </a:p>
          <a:p>
            <a:pPr marL="171450" lvl="0" indent="-95250" algn="l" rtl="0">
              <a:lnSpc>
                <a:spcPct val="100000"/>
              </a:lnSpc>
              <a:spcBef>
                <a:spcPts val="0"/>
              </a:spcBef>
              <a:spcAft>
                <a:spcPts val="0"/>
              </a:spcAft>
              <a:buClr>
                <a:schemeClr val="dk1"/>
              </a:buClr>
              <a:buSzPts val="1200"/>
              <a:buFont typeface="Arial"/>
              <a:buNone/>
            </a:pPr>
            <a:endParaRPr/>
          </a:p>
        </p:txBody>
      </p:sp>
      <p:sp>
        <p:nvSpPr>
          <p:cNvPr id="2269" name="Google Shape;2269;g6b6c14001a_1_15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116</a:t>
            </a:fld>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5"/>
        <p:cNvGrpSpPr/>
        <p:nvPr/>
      </p:nvGrpSpPr>
      <p:grpSpPr>
        <a:xfrm>
          <a:off x="0" y="0"/>
          <a:ext cx="0" cy="0"/>
          <a:chOff x="0" y="0"/>
          <a:chExt cx="0" cy="0"/>
        </a:xfrm>
      </p:grpSpPr>
      <p:sp>
        <p:nvSpPr>
          <p:cNvPr id="2276" name="Google Shape;2276;g6b6c14001a_1_1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7" name="Google Shape;2277;g6b6c14001a_1_16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solidFill>
                  <a:srgbClr val="3F3F3F"/>
                </a:solidFill>
                <a:latin typeface="Open Sans"/>
                <a:ea typeface="Open Sans"/>
                <a:cs typeface="Open Sans"/>
                <a:sym typeface="Open Sans"/>
              </a:rPr>
              <a:t>continued from previous slide</a:t>
            </a:r>
            <a:endParaRPr b="1">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endParaRPr b="1">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200" b="1">
                <a:solidFill>
                  <a:srgbClr val="3F3F3F"/>
                </a:solidFill>
                <a:latin typeface="Open Sans"/>
                <a:ea typeface="Open Sans"/>
                <a:cs typeface="Open Sans"/>
                <a:sym typeface="Open Sans"/>
              </a:rPr>
              <a:t>Step</a:t>
            </a:r>
            <a:r>
              <a:rPr lang="en-US" b="1">
                <a:solidFill>
                  <a:srgbClr val="3F3F3F"/>
                </a:solidFill>
                <a:latin typeface="Open Sans"/>
                <a:ea typeface="Open Sans"/>
                <a:cs typeface="Open Sans"/>
                <a:sym typeface="Open Sans"/>
              </a:rPr>
              <a:t>:</a:t>
            </a:r>
            <a:r>
              <a:rPr lang="en-US" sz="1200" b="1">
                <a:solidFill>
                  <a:srgbClr val="3F3F3F"/>
                </a:solidFill>
                <a:latin typeface="Open Sans"/>
                <a:ea typeface="Open Sans"/>
                <a:cs typeface="Open Sans"/>
                <a:sym typeface="Open Sans"/>
              </a:rPr>
              <a:t> Configure DTR</a:t>
            </a:r>
            <a:endParaRPr/>
          </a:p>
          <a:p>
            <a:pPr marL="0" lvl="0" indent="0" algn="l" rtl="0">
              <a:lnSpc>
                <a:spcPct val="100000"/>
              </a:lnSpc>
              <a:spcBef>
                <a:spcPts val="0"/>
              </a:spcBef>
              <a:spcAft>
                <a:spcPts val="0"/>
              </a:spcAft>
              <a:buSzPts val="1400"/>
              <a:buNone/>
            </a:pPr>
            <a:r>
              <a:rPr lang="en-US" sz="1200">
                <a:solidFill>
                  <a:srgbClr val="3F3F3F"/>
                </a:solidFill>
                <a:latin typeface="Open Sans"/>
                <a:ea typeface="Open Sans"/>
                <a:cs typeface="Open Sans"/>
                <a:sym typeface="Open Sans"/>
              </a:rPr>
              <a:t>After installing DTR, you should configure:</a:t>
            </a:r>
            <a:endParaRPr/>
          </a:p>
          <a:p>
            <a:pPr marL="0" lvl="0" indent="0" algn="l" rtl="0">
              <a:lnSpc>
                <a:spcPct val="100000"/>
              </a:lnSpc>
              <a:spcBef>
                <a:spcPts val="0"/>
              </a:spcBef>
              <a:spcAft>
                <a:spcPts val="0"/>
              </a:spcAft>
              <a:buSzPts val="1400"/>
              <a:buNone/>
            </a:pPr>
            <a:r>
              <a:rPr lang="en-US" sz="1200">
                <a:solidFill>
                  <a:srgbClr val="3F3F3F"/>
                </a:solidFill>
                <a:latin typeface="Open Sans"/>
                <a:ea typeface="Open Sans"/>
                <a:cs typeface="Open Sans"/>
                <a:sym typeface="Open Sans"/>
              </a:rPr>
              <a:t>The certificates used for TLS communication. </a:t>
            </a:r>
            <a:endParaRPr/>
          </a:p>
          <a:p>
            <a:pPr marL="628650" lvl="1" indent="-171450" algn="l" rtl="0">
              <a:lnSpc>
                <a:spcPct val="100000"/>
              </a:lnSpc>
              <a:spcBef>
                <a:spcPts val="0"/>
              </a:spcBef>
              <a:spcAft>
                <a:spcPts val="0"/>
              </a:spcAft>
              <a:buClr>
                <a:schemeClr val="dk1"/>
              </a:buClr>
              <a:buSzPts val="1200"/>
              <a:buFont typeface="Arial"/>
              <a:buChar char="•"/>
            </a:pPr>
            <a:r>
              <a:rPr lang="en-US"/>
              <a:t>Navigate to https://&lt;dtr-url&gt; and log in with your credentials. </a:t>
            </a:r>
            <a:endParaRPr/>
          </a:p>
          <a:p>
            <a:pPr marL="628650" lvl="1" indent="-171450" algn="l" rtl="0">
              <a:lnSpc>
                <a:spcPct val="100000"/>
              </a:lnSpc>
              <a:spcBef>
                <a:spcPts val="0"/>
              </a:spcBef>
              <a:spcAft>
                <a:spcPts val="0"/>
              </a:spcAft>
              <a:buClr>
                <a:schemeClr val="dk1"/>
              </a:buClr>
              <a:buSzPts val="1200"/>
              <a:buFont typeface="Arial"/>
              <a:buChar char="•"/>
            </a:pPr>
            <a:r>
              <a:rPr lang="en-US"/>
              <a:t>Select </a:t>
            </a:r>
            <a:r>
              <a:rPr lang="en-US" b="1"/>
              <a:t>System</a:t>
            </a:r>
            <a:r>
              <a:rPr lang="en-US"/>
              <a:t> from the left navigation pane and scroll down to </a:t>
            </a:r>
            <a:r>
              <a:rPr lang="en-US" b="1"/>
              <a:t>Domain &amp; Proxies</a:t>
            </a:r>
            <a:r>
              <a:rPr lang="en-US"/>
              <a:t>.</a:t>
            </a:r>
            <a:endParaRPr/>
          </a:p>
          <a:p>
            <a:pPr marL="628650" lvl="1" indent="-171450" algn="l" rtl="0">
              <a:lnSpc>
                <a:spcPct val="100000"/>
              </a:lnSpc>
              <a:spcBef>
                <a:spcPts val="0"/>
              </a:spcBef>
              <a:spcAft>
                <a:spcPts val="0"/>
              </a:spcAft>
              <a:buClr>
                <a:schemeClr val="dk1"/>
              </a:buClr>
              <a:buSzPts val="1200"/>
              <a:buFont typeface="Arial"/>
              <a:buChar char="•"/>
            </a:pPr>
            <a:r>
              <a:rPr lang="en-US"/>
              <a:t>Enter your DTR domain name and upload or copy and paste the certificate details:</a:t>
            </a:r>
            <a:endParaRPr/>
          </a:p>
          <a:p>
            <a:pPr marL="628650" lvl="1" indent="-171450" algn="l" rtl="0">
              <a:lnSpc>
                <a:spcPct val="100000"/>
              </a:lnSpc>
              <a:spcBef>
                <a:spcPts val="0"/>
              </a:spcBef>
              <a:spcAft>
                <a:spcPts val="0"/>
              </a:spcAft>
              <a:buClr>
                <a:schemeClr val="dk1"/>
              </a:buClr>
              <a:buSzPts val="1200"/>
              <a:buFont typeface="Arial"/>
              <a:buChar char="•"/>
            </a:pPr>
            <a:r>
              <a:rPr lang="en-US" b="1" i="1"/>
              <a:t>Load balancer/public address.</a:t>
            </a:r>
            <a:r>
              <a:rPr lang="en-US"/>
              <a:t> The domain name clients will use to access DTR.</a:t>
            </a:r>
            <a:endParaRPr/>
          </a:p>
          <a:p>
            <a:pPr marL="628650" lvl="1" indent="-171450" algn="l" rtl="0">
              <a:lnSpc>
                <a:spcPct val="100000"/>
              </a:lnSpc>
              <a:spcBef>
                <a:spcPts val="0"/>
              </a:spcBef>
              <a:spcAft>
                <a:spcPts val="0"/>
              </a:spcAft>
              <a:buClr>
                <a:schemeClr val="dk1"/>
              </a:buClr>
              <a:buSzPts val="1200"/>
              <a:buFont typeface="Arial"/>
              <a:buChar char="•"/>
            </a:pPr>
            <a:r>
              <a:rPr lang="en-US" b="1" i="1"/>
              <a:t>TLS private key.</a:t>
            </a:r>
            <a:r>
              <a:rPr lang="en-US"/>
              <a:t> The server private key.</a:t>
            </a:r>
            <a:endParaRPr/>
          </a:p>
          <a:p>
            <a:pPr marL="628650" lvl="1" indent="-171450" algn="l" rtl="0">
              <a:lnSpc>
                <a:spcPct val="100000"/>
              </a:lnSpc>
              <a:spcBef>
                <a:spcPts val="0"/>
              </a:spcBef>
              <a:spcAft>
                <a:spcPts val="0"/>
              </a:spcAft>
              <a:buClr>
                <a:schemeClr val="dk1"/>
              </a:buClr>
              <a:buSzPts val="1200"/>
              <a:buFont typeface="Arial"/>
              <a:buChar char="•"/>
            </a:pPr>
            <a:r>
              <a:rPr lang="en-US" b="1" i="1"/>
              <a:t>TLS certificate chain.</a:t>
            </a:r>
            <a:r>
              <a:rPr lang="en-US"/>
              <a:t> The server certificate and any intermediate public certificates from your certificate authority (CA). This certificate needs to be valid for the DTR public address and have SANs for all addresses used to reach the DTR replicas, including load balancers.</a:t>
            </a:r>
            <a:endParaRPr/>
          </a:p>
          <a:p>
            <a:pPr marL="628650" lvl="1" indent="-171450" algn="l" rtl="0">
              <a:lnSpc>
                <a:spcPct val="100000"/>
              </a:lnSpc>
              <a:spcBef>
                <a:spcPts val="0"/>
              </a:spcBef>
              <a:spcAft>
                <a:spcPts val="0"/>
              </a:spcAft>
              <a:buClr>
                <a:schemeClr val="dk1"/>
              </a:buClr>
              <a:buSzPts val="1200"/>
              <a:buFont typeface="Arial"/>
              <a:buChar char="•"/>
            </a:pPr>
            <a:r>
              <a:rPr lang="en-US" b="1" i="1"/>
              <a:t>TLS CA.</a:t>
            </a:r>
            <a:r>
              <a:rPr lang="en-US"/>
              <a:t> The root CA public certificate.</a:t>
            </a:r>
            <a:endParaRPr/>
          </a:p>
          <a:p>
            <a:pPr marL="628650" lvl="1" indent="-171450" algn="l" rtl="0">
              <a:lnSpc>
                <a:spcPct val="100000"/>
              </a:lnSpc>
              <a:spcBef>
                <a:spcPts val="0"/>
              </a:spcBef>
              <a:spcAft>
                <a:spcPts val="0"/>
              </a:spcAft>
              <a:buClr>
                <a:schemeClr val="dk1"/>
              </a:buClr>
              <a:buSzPts val="1200"/>
              <a:buFont typeface="Arial"/>
              <a:buChar char="•"/>
            </a:pPr>
            <a:r>
              <a:rPr lang="en-US"/>
              <a:t>Click </a:t>
            </a:r>
            <a:r>
              <a:rPr lang="en-US" b="1"/>
              <a:t>Save</a:t>
            </a:r>
            <a:r>
              <a:rPr lang="en-US"/>
              <a:t> to apply your changes.</a:t>
            </a:r>
            <a:endParaRPr/>
          </a:p>
          <a:p>
            <a:pPr marL="0" lvl="0" indent="0" algn="l" rtl="0">
              <a:lnSpc>
                <a:spcPct val="100000"/>
              </a:lnSpc>
              <a:spcBef>
                <a:spcPts val="0"/>
              </a:spcBef>
              <a:spcAft>
                <a:spcPts val="0"/>
              </a:spcAft>
              <a:buSzPts val="1400"/>
              <a:buNone/>
            </a:pPr>
            <a:endParaRPr sz="1200">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200">
                <a:solidFill>
                  <a:srgbClr val="3F3F3F"/>
                </a:solidFill>
                <a:latin typeface="Open Sans"/>
                <a:ea typeface="Open Sans"/>
                <a:cs typeface="Open Sans"/>
                <a:sym typeface="Open Sans"/>
              </a:rPr>
              <a:t>The storage backend to store the Docker images:</a:t>
            </a:r>
            <a:endParaRPr/>
          </a:p>
          <a:p>
            <a:pPr marL="0" lvl="0" indent="0" algn="l" rtl="0">
              <a:lnSpc>
                <a:spcPct val="100000"/>
              </a:lnSpc>
              <a:spcBef>
                <a:spcPts val="0"/>
              </a:spcBef>
              <a:spcAft>
                <a:spcPts val="0"/>
              </a:spcAft>
              <a:buSzPts val="1400"/>
              <a:buNone/>
            </a:pPr>
            <a:r>
              <a:rPr lang="en-US"/>
              <a:t>To configure the storage backend, log in to the DTR web interface as an admin, and navigate to </a:t>
            </a:r>
            <a:r>
              <a:rPr lang="en-US" b="1"/>
              <a:t>System &gt; Storage</a:t>
            </a:r>
            <a:r>
              <a:rPr lang="en-US"/>
              <a:t>.</a:t>
            </a:r>
            <a:endParaRPr/>
          </a:p>
          <a:p>
            <a:pPr marL="0" lvl="0" indent="0" algn="l" rtl="0">
              <a:lnSpc>
                <a:spcPct val="100000"/>
              </a:lnSpc>
              <a:spcBef>
                <a:spcPts val="0"/>
              </a:spcBef>
              <a:spcAft>
                <a:spcPts val="0"/>
              </a:spcAft>
              <a:buSzPts val="1400"/>
              <a:buNone/>
            </a:pPr>
            <a:r>
              <a:rPr lang="en-US"/>
              <a:t>The storage configuration page gives you the most common configuration options, but you have the option to upload a configuration file in .yml, .yaml, or .txt format.</a:t>
            </a:r>
            <a:endParaRPr/>
          </a:p>
          <a:p>
            <a:pPr marL="0" lvl="0" indent="0" algn="l" rtl="0">
              <a:lnSpc>
                <a:spcPct val="100000"/>
              </a:lnSpc>
              <a:spcBef>
                <a:spcPts val="0"/>
              </a:spcBef>
              <a:spcAft>
                <a:spcPts val="0"/>
              </a:spcAft>
              <a:buSzPts val="1400"/>
              <a:buNone/>
            </a:pPr>
            <a:r>
              <a:rPr lang="en-US"/>
              <a:t>See </a:t>
            </a:r>
            <a:r>
              <a:rPr lang="en-US" u="sng">
                <a:solidFill>
                  <a:schemeClr val="hlink"/>
                </a:solidFill>
                <a:hlinkClick r:id="rId3"/>
              </a:rPr>
              <a:t>Docker Registry Configuration</a:t>
            </a:r>
            <a:r>
              <a:rPr lang="en-US"/>
              <a:t> for configuration options.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Download the offline package</a:t>
            </a:r>
            <a:endParaRPr/>
          </a:p>
          <a:p>
            <a:pPr marL="0" lvl="0" indent="0" algn="l" rtl="0">
              <a:lnSpc>
                <a:spcPct val="100000"/>
              </a:lnSpc>
              <a:spcBef>
                <a:spcPts val="0"/>
              </a:spcBef>
              <a:spcAft>
                <a:spcPts val="0"/>
              </a:spcAft>
              <a:buSzPts val="1400"/>
              <a:buNone/>
            </a:pPr>
            <a:r>
              <a:rPr lang="en-US"/>
              <a:t>Use a computer with internet access to download a package with all DTR images:</a:t>
            </a:r>
            <a:endParaRPr/>
          </a:p>
          <a:p>
            <a:pPr marL="0" lvl="0" indent="0" algn="l" rtl="0">
              <a:lnSpc>
                <a:spcPct val="100000"/>
              </a:lnSpc>
              <a:spcBef>
                <a:spcPts val="0"/>
              </a:spcBef>
              <a:spcAft>
                <a:spcPts val="0"/>
              </a:spcAft>
              <a:buSzPts val="1400"/>
              <a:buNone/>
            </a:pPr>
            <a:r>
              <a:rPr lang="en-US"/>
              <a:t>$ wget &lt;package-url&gt; -O dtr.tar.gz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Now that you have the package in your local machine, you can transfer it to the machines where you want to install DTR.</a:t>
            </a:r>
            <a:endParaRPr/>
          </a:p>
          <a:p>
            <a:pPr marL="0" lvl="0" indent="0" algn="l" rtl="0">
              <a:lnSpc>
                <a:spcPct val="100000"/>
              </a:lnSpc>
              <a:spcBef>
                <a:spcPts val="0"/>
              </a:spcBef>
              <a:spcAft>
                <a:spcPts val="0"/>
              </a:spcAft>
              <a:buSzPts val="1400"/>
              <a:buNone/>
            </a:pPr>
            <a:r>
              <a:rPr lang="en-US"/>
              <a:t>For each machine where you want to install DTR: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Copy the DTR package to that machine.</a:t>
            </a:r>
            <a:endParaRPr/>
          </a:p>
          <a:p>
            <a:pPr marL="0" lvl="0" indent="0" algn="l" rtl="0">
              <a:lnSpc>
                <a:spcPct val="100000"/>
              </a:lnSpc>
              <a:spcBef>
                <a:spcPts val="0"/>
              </a:spcBef>
              <a:spcAft>
                <a:spcPts val="0"/>
              </a:spcAft>
              <a:buSzPts val="1400"/>
              <a:buNone/>
            </a:pPr>
            <a:r>
              <a:rPr lang="en-US"/>
              <a:t>$ scp dtr.tar.gz &lt;user&gt;@&lt;host&gt;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Use ssh to log into the hosts where you transferred the package.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Load the DTR images.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Once the package is transferred to the hosts, you can use the docker load command to load the Docker images from the tar archive:</a:t>
            </a:r>
            <a:endParaRPr/>
          </a:p>
          <a:p>
            <a:pPr marL="0" lvl="0" indent="0" algn="l" rtl="0">
              <a:lnSpc>
                <a:spcPct val="100000"/>
              </a:lnSpc>
              <a:spcBef>
                <a:spcPts val="0"/>
              </a:spcBef>
              <a:spcAft>
                <a:spcPts val="0"/>
              </a:spcAft>
              <a:buSzPts val="1400"/>
              <a:buNone/>
            </a:pPr>
            <a:r>
              <a:rPr lang="en-US"/>
              <a:t>$ docker load -i dtr.tar.gz </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Install DTR</a:t>
            </a:r>
            <a:endParaRPr/>
          </a:p>
          <a:p>
            <a:pPr marL="0" lvl="0" indent="0" algn="l" rtl="0">
              <a:lnSpc>
                <a:spcPct val="100000"/>
              </a:lnSpc>
              <a:spcBef>
                <a:spcPts val="0"/>
              </a:spcBef>
              <a:spcAft>
                <a:spcPts val="0"/>
              </a:spcAft>
              <a:buSzPts val="1400"/>
              <a:buNone/>
            </a:pPr>
            <a:r>
              <a:rPr lang="en-US"/>
              <a:t>Now that the offline hosts have all the images needed to install DTR. Follow the installation instructions as mentioned in previous slides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sz="1200">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200">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1200">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endParaRPr/>
          </a:p>
          <a:p>
            <a:pPr marL="171450" lvl="0" indent="-95250" algn="l" rtl="0">
              <a:lnSpc>
                <a:spcPct val="100000"/>
              </a:lnSpc>
              <a:spcBef>
                <a:spcPts val="0"/>
              </a:spcBef>
              <a:spcAft>
                <a:spcPts val="0"/>
              </a:spcAft>
              <a:buClr>
                <a:schemeClr val="dk1"/>
              </a:buClr>
              <a:buSzPts val="1200"/>
              <a:buFont typeface="Arial"/>
              <a:buNone/>
            </a:pPr>
            <a:endParaRPr/>
          </a:p>
          <a:p>
            <a:pPr marL="171450" lvl="0" indent="-95250" algn="l" rtl="0">
              <a:lnSpc>
                <a:spcPct val="100000"/>
              </a:lnSpc>
              <a:spcBef>
                <a:spcPts val="0"/>
              </a:spcBef>
              <a:spcAft>
                <a:spcPts val="0"/>
              </a:spcAft>
              <a:buClr>
                <a:schemeClr val="dk1"/>
              </a:buClr>
              <a:buSzPts val="1200"/>
              <a:buFont typeface="Arial"/>
              <a:buNone/>
            </a:pPr>
            <a:endParaRPr/>
          </a:p>
        </p:txBody>
      </p:sp>
      <p:sp>
        <p:nvSpPr>
          <p:cNvPr id="2278" name="Google Shape;2278;g6b6c14001a_1_16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117</a:t>
            </a:fld>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4"/>
        <p:cNvGrpSpPr/>
        <p:nvPr/>
      </p:nvGrpSpPr>
      <p:grpSpPr>
        <a:xfrm>
          <a:off x="0" y="0"/>
          <a:ext cx="0" cy="0"/>
          <a:chOff x="0" y="0"/>
          <a:chExt cx="0" cy="0"/>
        </a:xfrm>
      </p:grpSpPr>
      <p:sp>
        <p:nvSpPr>
          <p:cNvPr id="2285" name="Google Shape;2285;g6b6c14001a_1_1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6" name="Google Shape;2286;g6b6c14001a_1_16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continued from previous slide</a:t>
            </a:r>
            <a:endParaRPr/>
          </a:p>
          <a:p>
            <a:pPr marL="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a:t>The first step to make your Docker Engine trust the certificate authority used by DTR is to get the DTR CA certificate. Then you configure your operating system to trust that certificate.</a:t>
            </a:r>
            <a:endParaRPr/>
          </a:p>
          <a:p>
            <a:pPr marL="628650" lvl="1" indent="-171450" algn="l" rtl="0">
              <a:lnSpc>
                <a:spcPct val="100000"/>
              </a:lnSpc>
              <a:spcBef>
                <a:spcPts val="0"/>
              </a:spcBef>
              <a:spcAft>
                <a:spcPts val="0"/>
              </a:spcAft>
              <a:buClr>
                <a:schemeClr val="dk1"/>
              </a:buClr>
              <a:buSzPts val="1200"/>
              <a:buFont typeface="Arial"/>
              <a:buChar char="•"/>
            </a:pPr>
            <a:r>
              <a:rPr lang="en-US" b="1"/>
              <a:t>Ubuntu/ Debian</a:t>
            </a:r>
            <a:endParaRPr/>
          </a:p>
          <a:p>
            <a:pPr marL="628650" lvl="1" indent="-171450" algn="l" rtl="0">
              <a:lnSpc>
                <a:spcPct val="100000"/>
              </a:lnSpc>
              <a:spcBef>
                <a:spcPts val="0"/>
              </a:spcBef>
              <a:spcAft>
                <a:spcPts val="0"/>
              </a:spcAft>
              <a:buClr>
                <a:schemeClr val="dk1"/>
              </a:buClr>
              <a:buSzPts val="1200"/>
              <a:buFont typeface="Arial"/>
              <a:buChar char="•"/>
            </a:pPr>
            <a:r>
              <a:rPr lang="en-US"/>
              <a:t># Download the DTR CA certificate </a:t>
            </a:r>
            <a:endParaRPr/>
          </a:p>
          <a:p>
            <a:pPr marL="628650" lvl="1" indent="-171450" algn="l" rtl="0">
              <a:lnSpc>
                <a:spcPct val="100000"/>
              </a:lnSpc>
              <a:spcBef>
                <a:spcPts val="0"/>
              </a:spcBef>
              <a:spcAft>
                <a:spcPts val="0"/>
              </a:spcAft>
              <a:buClr>
                <a:schemeClr val="dk1"/>
              </a:buClr>
              <a:buSzPts val="1200"/>
              <a:buFont typeface="Arial"/>
              <a:buChar char="•"/>
            </a:pPr>
            <a:r>
              <a:rPr lang="en-US" i="1"/>
              <a:t>sudo curl -k https://&lt;dtr-domain-name&gt;/ca -o /usr/local/share/ca-certificates/&lt;dtr-domain-name&gt;.crt </a:t>
            </a:r>
            <a:endParaRPr/>
          </a:p>
          <a:p>
            <a:pPr marL="628650" lvl="1" indent="-171450" algn="l" rtl="0">
              <a:lnSpc>
                <a:spcPct val="100000"/>
              </a:lnSpc>
              <a:spcBef>
                <a:spcPts val="0"/>
              </a:spcBef>
              <a:spcAft>
                <a:spcPts val="0"/>
              </a:spcAft>
              <a:buClr>
                <a:schemeClr val="dk1"/>
              </a:buClr>
              <a:buSzPts val="1200"/>
              <a:buFont typeface="Arial"/>
              <a:buChar char="•"/>
            </a:pPr>
            <a:r>
              <a:rPr lang="en-US"/>
              <a:t># Refresh the list of certificates to trust </a:t>
            </a:r>
            <a:endParaRPr/>
          </a:p>
          <a:p>
            <a:pPr marL="628650" lvl="1" indent="-171450" algn="l" rtl="0">
              <a:lnSpc>
                <a:spcPct val="100000"/>
              </a:lnSpc>
              <a:spcBef>
                <a:spcPts val="0"/>
              </a:spcBef>
              <a:spcAft>
                <a:spcPts val="0"/>
              </a:spcAft>
              <a:buClr>
                <a:schemeClr val="dk1"/>
              </a:buClr>
              <a:buSzPts val="1200"/>
              <a:buFont typeface="Arial"/>
              <a:buChar char="•"/>
            </a:pPr>
            <a:r>
              <a:rPr lang="en-US" i="1"/>
              <a:t>sudo update-ca-certificates </a:t>
            </a:r>
            <a:endParaRPr/>
          </a:p>
          <a:p>
            <a:pPr marL="628650" lvl="1" indent="-171450" algn="l" rtl="0">
              <a:lnSpc>
                <a:spcPct val="100000"/>
              </a:lnSpc>
              <a:spcBef>
                <a:spcPts val="0"/>
              </a:spcBef>
              <a:spcAft>
                <a:spcPts val="0"/>
              </a:spcAft>
              <a:buClr>
                <a:schemeClr val="dk1"/>
              </a:buClr>
              <a:buSzPts val="1200"/>
              <a:buFont typeface="Arial"/>
              <a:buChar char="•"/>
            </a:pPr>
            <a:r>
              <a:rPr lang="en-US"/>
              <a:t># Restart the Docker daemon </a:t>
            </a:r>
            <a:endParaRPr/>
          </a:p>
          <a:p>
            <a:pPr marL="628650" lvl="1" indent="-171450" algn="l" rtl="0">
              <a:lnSpc>
                <a:spcPct val="100000"/>
              </a:lnSpc>
              <a:spcBef>
                <a:spcPts val="0"/>
              </a:spcBef>
              <a:spcAft>
                <a:spcPts val="0"/>
              </a:spcAft>
              <a:buClr>
                <a:schemeClr val="dk1"/>
              </a:buClr>
              <a:buSzPts val="1200"/>
              <a:buFont typeface="Arial"/>
              <a:buChar char="•"/>
            </a:pPr>
            <a:r>
              <a:rPr lang="en-US" i="1"/>
              <a:t>sudo service docker restart</a:t>
            </a:r>
            <a:endParaRPr/>
          </a:p>
          <a:p>
            <a:pPr marL="628650" lvl="1" indent="-95250" algn="l" rtl="0">
              <a:lnSpc>
                <a:spcPct val="100000"/>
              </a:lnSpc>
              <a:spcBef>
                <a:spcPts val="0"/>
              </a:spcBef>
              <a:spcAft>
                <a:spcPts val="0"/>
              </a:spcAft>
              <a:buClr>
                <a:schemeClr val="dk1"/>
              </a:buClr>
              <a:buSzPts val="1200"/>
              <a:buFont typeface="Arial"/>
              <a:buNone/>
            </a:pPr>
            <a:endParaRPr i="1"/>
          </a:p>
          <a:p>
            <a:pPr marL="628650" lvl="1" indent="-95250" algn="l" rtl="0">
              <a:lnSpc>
                <a:spcPct val="100000"/>
              </a:lnSpc>
              <a:spcBef>
                <a:spcPts val="0"/>
              </a:spcBef>
              <a:spcAft>
                <a:spcPts val="0"/>
              </a:spcAft>
              <a:buClr>
                <a:schemeClr val="dk1"/>
              </a:buClr>
              <a:buSzPts val="1200"/>
              <a:buFont typeface="Arial"/>
              <a:buNone/>
            </a:pPr>
            <a:endParaRPr/>
          </a:p>
        </p:txBody>
      </p:sp>
      <p:sp>
        <p:nvSpPr>
          <p:cNvPr id="2287" name="Google Shape;2287;g6b6c14001a_1_16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118</a:t>
            </a:fld>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3"/>
        <p:cNvGrpSpPr/>
        <p:nvPr/>
      </p:nvGrpSpPr>
      <p:grpSpPr>
        <a:xfrm>
          <a:off x="0" y="0"/>
          <a:ext cx="0" cy="0"/>
          <a:chOff x="0" y="0"/>
          <a:chExt cx="0" cy="0"/>
        </a:xfrm>
      </p:grpSpPr>
      <p:sp>
        <p:nvSpPr>
          <p:cNvPr id="2294" name="Google Shape;2294;g6b6c14001a_1_1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5" name="Google Shape;2295;g6b6c14001a_1_17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a:t>continued from previous slide</a:t>
            </a:r>
            <a:endParaRPr/>
          </a:p>
          <a:p>
            <a:pPr marL="45720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a:t>To create an image repository for the first time, log in to https://&lt;dtr-url with your UCP credentials.</a:t>
            </a:r>
            <a:endParaRPr/>
          </a:p>
          <a:p>
            <a:pPr marL="171450" lvl="0" indent="-171450" algn="l" rtl="0">
              <a:lnSpc>
                <a:spcPct val="100000"/>
              </a:lnSpc>
              <a:spcBef>
                <a:spcPts val="0"/>
              </a:spcBef>
              <a:spcAft>
                <a:spcPts val="0"/>
              </a:spcAft>
              <a:buClr>
                <a:schemeClr val="dk1"/>
              </a:buClr>
              <a:buSzPts val="1200"/>
              <a:buFont typeface="Arial"/>
              <a:buChar char="•"/>
            </a:pPr>
            <a:r>
              <a:rPr lang="en-US"/>
              <a:t>Select </a:t>
            </a:r>
            <a:r>
              <a:rPr lang="en-US" b="1"/>
              <a:t>Repositories</a:t>
            </a:r>
            <a:r>
              <a:rPr lang="en-US"/>
              <a:t> from the left navigation pane and click </a:t>
            </a:r>
            <a:r>
              <a:rPr lang="en-US" b="1"/>
              <a:t>New repository</a:t>
            </a:r>
            <a:r>
              <a:rPr lang="en-US"/>
              <a:t> on the upper right corner of the Repositories page.</a:t>
            </a:r>
            <a:endParaRPr/>
          </a:p>
          <a:p>
            <a:pPr marL="171450" lvl="0" indent="-171450" algn="l" rtl="0">
              <a:lnSpc>
                <a:spcPct val="100000"/>
              </a:lnSpc>
              <a:spcBef>
                <a:spcPts val="0"/>
              </a:spcBef>
              <a:spcAft>
                <a:spcPts val="0"/>
              </a:spcAft>
              <a:buClr>
                <a:schemeClr val="dk1"/>
              </a:buClr>
              <a:buSzPts val="1200"/>
              <a:buFont typeface="Arial"/>
              <a:buChar char="•"/>
            </a:pPr>
            <a:r>
              <a:rPr lang="en-US"/>
              <a:t>Select your namespace and enter a name for your repository (upper case letters and some special characters not accepted). You can optionally add a description.</a:t>
            </a:r>
            <a:endParaRPr/>
          </a:p>
          <a:p>
            <a:pPr marL="171450" lvl="0" indent="-171450" algn="l" rtl="0">
              <a:lnSpc>
                <a:spcPct val="100000"/>
              </a:lnSpc>
              <a:spcBef>
                <a:spcPts val="0"/>
              </a:spcBef>
              <a:spcAft>
                <a:spcPts val="0"/>
              </a:spcAft>
              <a:buClr>
                <a:schemeClr val="dk1"/>
              </a:buClr>
              <a:buSzPts val="1200"/>
              <a:buFont typeface="Arial"/>
              <a:buChar char="•"/>
            </a:pPr>
            <a:r>
              <a:rPr lang="en-US"/>
              <a:t>Choose whether your repository is public or private:</a:t>
            </a:r>
            <a:endParaRPr/>
          </a:p>
          <a:p>
            <a:pPr marL="628650" lvl="1" indent="-171450" algn="l" rtl="0">
              <a:lnSpc>
                <a:spcPct val="100000"/>
              </a:lnSpc>
              <a:spcBef>
                <a:spcPts val="0"/>
              </a:spcBef>
              <a:spcAft>
                <a:spcPts val="0"/>
              </a:spcAft>
              <a:buClr>
                <a:schemeClr val="dk1"/>
              </a:buClr>
              <a:buSzPts val="1200"/>
              <a:buFont typeface="Arial"/>
              <a:buChar char="•"/>
            </a:pPr>
            <a:r>
              <a:rPr lang="en-US"/>
              <a:t>Public repositories are visible to all users but can only be changed by users with write permissions to them.</a:t>
            </a:r>
            <a:endParaRPr/>
          </a:p>
          <a:p>
            <a:pPr marL="628650" lvl="1" indent="-171450" algn="l" rtl="0">
              <a:lnSpc>
                <a:spcPct val="100000"/>
              </a:lnSpc>
              <a:spcBef>
                <a:spcPts val="0"/>
              </a:spcBef>
              <a:spcAft>
                <a:spcPts val="0"/>
              </a:spcAft>
              <a:buClr>
                <a:schemeClr val="dk1"/>
              </a:buClr>
              <a:buSzPts val="1200"/>
              <a:buFont typeface="Arial"/>
              <a:buChar char="•"/>
            </a:pPr>
            <a:r>
              <a:rPr lang="en-US"/>
              <a:t>Private repositories can only be seen by users that have been granted permissions to that repository.</a:t>
            </a:r>
            <a:endParaRPr/>
          </a:p>
          <a:p>
            <a:pPr marL="171450" lvl="0" indent="-171450" algn="l" rtl="0">
              <a:lnSpc>
                <a:spcPct val="100000"/>
              </a:lnSpc>
              <a:spcBef>
                <a:spcPts val="0"/>
              </a:spcBef>
              <a:spcAft>
                <a:spcPts val="0"/>
              </a:spcAft>
              <a:buClr>
                <a:schemeClr val="dk1"/>
              </a:buClr>
              <a:buSzPts val="1200"/>
              <a:buFont typeface="Arial"/>
              <a:buChar char="•"/>
            </a:pPr>
            <a:r>
              <a:rPr lang="en-US"/>
              <a:t>Click </a:t>
            </a:r>
            <a:r>
              <a:rPr lang="en-US" b="1"/>
              <a:t>Create</a:t>
            </a:r>
            <a:r>
              <a:rPr lang="en-US"/>
              <a:t> to create the repository.</a:t>
            </a:r>
            <a:endParaRPr/>
          </a:p>
          <a:p>
            <a:pPr marL="171450" lvl="0" indent="-171450" algn="l" rtl="0">
              <a:lnSpc>
                <a:spcPct val="100000"/>
              </a:lnSpc>
              <a:spcBef>
                <a:spcPts val="0"/>
              </a:spcBef>
              <a:spcAft>
                <a:spcPts val="0"/>
              </a:spcAft>
              <a:buClr>
                <a:schemeClr val="dk1"/>
              </a:buClr>
              <a:buSzPts val="1200"/>
              <a:buFont typeface="Arial"/>
              <a:buChar char="•"/>
            </a:pPr>
            <a:r>
              <a:rPr lang="en-US"/>
              <a:t>When creating a repository in DTR, the full name of the repository becomes &lt;dtr-domain-name&gt;/&lt;user-or-org&gt;/&lt;repository-name&gt;. In this example, the full name of our repository will be dtr-example.com/test-user-1/wordpress.</a:t>
            </a:r>
            <a:endParaRPr/>
          </a:p>
          <a:p>
            <a:pPr marL="171450" lvl="0" indent="-171450" algn="l" rtl="0">
              <a:lnSpc>
                <a:spcPct val="100000"/>
              </a:lnSpc>
              <a:spcBef>
                <a:spcPts val="0"/>
              </a:spcBef>
              <a:spcAft>
                <a:spcPts val="0"/>
              </a:spcAft>
              <a:buClr>
                <a:schemeClr val="dk1"/>
              </a:buClr>
              <a:buSzPts val="1200"/>
              <a:buFont typeface="Arial"/>
              <a:buChar char="•"/>
            </a:pPr>
            <a:r>
              <a:rPr lang="en-US"/>
              <a:t>Optional: Click </a:t>
            </a:r>
            <a:r>
              <a:rPr lang="en-US" b="1"/>
              <a:t>Show advanced settings</a:t>
            </a:r>
            <a:r>
              <a:rPr lang="en-US"/>
              <a:t> to make your tags immutable or set your image scanning trigger.</a:t>
            </a:r>
            <a:endParaRPr/>
          </a:p>
        </p:txBody>
      </p:sp>
      <p:sp>
        <p:nvSpPr>
          <p:cNvPr id="2296" name="Google Shape;2296;g6b6c14001a_1_17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119</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Features of Docker Enterprise</a:t>
            </a:r>
            <a:endParaRPr/>
          </a:p>
        </p:txBody>
      </p:sp>
      <p:sp>
        <p:nvSpPr>
          <p:cNvPr id="931" name="Google Shape;93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2"/>
        <p:cNvGrpSpPr/>
        <p:nvPr/>
      </p:nvGrpSpPr>
      <p:grpSpPr>
        <a:xfrm>
          <a:off x="0" y="0"/>
          <a:ext cx="0" cy="0"/>
          <a:chOff x="0" y="0"/>
          <a:chExt cx="0" cy="0"/>
        </a:xfrm>
      </p:grpSpPr>
      <p:sp>
        <p:nvSpPr>
          <p:cNvPr id="2303" name="Google Shape;2303;g6b6c14001a_1_1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04" name="Google Shape;2304;g6b6c14001a_1_18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a:t>continued from previous slide</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Pull an image</a:t>
            </a:r>
            <a:endParaRPr/>
          </a:p>
          <a:p>
            <a:pPr marL="0" lvl="0" indent="0" algn="l" rtl="0">
              <a:lnSpc>
                <a:spcPct val="100000"/>
              </a:lnSpc>
              <a:spcBef>
                <a:spcPts val="0"/>
              </a:spcBef>
              <a:spcAft>
                <a:spcPts val="0"/>
              </a:spcAft>
              <a:buSzPts val="1400"/>
              <a:buNone/>
            </a:pPr>
            <a:r>
              <a:rPr lang="en-US"/>
              <a:t>Pulling an image from Docker Trusted Registry is the same as pulling an image from Docker Hub or any other registry. Since DTR is secure by default, you always need to authenticate before pulling images.</a:t>
            </a:r>
            <a:br>
              <a:rPr lang="en-US"/>
            </a:br>
            <a:r>
              <a:rPr lang="en-US"/>
              <a:t>In this example, DTR can be accessed at dtr-example.com (), and the user was granted permissions to access the nginx and wordpress repositories in the library organization.</a:t>
            </a:r>
            <a:endParaRPr/>
          </a:p>
          <a:p>
            <a:pPr marL="0" lvl="0" indent="0" algn="l" rtl="0">
              <a:lnSpc>
                <a:spcPct val="100000"/>
              </a:lnSpc>
              <a:spcBef>
                <a:spcPts val="0"/>
              </a:spcBef>
              <a:spcAft>
                <a:spcPts val="0"/>
              </a:spcAft>
              <a:buSzPts val="1400"/>
              <a:buNone/>
            </a:pPr>
            <a:r>
              <a:rPr lang="en-US"/>
              <a:t>Click on the repository name to see its details.</a:t>
            </a:r>
            <a:endParaRPr/>
          </a:p>
          <a:p>
            <a:pPr marL="0" lvl="0" indent="0" algn="l" rtl="0">
              <a:lnSpc>
                <a:spcPct val="100000"/>
              </a:lnSpc>
              <a:spcBef>
                <a:spcPts val="0"/>
              </a:spcBef>
              <a:spcAft>
                <a:spcPts val="0"/>
              </a:spcAft>
              <a:buSzPts val="1400"/>
              <a:buNone/>
            </a:pPr>
            <a:r>
              <a:rPr lang="en-US"/>
              <a:t>To pull the latest tag of the library/wordpress image, run:</a:t>
            </a:r>
            <a:endParaRPr/>
          </a:p>
          <a:p>
            <a:pPr marL="0" lvl="0" indent="0" algn="l" rtl="0">
              <a:lnSpc>
                <a:spcPct val="100000"/>
              </a:lnSpc>
              <a:spcBef>
                <a:spcPts val="0"/>
              </a:spcBef>
              <a:spcAft>
                <a:spcPts val="0"/>
              </a:spcAft>
              <a:buSzPts val="1400"/>
              <a:buNone/>
            </a:pPr>
            <a:r>
              <a:rPr lang="en-US"/>
              <a:t>docker login dtr-example.com docker pull dtr-example.com/library/wordpress:latest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Push the image</a:t>
            </a:r>
            <a:endParaRPr/>
          </a:p>
          <a:p>
            <a:pPr marL="0" lvl="0" indent="0" algn="l" rtl="0">
              <a:lnSpc>
                <a:spcPct val="100000"/>
              </a:lnSpc>
              <a:spcBef>
                <a:spcPts val="0"/>
              </a:spcBef>
              <a:spcAft>
                <a:spcPts val="0"/>
              </a:spcAft>
              <a:buSzPts val="1400"/>
              <a:buNone/>
            </a:pPr>
            <a:r>
              <a:rPr lang="en-US"/>
              <a:t>Now that you have tagged the image, you only need to authenticate and push the image to DTR.</a:t>
            </a:r>
            <a:endParaRPr/>
          </a:p>
          <a:p>
            <a:pPr marL="0" lvl="0" indent="0" algn="l" rtl="0">
              <a:lnSpc>
                <a:spcPct val="100000"/>
              </a:lnSpc>
              <a:spcBef>
                <a:spcPts val="0"/>
              </a:spcBef>
              <a:spcAft>
                <a:spcPts val="0"/>
              </a:spcAft>
              <a:buSzPts val="1400"/>
              <a:buNone/>
            </a:pPr>
            <a:r>
              <a:rPr lang="en-US"/>
              <a:t>docker login dtr-example.com docker push dtr-example.com/library/wordpress:latest </a:t>
            </a:r>
            <a:endParaRPr/>
          </a:p>
          <a:p>
            <a:pPr marL="0" lvl="0" indent="0" algn="l" rtl="0">
              <a:lnSpc>
                <a:spcPct val="100000"/>
              </a:lnSpc>
              <a:spcBef>
                <a:spcPts val="0"/>
              </a:spcBef>
              <a:spcAft>
                <a:spcPts val="0"/>
              </a:spcAft>
              <a:buSzPts val="1400"/>
              <a:buNone/>
            </a:pPr>
            <a:r>
              <a:rPr lang="en-US"/>
              <a:t>On the web interface, navigate to the </a:t>
            </a:r>
            <a:r>
              <a:rPr lang="en-US" b="1"/>
              <a:t>Tags</a:t>
            </a:r>
            <a:r>
              <a:rPr lang="en-US"/>
              <a:t> tab on the repository page to confirm that the tag was successfully pushed.</a:t>
            </a:r>
            <a:endParaRPr/>
          </a:p>
          <a:p>
            <a:pPr marL="0" lvl="0" indent="0" algn="l" rtl="0">
              <a:lnSpc>
                <a:spcPct val="100000"/>
              </a:lnSpc>
              <a:spcBef>
                <a:spcPts val="0"/>
              </a:spcBef>
              <a:spcAft>
                <a:spcPts val="0"/>
              </a:spcAft>
              <a:buSzPts val="1400"/>
              <a:buNone/>
            </a:pPr>
            <a:endParaRPr/>
          </a:p>
          <a:p>
            <a:pPr marL="171450" lvl="0" indent="-95250" algn="l" rtl="0">
              <a:lnSpc>
                <a:spcPct val="100000"/>
              </a:lnSpc>
              <a:spcBef>
                <a:spcPts val="0"/>
              </a:spcBef>
              <a:spcAft>
                <a:spcPts val="0"/>
              </a:spcAft>
              <a:buClr>
                <a:schemeClr val="dk1"/>
              </a:buClr>
              <a:buSzPts val="1200"/>
              <a:buFont typeface="Arial"/>
              <a:buNone/>
            </a:pPr>
            <a:endParaRPr/>
          </a:p>
        </p:txBody>
      </p:sp>
      <p:sp>
        <p:nvSpPr>
          <p:cNvPr id="2305" name="Google Shape;2305;g6b6c14001a_1_18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120</a:t>
            </a:fld>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6b6c14001a_1_4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13" name="Google Shape;2313;g6b6c14001a_1_4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a:t>continued from previous slide</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Pull an image</a:t>
            </a:r>
            <a:endParaRPr/>
          </a:p>
          <a:p>
            <a:pPr marL="0" lvl="0" indent="0" algn="l" rtl="0">
              <a:lnSpc>
                <a:spcPct val="100000"/>
              </a:lnSpc>
              <a:spcBef>
                <a:spcPts val="0"/>
              </a:spcBef>
              <a:spcAft>
                <a:spcPts val="0"/>
              </a:spcAft>
              <a:buSzPts val="1400"/>
              <a:buNone/>
            </a:pPr>
            <a:r>
              <a:rPr lang="en-US"/>
              <a:t>Pulling an image from Docker Trusted Registry is the same as pulling an image from Docker Hub or any other registry. Since DTR is secure by default, you always need to authenticate before pulling images.</a:t>
            </a:r>
            <a:br>
              <a:rPr lang="en-US"/>
            </a:br>
            <a:r>
              <a:rPr lang="en-US"/>
              <a:t>In this example, DTR can be accessed at dtr-example.com (), and the user was granted permissions to access the nginx and wordpress repositories in the library organization.</a:t>
            </a:r>
            <a:endParaRPr/>
          </a:p>
          <a:p>
            <a:pPr marL="0" lvl="0" indent="0" algn="l" rtl="0">
              <a:lnSpc>
                <a:spcPct val="100000"/>
              </a:lnSpc>
              <a:spcBef>
                <a:spcPts val="0"/>
              </a:spcBef>
              <a:spcAft>
                <a:spcPts val="0"/>
              </a:spcAft>
              <a:buSzPts val="1400"/>
              <a:buNone/>
            </a:pPr>
            <a:r>
              <a:rPr lang="en-US"/>
              <a:t>Click on the repository name to see its details.</a:t>
            </a:r>
            <a:endParaRPr/>
          </a:p>
          <a:p>
            <a:pPr marL="0" lvl="0" indent="0" algn="l" rtl="0">
              <a:lnSpc>
                <a:spcPct val="100000"/>
              </a:lnSpc>
              <a:spcBef>
                <a:spcPts val="0"/>
              </a:spcBef>
              <a:spcAft>
                <a:spcPts val="0"/>
              </a:spcAft>
              <a:buSzPts val="1400"/>
              <a:buNone/>
            </a:pPr>
            <a:r>
              <a:rPr lang="en-US"/>
              <a:t>To pull the latest tag of the library/wordpress image, run:</a:t>
            </a:r>
            <a:endParaRPr/>
          </a:p>
          <a:p>
            <a:pPr marL="0" lvl="0" indent="0" algn="l" rtl="0">
              <a:lnSpc>
                <a:spcPct val="100000"/>
              </a:lnSpc>
              <a:spcBef>
                <a:spcPts val="0"/>
              </a:spcBef>
              <a:spcAft>
                <a:spcPts val="0"/>
              </a:spcAft>
              <a:buSzPts val="1400"/>
              <a:buNone/>
            </a:pPr>
            <a:r>
              <a:rPr lang="en-US"/>
              <a:t>docker login dtr-example.com docker pull dtr-example.com/library/wordpress:latest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Push the image</a:t>
            </a:r>
            <a:endParaRPr/>
          </a:p>
          <a:p>
            <a:pPr marL="0" lvl="0" indent="0" algn="l" rtl="0">
              <a:lnSpc>
                <a:spcPct val="100000"/>
              </a:lnSpc>
              <a:spcBef>
                <a:spcPts val="0"/>
              </a:spcBef>
              <a:spcAft>
                <a:spcPts val="0"/>
              </a:spcAft>
              <a:buSzPts val="1400"/>
              <a:buNone/>
            </a:pPr>
            <a:r>
              <a:rPr lang="en-US"/>
              <a:t>Now that you have tagged the image, you only need to authenticate and push the image to DTR.</a:t>
            </a:r>
            <a:endParaRPr/>
          </a:p>
          <a:p>
            <a:pPr marL="0" lvl="0" indent="0" algn="l" rtl="0">
              <a:lnSpc>
                <a:spcPct val="100000"/>
              </a:lnSpc>
              <a:spcBef>
                <a:spcPts val="0"/>
              </a:spcBef>
              <a:spcAft>
                <a:spcPts val="0"/>
              </a:spcAft>
              <a:buSzPts val="1400"/>
              <a:buNone/>
            </a:pPr>
            <a:r>
              <a:rPr lang="en-US"/>
              <a:t>docker login dtr-example.com docker push dtr-example.com/library/wordpress:latest </a:t>
            </a:r>
            <a:endParaRPr/>
          </a:p>
          <a:p>
            <a:pPr marL="0" lvl="0" indent="0" algn="l" rtl="0">
              <a:lnSpc>
                <a:spcPct val="100000"/>
              </a:lnSpc>
              <a:spcBef>
                <a:spcPts val="0"/>
              </a:spcBef>
              <a:spcAft>
                <a:spcPts val="0"/>
              </a:spcAft>
              <a:buSzPts val="1400"/>
              <a:buNone/>
            </a:pPr>
            <a:r>
              <a:rPr lang="en-US"/>
              <a:t>On the web interface, navigate to the </a:t>
            </a:r>
            <a:r>
              <a:rPr lang="en-US" b="1"/>
              <a:t>Tags</a:t>
            </a:r>
            <a:r>
              <a:rPr lang="en-US"/>
              <a:t> tab on the repository page to confirm that the tag was successfully pushed.</a:t>
            </a:r>
            <a:endParaRPr/>
          </a:p>
          <a:p>
            <a:pPr marL="0" lvl="0" indent="0" algn="l" rtl="0">
              <a:lnSpc>
                <a:spcPct val="100000"/>
              </a:lnSpc>
              <a:spcBef>
                <a:spcPts val="0"/>
              </a:spcBef>
              <a:spcAft>
                <a:spcPts val="0"/>
              </a:spcAft>
              <a:buSzPts val="1400"/>
              <a:buNone/>
            </a:pPr>
            <a:endParaRPr/>
          </a:p>
          <a:p>
            <a:pPr marL="171450" lvl="0" indent="-95250" algn="l" rtl="0">
              <a:lnSpc>
                <a:spcPct val="100000"/>
              </a:lnSpc>
              <a:spcBef>
                <a:spcPts val="0"/>
              </a:spcBef>
              <a:spcAft>
                <a:spcPts val="0"/>
              </a:spcAft>
              <a:buClr>
                <a:schemeClr val="dk1"/>
              </a:buClr>
              <a:buSzPts val="1200"/>
              <a:buFont typeface="Arial"/>
              <a:buNone/>
            </a:pPr>
            <a:endParaRPr/>
          </a:p>
        </p:txBody>
      </p:sp>
      <p:sp>
        <p:nvSpPr>
          <p:cNvPr id="2314" name="Google Shape;2314;g6b6c14001a_1_44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121</a:t>
            </a:fld>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0"/>
        <p:cNvGrpSpPr/>
        <p:nvPr/>
      </p:nvGrpSpPr>
      <p:grpSpPr>
        <a:xfrm>
          <a:off x="0" y="0"/>
          <a:ext cx="0" cy="0"/>
          <a:chOff x="0" y="0"/>
          <a:chExt cx="0" cy="0"/>
        </a:xfrm>
      </p:grpSpPr>
      <p:sp>
        <p:nvSpPr>
          <p:cNvPr id="2321" name="Google Shape;2321;g6b6c14001a_1_1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2" name="Google Shape;2322;g6b6c14001a_1_19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a:t>continued from previous slide</a:t>
            </a:r>
            <a:endParaRPr b="1"/>
          </a:p>
          <a:p>
            <a:pPr marL="0" marR="0" lvl="0" indent="0" algn="l" rtl="0">
              <a:lnSpc>
                <a:spcPct val="100000"/>
              </a:lnSpc>
              <a:spcBef>
                <a:spcPts val="0"/>
              </a:spcBef>
              <a:spcAft>
                <a:spcPts val="0"/>
              </a:spcAft>
              <a:buClr>
                <a:schemeClr val="dk1"/>
              </a:buClr>
              <a:buSzPts val="1200"/>
              <a:buFont typeface="Calibri"/>
              <a:buNone/>
            </a:pPr>
            <a:endParaRPr b="1"/>
          </a:p>
          <a:p>
            <a:pPr marL="0" marR="0" lvl="0" indent="0" algn="l" rtl="0">
              <a:lnSpc>
                <a:spcPct val="100000"/>
              </a:lnSpc>
              <a:spcBef>
                <a:spcPts val="0"/>
              </a:spcBef>
              <a:spcAft>
                <a:spcPts val="0"/>
              </a:spcAft>
              <a:buClr>
                <a:schemeClr val="dk1"/>
              </a:buClr>
              <a:buSzPts val="1200"/>
              <a:buFont typeface="Calibri"/>
              <a:buNone/>
            </a:pPr>
            <a:r>
              <a:rPr lang="en-US" b="1"/>
              <a:t>Step 5. Join replicas to the cluster (This step is optional.)</a:t>
            </a:r>
            <a:endParaRPr/>
          </a:p>
          <a:p>
            <a:pPr marL="0" lvl="0" indent="0" algn="l" rtl="0">
              <a:lnSpc>
                <a:spcPct val="100000"/>
              </a:lnSpc>
              <a:spcBef>
                <a:spcPts val="0"/>
              </a:spcBef>
              <a:spcAft>
                <a:spcPts val="0"/>
              </a:spcAft>
              <a:buSzPts val="1400"/>
              <a:buNone/>
            </a:pPr>
            <a:r>
              <a:rPr lang="en-US"/>
              <a:t>To set up DTR for high availability, you can add more replicas to your DTR cluster. Adding more replicas allows you to load-balance requests across all replicas, and keep DTR working if a replica fails.</a:t>
            </a:r>
            <a:endParaRPr/>
          </a:p>
          <a:p>
            <a:pPr marL="0" lvl="0" indent="0" algn="l" rtl="0">
              <a:lnSpc>
                <a:spcPct val="100000"/>
              </a:lnSpc>
              <a:spcBef>
                <a:spcPts val="0"/>
              </a:spcBef>
              <a:spcAft>
                <a:spcPts val="0"/>
              </a:spcAft>
              <a:buSzPts val="1400"/>
              <a:buNone/>
            </a:pPr>
            <a:r>
              <a:rPr lang="en-US"/>
              <a:t>For high-availability, you should set 3 or 5 DTR replicas. The replica nodes also need to be managed by the same UCP.</a:t>
            </a:r>
            <a:endParaRPr/>
          </a:p>
          <a:p>
            <a:pPr marL="0" lvl="0" indent="0" algn="l" rtl="0">
              <a:lnSpc>
                <a:spcPct val="100000"/>
              </a:lnSpc>
              <a:spcBef>
                <a:spcPts val="0"/>
              </a:spcBef>
              <a:spcAft>
                <a:spcPts val="0"/>
              </a:spcAft>
              <a:buSzPts val="1400"/>
              <a:buNone/>
            </a:pPr>
            <a:r>
              <a:rPr lang="en-US"/>
              <a:t>To add replicas to a DTR cluster, use the join command:</a:t>
            </a:r>
            <a:endParaRPr/>
          </a:p>
          <a:p>
            <a:pPr marL="171450" lvl="0" indent="-171450" algn="l" rtl="0">
              <a:lnSpc>
                <a:spcPct val="100000"/>
              </a:lnSpc>
              <a:spcBef>
                <a:spcPts val="0"/>
              </a:spcBef>
              <a:spcAft>
                <a:spcPts val="0"/>
              </a:spcAft>
              <a:buClr>
                <a:schemeClr val="dk1"/>
              </a:buClr>
              <a:buSzPts val="1200"/>
              <a:buFont typeface="Arial"/>
              <a:buChar char="•"/>
            </a:pPr>
            <a:r>
              <a:rPr lang="en-US"/>
              <a:t>Load your UCP user bundle. </a:t>
            </a:r>
            <a:r>
              <a:rPr lang="en-US" b="1"/>
              <a:t>(i.e. client certificate bundle)</a:t>
            </a:r>
            <a:endParaRPr/>
          </a:p>
          <a:p>
            <a:pPr marL="171450" lvl="0" indent="-171450" algn="l" rtl="0">
              <a:lnSpc>
                <a:spcPct val="100000"/>
              </a:lnSpc>
              <a:spcBef>
                <a:spcPts val="0"/>
              </a:spcBef>
              <a:spcAft>
                <a:spcPts val="0"/>
              </a:spcAft>
              <a:buClr>
                <a:schemeClr val="dk1"/>
              </a:buClr>
              <a:buSzPts val="1200"/>
              <a:buFont typeface="Arial"/>
              <a:buChar char="•"/>
            </a:pPr>
            <a:r>
              <a:rPr lang="en-US"/>
              <a:t>Run the join command:</a:t>
            </a:r>
            <a:endParaRPr/>
          </a:p>
          <a:p>
            <a:pPr marL="457200" lvl="1" indent="0" algn="l" rtl="0">
              <a:lnSpc>
                <a:spcPct val="100000"/>
              </a:lnSpc>
              <a:spcBef>
                <a:spcPts val="0"/>
              </a:spcBef>
              <a:spcAft>
                <a:spcPts val="0"/>
              </a:spcAft>
              <a:buClr>
                <a:schemeClr val="dk1"/>
              </a:buClr>
              <a:buSzPts val="1200"/>
              <a:buFont typeface="Arial"/>
              <a:buNone/>
            </a:pPr>
            <a:r>
              <a:rPr lang="en-US" i="1"/>
              <a:t>docker run -it --rm \ </a:t>
            </a:r>
            <a:endParaRPr/>
          </a:p>
          <a:p>
            <a:pPr marL="457200" lvl="1" indent="0" algn="l" rtl="0">
              <a:lnSpc>
                <a:spcPct val="100000"/>
              </a:lnSpc>
              <a:spcBef>
                <a:spcPts val="0"/>
              </a:spcBef>
              <a:spcAft>
                <a:spcPts val="0"/>
              </a:spcAft>
              <a:buClr>
                <a:schemeClr val="dk1"/>
              </a:buClr>
              <a:buSzPts val="1200"/>
              <a:buFont typeface="Arial"/>
              <a:buNone/>
            </a:pPr>
            <a:r>
              <a:rPr lang="en-US" i="1"/>
              <a:t>	docker/dtr:2.7.3 join \ </a:t>
            </a:r>
            <a:br>
              <a:rPr lang="en-US" i="1"/>
            </a:br>
            <a:r>
              <a:rPr lang="en-US" i="1"/>
              <a:t>	--ucp-node &lt;ucp-node-name&gt; \ </a:t>
            </a:r>
            <a:br>
              <a:rPr lang="en-US" i="1"/>
            </a:br>
            <a:r>
              <a:rPr lang="en-US" i="1"/>
              <a:t>	--ucp-insecure-tls </a:t>
            </a:r>
            <a:endParaRPr/>
          </a:p>
          <a:p>
            <a:pPr marL="457200" lvl="1" indent="0" algn="l" rtl="0">
              <a:lnSpc>
                <a:spcPct val="100000"/>
              </a:lnSpc>
              <a:spcBef>
                <a:spcPts val="0"/>
              </a:spcBef>
              <a:spcAft>
                <a:spcPts val="0"/>
              </a:spcAft>
              <a:buClr>
                <a:schemeClr val="dk1"/>
              </a:buClr>
              <a:buSzPts val="1200"/>
              <a:buFont typeface="Arial"/>
              <a:buNone/>
            </a:pPr>
            <a:r>
              <a:rPr lang="en-US"/>
              <a:t>The &lt;ucp-node-name&gt; following the --ucp-node flag is the target node to install the DTR replica. This is NOT the UCP Manager URL.</a:t>
            </a:r>
            <a:endParaRPr/>
          </a:p>
          <a:p>
            <a:pPr marL="457200" lvl="1" indent="0" algn="l" rtl="0">
              <a:lnSpc>
                <a:spcPct val="100000"/>
              </a:lnSpc>
              <a:spcBef>
                <a:spcPts val="0"/>
              </a:spcBef>
              <a:spcAft>
                <a:spcPts val="0"/>
              </a:spcAft>
              <a:buClr>
                <a:schemeClr val="dk1"/>
              </a:buClr>
              <a:buSzPts val="1200"/>
              <a:buFont typeface="Arial"/>
              <a:buNone/>
            </a:pPr>
            <a:r>
              <a:rPr lang="en-US"/>
              <a:t>When you join a replica to a DTR cluster, you need to specify the ID of a replica that is already part of the cluster. You can find an existing replica ID by going to the </a:t>
            </a:r>
            <a:r>
              <a:rPr lang="en-US" b="1"/>
              <a:t>Shared Resources &gt; Stacks</a:t>
            </a:r>
            <a:r>
              <a:rPr lang="en-US"/>
              <a:t> page on UCP.</a:t>
            </a:r>
            <a:endParaRPr/>
          </a:p>
          <a:p>
            <a:pPr marL="171450" lvl="0" indent="-171450" algn="l" rtl="0">
              <a:lnSpc>
                <a:spcPct val="100000"/>
              </a:lnSpc>
              <a:spcBef>
                <a:spcPts val="0"/>
              </a:spcBef>
              <a:spcAft>
                <a:spcPts val="0"/>
              </a:spcAft>
              <a:buClr>
                <a:schemeClr val="dk1"/>
              </a:buClr>
              <a:buSzPts val="1200"/>
              <a:buFont typeface="Arial"/>
              <a:buChar char="•"/>
            </a:pPr>
            <a:r>
              <a:rPr lang="en-US"/>
              <a:t>Check that all replicas are running.</a:t>
            </a:r>
            <a:br>
              <a:rPr lang="en-US"/>
            </a:br>
            <a:r>
              <a:rPr lang="en-US"/>
              <a:t>In your browser, navigate to UCP’s web interface. Select </a:t>
            </a:r>
            <a:r>
              <a:rPr lang="en-US" b="1"/>
              <a:t>Shared Resources &gt; Stacks</a:t>
            </a:r>
            <a:r>
              <a:rPr lang="en-US"/>
              <a:t>. All replicas should be displayed.</a:t>
            </a:r>
            <a:endParaRPr/>
          </a:p>
        </p:txBody>
      </p:sp>
      <p:sp>
        <p:nvSpPr>
          <p:cNvPr id="2323" name="Google Shape;2323;g6b6c14001a_1_19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122</a:t>
            </a:fld>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9"/>
        <p:cNvGrpSpPr/>
        <p:nvPr/>
      </p:nvGrpSpPr>
      <p:grpSpPr>
        <a:xfrm>
          <a:off x="0" y="0"/>
          <a:ext cx="0" cy="0"/>
          <a:chOff x="0" y="0"/>
          <a:chExt cx="0" cy="0"/>
        </a:xfrm>
      </p:grpSpPr>
      <p:sp>
        <p:nvSpPr>
          <p:cNvPr id="2330" name="Google Shape;2330;g6b96e44160_2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31" name="Google Shape;2331;g6b96e44160_2_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r>
              <a:rPr lang="en-US"/>
              <a:t>Explain uninstallation step</a:t>
            </a:r>
            <a:endParaRPr/>
          </a:p>
        </p:txBody>
      </p:sp>
      <p:sp>
        <p:nvSpPr>
          <p:cNvPr id="2332" name="Google Shape;2332;g6b96e44160_2_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123</a:t>
            </a:fld>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6b96e44160_2_1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High availability</a:t>
            </a:r>
            <a:endParaRPr/>
          </a:p>
        </p:txBody>
      </p:sp>
      <p:sp>
        <p:nvSpPr>
          <p:cNvPr id="2340" name="Google Shape;2340;g6b96e44160_2_1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3"/>
        <p:cNvGrpSpPr/>
        <p:nvPr/>
      </p:nvGrpSpPr>
      <p:grpSpPr>
        <a:xfrm>
          <a:off x="0" y="0"/>
          <a:ext cx="0" cy="0"/>
          <a:chOff x="0" y="0"/>
          <a:chExt cx="0" cy="0"/>
        </a:xfrm>
      </p:grpSpPr>
      <p:sp>
        <p:nvSpPr>
          <p:cNvPr id="2344" name="Google Shape;2344;g6b96e44160_2_1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5" name="Google Shape;2345;g6b96e44160_2_14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Explain high availability</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Docker Trusted Registry (DTR) is the enterprise-grade image storage solution from Docker.</a:t>
            </a:r>
            <a:endParaRPr/>
          </a:p>
          <a:p>
            <a:pPr marL="0" lvl="0" indent="0" algn="l" rtl="0">
              <a:lnSpc>
                <a:spcPct val="100000"/>
              </a:lnSpc>
              <a:spcBef>
                <a:spcPts val="0"/>
              </a:spcBef>
              <a:spcAft>
                <a:spcPts val="0"/>
              </a:spcAft>
              <a:buClr>
                <a:schemeClr val="dk1"/>
              </a:buClr>
              <a:buSzPts val="1200"/>
              <a:buFont typeface="Calibri"/>
              <a:buNone/>
            </a:pPr>
            <a:r>
              <a:rPr lang="en-US"/>
              <a:t>Docker Trusted Registry is designed to scale horizontally as your usage increases. You can add more replicas to make DTR scale to your demand and for high availability.</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Explain the diagram</a:t>
            </a:r>
            <a:endParaRPr/>
          </a:p>
        </p:txBody>
      </p:sp>
      <p:sp>
        <p:nvSpPr>
          <p:cNvPr id="2346" name="Google Shape;2346;g6b96e44160_2_14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125</a:t>
            </a:fld>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3"/>
        <p:cNvGrpSpPr/>
        <p:nvPr/>
      </p:nvGrpSpPr>
      <p:grpSpPr>
        <a:xfrm>
          <a:off x="0" y="0"/>
          <a:ext cx="0" cy="0"/>
          <a:chOff x="0" y="0"/>
          <a:chExt cx="0" cy="0"/>
        </a:xfrm>
      </p:grpSpPr>
      <p:sp>
        <p:nvSpPr>
          <p:cNvPr id="2354" name="Google Shape;2354;g6b96e44160_2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5" name="Google Shape;2355;g6b96e44160_2_1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Explain failure tolerance with respect to DTR</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To make DTR tolerant to failures, add additional replicas to the DTR cluster.</a:t>
            </a:r>
            <a:endParaRPr/>
          </a:p>
        </p:txBody>
      </p:sp>
      <p:sp>
        <p:nvSpPr>
          <p:cNvPr id="2356" name="Google Shape;2356;g6b96e44160_2_1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126</a:t>
            </a:fld>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2"/>
        <p:cNvGrpSpPr/>
        <p:nvPr/>
      </p:nvGrpSpPr>
      <p:grpSpPr>
        <a:xfrm>
          <a:off x="0" y="0"/>
          <a:ext cx="0" cy="0"/>
          <a:chOff x="0" y="0"/>
          <a:chExt cx="0" cy="0"/>
        </a:xfrm>
      </p:grpSpPr>
      <p:sp>
        <p:nvSpPr>
          <p:cNvPr id="2363" name="Google Shape;2363;g6b96e44160_2_1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64" name="Google Shape;2364;g6b96e44160_2_16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b="1"/>
              <a:t>Explain sizing DTR installation</a:t>
            </a:r>
            <a:endParaRPr b="1"/>
          </a:p>
          <a:p>
            <a:pPr marL="0" lvl="0" indent="0" algn="l" rtl="0">
              <a:lnSpc>
                <a:spcPct val="100000"/>
              </a:lnSpc>
              <a:spcBef>
                <a:spcPts val="0"/>
              </a:spcBef>
              <a:spcAft>
                <a:spcPts val="0"/>
              </a:spcAft>
              <a:buClr>
                <a:schemeClr val="dk1"/>
              </a:buClr>
              <a:buSzPts val="1200"/>
              <a:buFont typeface="Calibri"/>
              <a:buNone/>
            </a:pPr>
            <a:endParaRPr b="1"/>
          </a:p>
          <a:p>
            <a:pPr marL="0" lvl="0" indent="0" algn="l" rtl="0">
              <a:lnSpc>
                <a:spcPct val="100000"/>
              </a:lnSpc>
              <a:spcBef>
                <a:spcPts val="0"/>
              </a:spcBef>
              <a:spcAft>
                <a:spcPts val="0"/>
              </a:spcAft>
              <a:buClr>
                <a:schemeClr val="dk1"/>
              </a:buClr>
              <a:buSzPts val="1200"/>
              <a:buFont typeface="Calibri"/>
              <a:buNone/>
            </a:pPr>
            <a:r>
              <a:rPr lang="en-US" b="1"/>
              <a:t>When sizing your DTR installation for high-availability, follow these rules of thumb:</a:t>
            </a:r>
            <a:endParaRPr/>
          </a:p>
          <a:p>
            <a:pPr marL="0" lvl="0" indent="0" algn="l" rtl="0">
              <a:lnSpc>
                <a:spcPct val="100000"/>
              </a:lnSpc>
              <a:spcBef>
                <a:spcPts val="0"/>
              </a:spcBef>
              <a:spcAft>
                <a:spcPts val="0"/>
              </a:spcAft>
              <a:buClr>
                <a:schemeClr val="dk1"/>
              </a:buClr>
              <a:buSzPts val="1200"/>
              <a:buFont typeface="Calibri"/>
              <a:buNone/>
            </a:pPr>
            <a:r>
              <a:rPr lang="en-US"/>
              <a:t>Don’t create a DTR cluster with just two replicas. Your cluster won’t tolerate any failures, and it’s possible that you experience performance degradation.</a:t>
            </a:r>
            <a:endParaRPr/>
          </a:p>
          <a:p>
            <a:pPr marL="0" lvl="0" indent="0" algn="l" rtl="0">
              <a:lnSpc>
                <a:spcPct val="100000"/>
              </a:lnSpc>
              <a:spcBef>
                <a:spcPts val="0"/>
              </a:spcBef>
              <a:spcAft>
                <a:spcPts val="0"/>
              </a:spcAft>
              <a:buClr>
                <a:schemeClr val="dk1"/>
              </a:buClr>
              <a:buSzPts val="1200"/>
              <a:buFont typeface="Calibri"/>
              <a:buNone/>
            </a:pPr>
            <a:r>
              <a:rPr lang="en-US"/>
              <a:t>When a replica fails, the number of failures tolerated by your cluster decreases. Don’t leave that replica offline for long.</a:t>
            </a:r>
            <a:endParaRPr/>
          </a:p>
          <a:p>
            <a:pPr marL="0" lvl="0" indent="0" algn="l" rtl="0">
              <a:lnSpc>
                <a:spcPct val="100000"/>
              </a:lnSpc>
              <a:spcBef>
                <a:spcPts val="0"/>
              </a:spcBef>
              <a:spcAft>
                <a:spcPts val="0"/>
              </a:spcAft>
              <a:buClr>
                <a:schemeClr val="dk1"/>
              </a:buClr>
              <a:buSzPts val="1200"/>
              <a:buFont typeface="Calibri"/>
              <a:buNone/>
            </a:pPr>
            <a:r>
              <a:rPr lang="en-US"/>
              <a:t>Adding too many replicas to the cluster might also lead to performance degradation, as data needs to be replicated across all replicas.</a:t>
            </a:r>
            <a:endParaRPr/>
          </a:p>
          <a:p>
            <a:pPr marL="0" lvl="0" indent="0" algn="l" rtl="0">
              <a:lnSpc>
                <a:spcPct val="100000"/>
              </a:lnSpc>
              <a:spcBef>
                <a:spcPts val="0"/>
              </a:spcBef>
              <a:spcAft>
                <a:spcPts val="0"/>
              </a:spcAft>
              <a:buClr>
                <a:schemeClr val="dk1"/>
              </a:buClr>
              <a:buSzPts val="1200"/>
              <a:buFont typeface="Calibri"/>
              <a:buNone/>
            </a:pPr>
            <a:endParaRPr b="1"/>
          </a:p>
          <a:p>
            <a:pPr marL="0" lvl="0" indent="0" algn="l" rtl="0">
              <a:lnSpc>
                <a:spcPct val="100000"/>
              </a:lnSpc>
              <a:spcBef>
                <a:spcPts val="0"/>
              </a:spcBef>
              <a:spcAft>
                <a:spcPts val="0"/>
              </a:spcAft>
              <a:buClr>
                <a:schemeClr val="dk1"/>
              </a:buClr>
              <a:buSzPts val="1200"/>
              <a:buFont typeface="Calibri"/>
              <a:buNone/>
            </a:pPr>
            <a:r>
              <a:rPr lang="en-US" b="1"/>
              <a:t>To have high-availability on UCP and DTR, you need a minimum of:</a:t>
            </a:r>
            <a:endParaRPr/>
          </a:p>
          <a:p>
            <a:pPr marL="0" lvl="0" indent="0" algn="l" rtl="0">
              <a:lnSpc>
                <a:spcPct val="100000"/>
              </a:lnSpc>
              <a:spcBef>
                <a:spcPts val="0"/>
              </a:spcBef>
              <a:spcAft>
                <a:spcPts val="0"/>
              </a:spcAft>
              <a:buClr>
                <a:schemeClr val="dk1"/>
              </a:buClr>
              <a:buSzPts val="1200"/>
              <a:buFont typeface="Calibri"/>
              <a:buNone/>
            </a:pPr>
            <a:r>
              <a:rPr lang="en-US"/>
              <a:t>3 dedicated nodes to install UCP with high availability,</a:t>
            </a:r>
            <a:endParaRPr/>
          </a:p>
          <a:p>
            <a:pPr marL="0" lvl="0" indent="0" algn="l" rtl="0">
              <a:lnSpc>
                <a:spcPct val="100000"/>
              </a:lnSpc>
              <a:spcBef>
                <a:spcPts val="0"/>
              </a:spcBef>
              <a:spcAft>
                <a:spcPts val="0"/>
              </a:spcAft>
              <a:buClr>
                <a:schemeClr val="dk1"/>
              </a:buClr>
              <a:buSzPts val="1200"/>
              <a:buFont typeface="Calibri"/>
              <a:buNone/>
            </a:pPr>
            <a:r>
              <a:rPr lang="en-US"/>
              <a:t>3 dedicated nodes to install DTR with high availability,</a:t>
            </a:r>
            <a:endParaRPr/>
          </a:p>
          <a:p>
            <a:pPr marL="0" lvl="0" indent="0" algn="l" rtl="0">
              <a:lnSpc>
                <a:spcPct val="100000"/>
              </a:lnSpc>
              <a:spcBef>
                <a:spcPts val="0"/>
              </a:spcBef>
              <a:spcAft>
                <a:spcPts val="0"/>
              </a:spcAft>
              <a:buClr>
                <a:schemeClr val="dk1"/>
              </a:buClr>
              <a:buSzPts val="1200"/>
              <a:buFont typeface="Calibri"/>
              <a:buNone/>
            </a:pPr>
            <a:r>
              <a:rPr lang="en-US"/>
              <a:t>As many nodes as you want for running your containers and applications.</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You also need to configure the DTR replicas to share the </a:t>
            </a:r>
            <a:r>
              <a:rPr lang="en-US" u="sng">
                <a:solidFill>
                  <a:schemeClr val="hlink"/>
                </a:solidFill>
                <a:hlinkClick r:id="rId3"/>
              </a:rPr>
              <a:t>same object storage</a:t>
            </a:r>
            <a:r>
              <a:rPr lang="en-US"/>
              <a:t>.</a:t>
            </a:r>
            <a:endParaRPr/>
          </a:p>
          <a:p>
            <a:pPr marL="0" lvl="0" indent="0" algn="l" rtl="0">
              <a:lnSpc>
                <a:spcPct val="100000"/>
              </a:lnSpc>
              <a:spcBef>
                <a:spcPts val="0"/>
              </a:spcBef>
              <a:spcAft>
                <a:spcPts val="0"/>
              </a:spcAft>
              <a:buClr>
                <a:schemeClr val="dk1"/>
              </a:buClr>
              <a:buSzPts val="1200"/>
              <a:buFont typeface="Calibri"/>
              <a:buNone/>
            </a:pPr>
            <a:endParaRPr/>
          </a:p>
        </p:txBody>
      </p:sp>
      <p:sp>
        <p:nvSpPr>
          <p:cNvPr id="2365" name="Google Shape;2365;g6b96e44160_2_16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127</a:t>
            </a:fld>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4"/>
        <p:cNvGrpSpPr/>
        <p:nvPr/>
      </p:nvGrpSpPr>
      <p:grpSpPr>
        <a:xfrm>
          <a:off x="0" y="0"/>
          <a:ext cx="0" cy="0"/>
          <a:chOff x="0" y="0"/>
          <a:chExt cx="0" cy="0"/>
        </a:xfrm>
      </p:grpSpPr>
      <p:sp>
        <p:nvSpPr>
          <p:cNvPr id="2375" name="Google Shape;2375;g6b96e44160_2_1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76" name="Google Shape;2376;g6b96e44160_2_17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Add replicas to an existing DTR deployment:</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Use ssh to log into any node that is already part of UCP.</a:t>
            </a:r>
            <a:endParaRPr/>
          </a:p>
          <a:p>
            <a:pPr marL="0" lvl="0" indent="0" algn="l" rtl="0">
              <a:lnSpc>
                <a:spcPct val="100000"/>
              </a:lnSpc>
              <a:spcBef>
                <a:spcPts val="0"/>
              </a:spcBef>
              <a:spcAft>
                <a:spcPts val="0"/>
              </a:spcAft>
              <a:buClr>
                <a:schemeClr val="dk1"/>
              </a:buClr>
              <a:buSzPts val="1200"/>
              <a:buFont typeface="Calibri"/>
              <a:buNone/>
            </a:pPr>
            <a:r>
              <a:rPr lang="en-US"/>
              <a:t>Run the DTR join command:</a:t>
            </a:r>
            <a:endParaRPr/>
          </a:p>
          <a:p>
            <a:pPr marL="0" lvl="0" indent="0" algn="l" rtl="0">
              <a:lnSpc>
                <a:spcPct val="100000"/>
              </a:lnSpc>
              <a:spcBef>
                <a:spcPts val="0"/>
              </a:spcBef>
              <a:spcAft>
                <a:spcPts val="0"/>
              </a:spcAft>
              <a:buClr>
                <a:schemeClr val="dk1"/>
              </a:buClr>
              <a:buSzPts val="1200"/>
              <a:buFont typeface="Calibri"/>
              <a:buNone/>
            </a:pPr>
            <a:r>
              <a:rPr lang="en-US"/>
              <a:t>docker run -it --rm \ </a:t>
            </a:r>
            <a:endParaRPr/>
          </a:p>
          <a:p>
            <a:pPr marL="0" lvl="0" indent="0" algn="l" rtl="0">
              <a:lnSpc>
                <a:spcPct val="100000"/>
              </a:lnSpc>
              <a:spcBef>
                <a:spcPts val="0"/>
              </a:spcBef>
              <a:spcAft>
                <a:spcPts val="0"/>
              </a:spcAft>
              <a:buClr>
                <a:schemeClr val="dk1"/>
              </a:buClr>
              <a:buSzPts val="1200"/>
              <a:buFont typeface="Calibri"/>
              <a:buNone/>
            </a:pPr>
            <a:r>
              <a:rPr lang="en-US"/>
              <a:t>	docker/dtr:2.7.3 join \ </a:t>
            </a:r>
            <a:endParaRPr/>
          </a:p>
          <a:p>
            <a:pPr marL="0" lvl="0" indent="0" algn="l" rtl="0">
              <a:lnSpc>
                <a:spcPct val="100000"/>
              </a:lnSpc>
              <a:spcBef>
                <a:spcPts val="0"/>
              </a:spcBef>
              <a:spcAft>
                <a:spcPts val="0"/>
              </a:spcAft>
              <a:buClr>
                <a:schemeClr val="dk1"/>
              </a:buClr>
              <a:buSzPts val="1200"/>
              <a:buFont typeface="Calibri"/>
              <a:buNone/>
            </a:pPr>
            <a:r>
              <a:rPr lang="en-US"/>
              <a:t>	</a:t>
            </a:r>
            <a:r>
              <a:rPr lang="en-US" b="1"/>
              <a:t>--ucp-node </a:t>
            </a:r>
            <a:r>
              <a:rPr lang="en-US"/>
              <a:t>&lt;ucp-node-name&gt; \ </a:t>
            </a:r>
            <a:endParaRPr/>
          </a:p>
          <a:p>
            <a:pPr marL="0" lvl="0" indent="0" algn="l" rtl="0">
              <a:lnSpc>
                <a:spcPct val="100000"/>
              </a:lnSpc>
              <a:spcBef>
                <a:spcPts val="0"/>
              </a:spcBef>
              <a:spcAft>
                <a:spcPts val="0"/>
              </a:spcAft>
              <a:buClr>
                <a:schemeClr val="dk1"/>
              </a:buClr>
              <a:buSzPts val="1200"/>
              <a:buFont typeface="Calibri"/>
              <a:buNone/>
            </a:pPr>
            <a:r>
              <a:rPr lang="en-US"/>
              <a:t>	</a:t>
            </a:r>
            <a:r>
              <a:rPr lang="en-US" b="1"/>
              <a:t>--ucp-insecure-tls </a:t>
            </a:r>
            <a:endParaRPr/>
          </a:p>
          <a:p>
            <a:pPr marL="0" lvl="0" indent="0" algn="l" rtl="0">
              <a:lnSpc>
                <a:spcPct val="100000"/>
              </a:lnSpc>
              <a:spcBef>
                <a:spcPts val="0"/>
              </a:spcBef>
              <a:spcAft>
                <a:spcPts val="0"/>
              </a:spcAft>
              <a:buClr>
                <a:schemeClr val="dk1"/>
              </a:buClr>
              <a:buSzPts val="1200"/>
              <a:buFont typeface="Calibri"/>
              <a:buNone/>
            </a:pPr>
            <a:r>
              <a:rPr lang="en-US"/>
              <a:t>	</a:t>
            </a:r>
            <a:endParaRPr/>
          </a:p>
          <a:p>
            <a:pPr marL="0" lvl="0" indent="0" algn="l" rtl="0">
              <a:lnSpc>
                <a:spcPct val="100000"/>
              </a:lnSpc>
              <a:spcBef>
                <a:spcPts val="0"/>
              </a:spcBef>
              <a:spcAft>
                <a:spcPts val="0"/>
              </a:spcAft>
              <a:buClr>
                <a:schemeClr val="dk1"/>
              </a:buClr>
              <a:buSzPts val="1200"/>
              <a:buFont typeface="Calibri"/>
              <a:buNone/>
            </a:pPr>
            <a:r>
              <a:rPr lang="en-US"/>
              <a:t>	Where the </a:t>
            </a:r>
            <a:r>
              <a:rPr lang="en-US" b="1"/>
              <a:t>--ucp-node </a:t>
            </a:r>
            <a:r>
              <a:rPr lang="en-US"/>
              <a:t>is the hostname of the UCP node where you want to deploy the DTR replica. </a:t>
            </a:r>
            <a:endParaRPr/>
          </a:p>
          <a:p>
            <a:pPr marL="0" lvl="0" indent="0" algn="l" rtl="0">
              <a:lnSpc>
                <a:spcPct val="100000"/>
              </a:lnSpc>
              <a:spcBef>
                <a:spcPts val="0"/>
              </a:spcBef>
              <a:spcAft>
                <a:spcPts val="0"/>
              </a:spcAft>
              <a:buClr>
                <a:schemeClr val="dk1"/>
              </a:buClr>
              <a:buSzPts val="1200"/>
              <a:buFont typeface="Calibri"/>
              <a:buNone/>
            </a:pPr>
            <a:r>
              <a:rPr lang="en-US"/>
              <a:t>	</a:t>
            </a:r>
            <a:r>
              <a:rPr lang="en-US" b="1"/>
              <a:t>--ucp-insecure-tls </a:t>
            </a:r>
            <a:r>
              <a:rPr lang="en-US"/>
              <a:t>tells the command to trust the certificates used by UCP.</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If you have a load balancer, add this DTR replica to the load balancing pool.</a:t>
            </a:r>
            <a:endParaRPr/>
          </a:p>
          <a:p>
            <a:pPr marL="0" lvl="0" indent="0" algn="l" rtl="0">
              <a:lnSpc>
                <a:spcPct val="100000"/>
              </a:lnSpc>
              <a:spcBef>
                <a:spcPts val="0"/>
              </a:spcBef>
              <a:spcAft>
                <a:spcPts val="0"/>
              </a:spcAft>
              <a:buClr>
                <a:schemeClr val="dk1"/>
              </a:buClr>
              <a:buSzPts val="1200"/>
              <a:buFont typeface="Calibri"/>
              <a:buNone/>
            </a:pPr>
            <a:endParaRPr/>
          </a:p>
        </p:txBody>
      </p:sp>
      <p:sp>
        <p:nvSpPr>
          <p:cNvPr id="2377" name="Google Shape;2377;g6b96e44160_2_17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128</a:t>
            </a:fld>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9"/>
        <p:cNvGrpSpPr/>
        <p:nvPr/>
      </p:nvGrpSpPr>
      <p:grpSpPr>
        <a:xfrm>
          <a:off x="0" y="0"/>
          <a:ext cx="0" cy="0"/>
          <a:chOff x="0" y="0"/>
          <a:chExt cx="0" cy="0"/>
        </a:xfrm>
      </p:grpSpPr>
      <p:sp>
        <p:nvSpPr>
          <p:cNvPr id="2390" name="Google Shape;2390;g6b96e44160_2_1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91" name="Google Shape;2391;g6b96e44160_2_19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Remove replicas:</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Use ssh to log into any node that is part of UCP.</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Run the DTR remove command:</a:t>
            </a:r>
            <a:endParaRPr/>
          </a:p>
          <a:p>
            <a:pPr marL="0" lvl="0" indent="0" algn="l" rtl="0">
              <a:lnSpc>
                <a:spcPct val="100000"/>
              </a:lnSpc>
              <a:spcBef>
                <a:spcPts val="0"/>
              </a:spcBef>
              <a:spcAft>
                <a:spcPts val="0"/>
              </a:spcAft>
              <a:buClr>
                <a:schemeClr val="dk1"/>
              </a:buClr>
              <a:buSzPts val="1200"/>
              <a:buFont typeface="Calibri"/>
              <a:buNone/>
            </a:pPr>
            <a:r>
              <a:rPr lang="en-US"/>
              <a:t>docker run -it --rm \ </a:t>
            </a:r>
            <a:endParaRPr/>
          </a:p>
          <a:p>
            <a:pPr marL="0" lvl="0" indent="0" algn="l" rtl="0">
              <a:lnSpc>
                <a:spcPct val="100000"/>
              </a:lnSpc>
              <a:spcBef>
                <a:spcPts val="0"/>
              </a:spcBef>
              <a:spcAft>
                <a:spcPts val="0"/>
              </a:spcAft>
              <a:buClr>
                <a:schemeClr val="dk1"/>
              </a:buClr>
              <a:buSzPts val="1200"/>
              <a:buFont typeface="Calibri"/>
              <a:buNone/>
            </a:pPr>
            <a:r>
              <a:rPr lang="en-US"/>
              <a:t>	docker/dtr:2.7.3 remove \ </a:t>
            </a:r>
            <a:endParaRPr/>
          </a:p>
          <a:p>
            <a:pPr marL="0" lvl="0" indent="0" algn="l" rtl="0">
              <a:lnSpc>
                <a:spcPct val="100000"/>
              </a:lnSpc>
              <a:spcBef>
                <a:spcPts val="0"/>
              </a:spcBef>
              <a:spcAft>
                <a:spcPts val="0"/>
              </a:spcAft>
              <a:buClr>
                <a:schemeClr val="dk1"/>
              </a:buClr>
              <a:buSzPts val="1200"/>
              <a:buFont typeface="Calibri"/>
              <a:buNone/>
            </a:pPr>
            <a:r>
              <a:rPr lang="en-US"/>
              <a:t>	--ucp-insecure-tls </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You will be prompted for:</a:t>
            </a:r>
            <a:endParaRPr/>
          </a:p>
          <a:p>
            <a:pPr marL="0" lvl="0" indent="0" algn="l" rtl="0">
              <a:lnSpc>
                <a:spcPct val="100000"/>
              </a:lnSpc>
              <a:spcBef>
                <a:spcPts val="0"/>
              </a:spcBef>
              <a:spcAft>
                <a:spcPts val="0"/>
              </a:spcAft>
              <a:buClr>
                <a:schemeClr val="dk1"/>
              </a:buClr>
              <a:buSzPts val="1200"/>
              <a:buFont typeface="Calibri"/>
              <a:buNone/>
            </a:pPr>
            <a:r>
              <a:rPr lang="en-US"/>
              <a:t>Existing replica id: the id of any healthy DTR replica of that cluster</a:t>
            </a:r>
            <a:endParaRPr/>
          </a:p>
          <a:p>
            <a:pPr marL="0" lvl="0" indent="0" algn="l" rtl="0">
              <a:lnSpc>
                <a:spcPct val="100000"/>
              </a:lnSpc>
              <a:spcBef>
                <a:spcPts val="0"/>
              </a:spcBef>
              <a:spcAft>
                <a:spcPts val="0"/>
              </a:spcAft>
              <a:buClr>
                <a:schemeClr val="dk1"/>
              </a:buClr>
              <a:buSzPts val="1200"/>
              <a:buFont typeface="Calibri"/>
              <a:buNone/>
            </a:pPr>
            <a:r>
              <a:rPr lang="en-US"/>
              <a:t>Replica id: the id of the DTR replica you want to remove. It can be the id of an unhealthy replica</a:t>
            </a:r>
            <a:endParaRPr/>
          </a:p>
          <a:p>
            <a:pPr marL="0" lvl="0" indent="0" algn="l" rtl="0">
              <a:lnSpc>
                <a:spcPct val="100000"/>
              </a:lnSpc>
              <a:spcBef>
                <a:spcPts val="0"/>
              </a:spcBef>
              <a:spcAft>
                <a:spcPts val="0"/>
              </a:spcAft>
              <a:buClr>
                <a:schemeClr val="dk1"/>
              </a:buClr>
              <a:buSzPts val="1200"/>
              <a:buFont typeface="Calibri"/>
              <a:buNone/>
            </a:pPr>
            <a:r>
              <a:rPr lang="en-US"/>
              <a:t>UCP username and password: the administrator credentials for UCP</a:t>
            </a:r>
            <a:endParaRPr/>
          </a:p>
          <a:p>
            <a:pPr marL="0" lvl="0" indent="0" algn="l" rtl="0">
              <a:lnSpc>
                <a:spcPct val="100000"/>
              </a:lnSpc>
              <a:spcBef>
                <a:spcPts val="0"/>
              </a:spcBef>
              <a:spcAft>
                <a:spcPts val="0"/>
              </a:spcAft>
              <a:buClr>
                <a:schemeClr val="dk1"/>
              </a:buClr>
              <a:buSzPts val="1200"/>
              <a:buFont typeface="Calibri"/>
              <a:buNone/>
            </a:pPr>
            <a:endParaRPr/>
          </a:p>
        </p:txBody>
      </p:sp>
      <p:sp>
        <p:nvSpPr>
          <p:cNvPr id="2392" name="Google Shape;2392;g6b96e44160_2_19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129</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6" name="Google Shape;936;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features</a:t>
            </a:r>
            <a:endParaRPr/>
          </a:p>
          <a:p>
            <a:pPr marL="0" lvl="0" indent="0" algn="l" rtl="0">
              <a:lnSpc>
                <a:spcPct val="100000"/>
              </a:lnSpc>
              <a:spcBef>
                <a:spcPts val="0"/>
              </a:spcBef>
              <a:spcAft>
                <a:spcPts val="0"/>
              </a:spcAft>
              <a:buSzPts val="1400"/>
              <a:buNone/>
            </a:pPr>
            <a:endParaRPr/>
          </a:p>
        </p:txBody>
      </p:sp>
      <p:sp>
        <p:nvSpPr>
          <p:cNvPr id="937" name="Google Shape;937;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8"/>
        <p:cNvGrpSpPr/>
        <p:nvPr/>
      </p:nvGrpSpPr>
      <p:grpSpPr>
        <a:xfrm>
          <a:off x="0" y="0"/>
          <a:ext cx="0" cy="0"/>
          <a:chOff x="0" y="0"/>
          <a:chExt cx="0" cy="0"/>
        </a:xfrm>
      </p:grpSpPr>
      <p:sp>
        <p:nvSpPr>
          <p:cNvPr id="2399" name="Google Shape;2399;g6b96e44160_2_20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Load balancer</a:t>
            </a:r>
            <a:endParaRPr/>
          </a:p>
        </p:txBody>
      </p:sp>
      <p:sp>
        <p:nvSpPr>
          <p:cNvPr id="2400" name="Google Shape;2400;g6b96e44160_2_2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3"/>
        <p:cNvGrpSpPr/>
        <p:nvPr/>
      </p:nvGrpSpPr>
      <p:grpSpPr>
        <a:xfrm>
          <a:off x="0" y="0"/>
          <a:ext cx="0" cy="0"/>
          <a:chOff x="0" y="0"/>
          <a:chExt cx="0" cy="0"/>
        </a:xfrm>
      </p:grpSpPr>
      <p:sp>
        <p:nvSpPr>
          <p:cNvPr id="2404" name="Google Shape;2404;g6b96e44160_2_2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05" name="Google Shape;2405;g6b96e44160_2_2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Explain load balancer</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Once you’ve joined multiple DTR replicas nodes for high-availability, you can configure your own load balancer to balance user requests across all replicas.</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This allows users to access DTR using a centralized domain name. If a replica goes down, the load balancer can detect that and stop forwarding requests to it, so that the failure goes unnoticed by users.</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Explain the diagram</a:t>
            </a:r>
            <a:endParaRPr/>
          </a:p>
          <a:p>
            <a:pPr marL="0" lvl="0" indent="0" algn="l" rtl="0">
              <a:lnSpc>
                <a:spcPct val="100000"/>
              </a:lnSpc>
              <a:spcBef>
                <a:spcPts val="0"/>
              </a:spcBef>
              <a:spcAft>
                <a:spcPts val="0"/>
              </a:spcAft>
              <a:buClr>
                <a:schemeClr val="dk1"/>
              </a:buClr>
              <a:buSzPts val="1200"/>
              <a:buFont typeface="Calibri"/>
              <a:buNone/>
            </a:pPr>
            <a:endParaRPr/>
          </a:p>
        </p:txBody>
      </p:sp>
      <p:sp>
        <p:nvSpPr>
          <p:cNvPr id="2406" name="Google Shape;2406;g6b96e44160_2_2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131</a:t>
            </a:fld>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3"/>
        <p:cNvGrpSpPr/>
        <p:nvPr/>
      </p:nvGrpSpPr>
      <p:grpSpPr>
        <a:xfrm>
          <a:off x="0" y="0"/>
          <a:ext cx="0" cy="0"/>
          <a:chOff x="0" y="0"/>
          <a:chExt cx="0" cy="0"/>
        </a:xfrm>
      </p:grpSpPr>
      <p:sp>
        <p:nvSpPr>
          <p:cNvPr id="2414" name="Google Shape;2414;g6b96e44160_2_2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15" name="Google Shape;2415;g6b96e44160_2_2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List endpoints that are exposed by DTR</a:t>
            </a:r>
            <a:endParaRPr/>
          </a:p>
          <a:p>
            <a:pPr marL="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Clr>
                <a:schemeClr val="dk1"/>
              </a:buClr>
              <a:buSzPts val="1200"/>
              <a:buFont typeface="Calibri"/>
              <a:buNone/>
            </a:pPr>
            <a:r>
              <a:rPr lang="en-US"/>
              <a:t>DTR exposes several endpoints you can use to assess if a DTR replica is healthy or not:</a:t>
            </a:r>
            <a:endParaRPr/>
          </a:p>
          <a:p>
            <a:pPr marL="0" lvl="0" indent="0" algn="l" rtl="0">
              <a:lnSpc>
                <a:spcPct val="100000"/>
              </a:lnSpc>
              <a:spcBef>
                <a:spcPts val="0"/>
              </a:spcBef>
              <a:spcAft>
                <a:spcPts val="0"/>
              </a:spcAft>
              <a:buClr>
                <a:schemeClr val="dk1"/>
              </a:buClr>
              <a:buSzPts val="1200"/>
              <a:buFont typeface="Calibri"/>
              <a:buNone/>
            </a:pPr>
            <a:r>
              <a:rPr lang="en-US"/>
              <a:t>/_ping: Is an unauthenticated endpoint that checks if the DTR replica is healthy. This is useful for load balancing or other automated health check tasks.</a:t>
            </a:r>
            <a:endParaRPr/>
          </a:p>
          <a:p>
            <a:pPr marL="0" lvl="0" indent="0" algn="l" rtl="0">
              <a:lnSpc>
                <a:spcPct val="100000"/>
              </a:lnSpc>
              <a:spcBef>
                <a:spcPts val="0"/>
              </a:spcBef>
              <a:spcAft>
                <a:spcPts val="0"/>
              </a:spcAft>
              <a:buClr>
                <a:schemeClr val="dk1"/>
              </a:buClr>
              <a:buSzPts val="1200"/>
              <a:buFont typeface="Calibri"/>
              <a:buNone/>
            </a:pPr>
            <a:r>
              <a:rPr lang="en-US"/>
              <a:t>/nginx_status: Returns the number of connections being handled by the NGINX front-end used by DTR.</a:t>
            </a:r>
            <a:endParaRPr/>
          </a:p>
          <a:p>
            <a:pPr marL="0" lvl="0" indent="0" algn="l" rtl="0">
              <a:lnSpc>
                <a:spcPct val="100000"/>
              </a:lnSpc>
              <a:spcBef>
                <a:spcPts val="0"/>
              </a:spcBef>
              <a:spcAft>
                <a:spcPts val="0"/>
              </a:spcAft>
              <a:buClr>
                <a:schemeClr val="dk1"/>
              </a:buClr>
              <a:buSzPts val="1200"/>
              <a:buFont typeface="Calibri"/>
              <a:buNone/>
            </a:pPr>
            <a:r>
              <a:rPr lang="en-US"/>
              <a:t>/api/v0/meta/cluster_status: Returns extensive information about all DTR replicas.</a:t>
            </a:r>
            <a:endParaRPr/>
          </a:p>
          <a:p>
            <a:pPr marL="0" lvl="0" indent="0" algn="l" rtl="0">
              <a:lnSpc>
                <a:spcPct val="100000"/>
              </a:lnSpc>
              <a:spcBef>
                <a:spcPts val="0"/>
              </a:spcBef>
              <a:spcAft>
                <a:spcPts val="0"/>
              </a:spcAft>
              <a:buClr>
                <a:schemeClr val="dk1"/>
              </a:buClr>
              <a:buSzPts val="1200"/>
              <a:buFont typeface="Calibri"/>
              <a:buNone/>
            </a:pPr>
            <a:endParaRPr/>
          </a:p>
        </p:txBody>
      </p:sp>
      <p:sp>
        <p:nvSpPr>
          <p:cNvPr id="2416" name="Google Shape;2416;g6b96e44160_2_2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132</a:t>
            </a:fld>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3"/>
        <p:cNvGrpSpPr/>
        <p:nvPr/>
      </p:nvGrpSpPr>
      <p:grpSpPr>
        <a:xfrm>
          <a:off x="0" y="0"/>
          <a:ext cx="0" cy="0"/>
          <a:chOff x="0" y="0"/>
          <a:chExt cx="0" cy="0"/>
        </a:xfrm>
      </p:grpSpPr>
      <p:sp>
        <p:nvSpPr>
          <p:cNvPr id="2424" name="Google Shape;2424;g6b96e44160_2_2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25" name="Google Shape;2425;g6b96e44160_2_2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Also, make sure you configure your load balancer to:</a:t>
            </a:r>
            <a:endParaRPr/>
          </a:p>
          <a:p>
            <a:pPr marL="285750" lvl="0" indent="-186626" algn="l" rtl="0">
              <a:lnSpc>
                <a:spcPct val="100000"/>
              </a:lnSpc>
              <a:spcBef>
                <a:spcPts val="0"/>
              </a:spcBef>
              <a:spcAft>
                <a:spcPts val="0"/>
              </a:spcAft>
              <a:buClr>
                <a:schemeClr val="dk1"/>
              </a:buClr>
              <a:buSzPts val="1561"/>
              <a:buFont typeface="Arial"/>
              <a:buNone/>
            </a:pPr>
            <a:endParaRPr/>
          </a:p>
          <a:p>
            <a:pPr marL="285750" lvl="0" indent="-285750" algn="l" rtl="0">
              <a:lnSpc>
                <a:spcPct val="100000"/>
              </a:lnSpc>
              <a:spcBef>
                <a:spcPts val="0"/>
              </a:spcBef>
              <a:spcAft>
                <a:spcPts val="0"/>
              </a:spcAft>
              <a:buClr>
                <a:schemeClr val="dk1"/>
              </a:buClr>
              <a:buSzPts val="1500"/>
              <a:buFont typeface="Arial"/>
              <a:buChar char="•"/>
            </a:pPr>
            <a:r>
              <a:rPr lang="en-US"/>
              <a:t>Load balance TCP traffic on ports 80 and 443.</a:t>
            </a:r>
            <a:endParaRPr/>
          </a:p>
          <a:p>
            <a:pPr marL="285750" lvl="0" indent="-285750" algn="l" rtl="0">
              <a:lnSpc>
                <a:spcPct val="100000"/>
              </a:lnSpc>
              <a:spcBef>
                <a:spcPts val="0"/>
              </a:spcBef>
              <a:spcAft>
                <a:spcPts val="0"/>
              </a:spcAft>
              <a:buClr>
                <a:schemeClr val="dk1"/>
              </a:buClr>
              <a:buSzPts val="1500"/>
              <a:buFont typeface="Arial"/>
              <a:buChar char="•"/>
            </a:pPr>
            <a:r>
              <a:rPr lang="en-US"/>
              <a:t>Not terminate HTTPS connections.</a:t>
            </a:r>
            <a:endParaRPr/>
          </a:p>
          <a:p>
            <a:pPr marL="285750" lvl="0" indent="-285750" algn="l" rtl="0">
              <a:lnSpc>
                <a:spcPct val="100000"/>
              </a:lnSpc>
              <a:spcBef>
                <a:spcPts val="0"/>
              </a:spcBef>
              <a:spcAft>
                <a:spcPts val="0"/>
              </a:spcAft>
              <a:buClr>
                <a:schemeClr val="dk1"/>
              </a:buClr>
              <a:buSzPts val="1500"/>
              <a:buFont typeface="Arial"/>
              <a:buChar char="•"/>
            </a:pPr>
            <a:r>
              <a:rPr lang="en-US"/>
              <a:t>Not buffer requests.</a:t>
            </a:r>
            <a:endParaRPr/>
          </a:p>
          <a:p>
            <a:pPr marL="285750" lvl="0" indent="-285750" algn="l" rtl="0">
              <a:lnSpc>
                <a:spcPct val="100000"/>
              </a:lnSpc>
              <a:spcBef>
                <a:spcPts val="0"/>
              </a:spcBef>
              <a:spcAft>
                <a:spcPts val="0"/>
              </a:spcAft>
              <a:buClr>
                <a:schemeClr val="dk1"/>
              </a:buClr>
              <a:buSzPts val="1500"/>
              <a:buFont typeface="Arial"/>
              <a:buChar char="•"/>
            </a:pPr>
            <a:r>
              <a:rPr lang="en-US"/>
              <a:t>Forward the Host HTTP header correctly.</a:t>
            </a:r>
            <a:endParaRPr/>
          </a:p>
          <a:p>
            <a:pPr marL="285750" lvl="0" indent="-285750" algn="l" rtl="0">
              <a:lnSpc>
                <a:spcPct val="100000"/>
              </a:lnSpc>
              <a:spcBef>
                <a:spcPts val="0"/>
              </a:spcBef>
              <a:spcAft>
                <a:spcPts val="0"/>
              </a:spcAft>
              <a:buClr>
                <a:schemeClr val="dk1"/>
              </a:buClr>
              <a:buSzPts val="1500"/>
              <a:buFont typeface="Arial"/>
              <a:buChar char="•"/>
            </a:pPr>
            <a:r>
              <a:rPr lang="en-US"/>
              <a:t>Have no timeout for idle connections, or set it to more than 10 minutes.</a:t>
            </a:r>
            <a:endParaRPr/>
          </a:p>
          <a:p>
            <a:pPr marL="285750" lvl="0" indent="-186626" algn="l" rtl="0">
              <a:lnSpc>
                <a:spcPct val="100000"/>
              </a:lnSpc>
              <a:spcBef>
                <a:spcPts val="0"/>
              </a:spcBef>
              <a:spcAft>
                <a:spcPts val="0"/>
              </a:spcAft>
              <a:buClr>
                <a:schemeClr val="dk1"/>
              </a:buClr>
              <a:buSzPts val="1561"/>
              <a:buFont typeface="Arial"/>
              <a:buNone/>
            </a:pPr>
            <a:endParaRPr/>
          </a:p>
          <a:p>
            <a:pPr marL="285750" lvl="0" indent="-186626" algn="l" rtl="0">
              <a:lnSpc>
                <a:spcPct val="100000"/>
              </a:lnSpc>
              <a:spcBef>
                <a:spcPts val="0"/>
              </a:spcBef>
              <a:spcAft>
                <a:spcPts val="0"/>
              </a:spcAft>
              <a:buClr>
                <a:schemeClr val="dk1"/>
              </a:buClr>
              <a:buSzPts val="1561"/>
              <a:buFont typeface="Arial"/>
              <a:buNone/>
            </a:pPr>
            <a:endParaRPr/>
          </a:p>
          <a:p>
            <a:pPr marL="285750" lvl="0" indent="-186626" algn="l" rtl="0">
              <a:lnSpc>
                <a:spcPct val="100000"/>
              </a:lnSpc>
              <a:spcBef>
                <a:spcPts val="0"/>
              </a:spcBef>
              <a:spcAft>
                <a:spcPts val="0"/>
              </a:spcAft>
              <a:buClr>
                <a:schemeClr val="dk1"/>
              </a:buClr>
              <a:buSzPts val="1561"/>
              <a:buFont typeface="Arial"/>
              <a:buNone/>
            </a:pPr>
            <a:endParaRPr/>
          </a:p>
          <a:p>
            <a:pPr marL="0" lvl="0" indent="0" algn="l" rtl="0">
              <a:lnSpc>
                <a:spcPct val="100000"/>
              </a:lnSpc>
              <a:spcBef>
                <a:spcPts val="0"/>
              </a:spcBef>
              <a:spcAft>
                <a:spcPts val="0"/>
              </a:spcAft>
              <a:buClr>
                <a:schemeClr val="dk1"/>
              </a:buClr>
              <a:buSzPts val="1200"/>
              <a:buFont typeface="Calibri"/>
              <a:buNone/>
            </a:pPr>
            <a:endParaRPr/>
          </a:p>
        </p:txBody>
      </p:sp>
      <p:sp>
        <p:nvSpPr>
          <p:cNvPr id="2426" name="Google Shape;2426;g6b96e44160_2_2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133</a:t>
            </a:fld>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2"/>
        <p:cNvGrpSpPr/>
        <p:nvPr/>
      </p:nvGrpSpPr>
      <p:grpSpPr>
        <a:xfrm>
          <a:off x="0" y="0"/>
          <a:ext cx="0" cy="0"/>
          <a:chOff x="0" y="0"/>
          <a:chExt cx="0" cy="0"/>
        </a:xfrm>
      </p:grpSpPr>
      <p:sp>
        <p:nvSpPr>
          <p:cNvPr id="2433" name="Google Shape;2433;g6b96e44160_2_2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4" name="Google Shape;2434;g6b96e44160_2_2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500"/>
              <a:buFont typeface="Arial"/>
              <a:buNone/>
            </a:pPr>
            <a:r>
              <a:rPr lang="en-US"/>
              <a:t>Explain Health check:</a:t>
            </a:r>
            <a:endParaRPr/>
          </a:p>
          <a:p>
            <a:pPr marL="0" lvl="0" indent="0" algn="l" rtl="0">
              <a:lnSpc>
                <a:spcPct val="100000"/>
              </a:lnSpc>
              <a:spcBef>
                <a:spcPts val="0"/>
              </a:spcBef>
              <a:spcAft>
                <a:spcPts val="0"/>
              </a:spcAft>
              <a:buClr>
                <a:schemeClr val="dk1"/>
              </a:buClr>
              <a:buSzPts val="1200"/>
              <a:buFont typeface="Calibri"/>
              <a:buNone/>
            </a:pPr>
            <a:r>
              <a:rPr lang="en-US"/>
              <a:t>The /_ping endpoint returns a JSON object for the replica being queried of the form:</a:t>
            </a:r>
            <a:endParaRPr/>
          </a:p>
          <a:p>
            <a:pPr marL="0" lvl="0" indent="0" algn="l" rtl="0">
              <a:lnSpc>
                <a:spcPct val="100000"/>
              </a:lnSpc>
              <a:spcBef>
                <a:spcPts val="0"/>
              </a:spcBef>
              <a:spcAft>
                <a:spcPts val="0"/>
              </a:spcAft>
              <a:buClr>
                <a:schemeClr val="dk1"/>
              </a:buClr>
              <a:buSzPts val="1200"/>
              <a:buFont typeface="Calibri"/>
              <a:buNone/>
            </a:pPr>
            <a:r>
              <a:rPr lang="en-US"/>
              <a:t>{ "Error": "error message", "Healthy": true }</a:t>
            </a:r>
            <a:endParaRPr/>
          </a:p>
          <a:p>
            <a:pPr marL="0" lvl="0" indent="0" algn="l" rtl="0">
              <a:lnSpc>
                <a:spcPct val="100000"/>
              </a:lnSpc>
              <a:spcBef>
                <a:spcPts val="0"/>
              </a:spcBef>
              <a:spcAft>
                <a:spcPts val="0"/>
              </a:spcAft>
              <a:buClr>
                <a:schemeClr val="dk1"/>
              </a:buClr>
              <a:buSzPts val="1200"/>
              <a:buFont typeface="Calibri"/>
              <a:buNone/>
            </a:pPr>
            <a:endParaRPr/>
          </a:p>
        </p:txBody>
      </p:sp>
      <p:sp>
        <p:nvSpPr>
          <p:cNvPr id="2435" name="Google Shape;2435;g6b96e44160_2_2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134</a:t>
            </a:fld>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4"/>
        <p:cNvGrpSpPr/>
        <p:nvPr/>
      </p:nvGrpSpPr>
      <p:grpSpPr>
        <a:xfrm>
          <a:off x="0" y="0"/>
          <a:ext cx="0" cy="0"/>
          <a:chOff x="0" y="0"/>
          <a:chExt cx="0" cy="0"/>
        </a:xfrm>
      </p:grpSpPr>
      <p:sp>
        <p:nvSpPr>
          <p:cNvPr id="2445" name="Google Shape;2445;g6b96e44160_2_2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46" name="Google Shape;2446;g6b96e44160_2_2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Explain 503 error</a:t>
            </a:r>
            <a:endParaRPr/>
          </a:p>
          <a:p>
            <a:pPr marL="0" lvl="0" indent="0" algn="l" rtl="0">
              <a:lnSpc>
                <a:spcPct val="100000"/>
              </a:lnSpc>
              <a:spcBef>
                <a:spcPts val="0"/>
              </a:spcBef>
              <a:spcAft>
                <a:spcPts val="0"/>
              </a:spcAft>
              <a:buClr>
                <a:schemeClr val="dk1"/>
              </a:buClr>
              <a:buSzPts val="1200"/>
              <a:buFont typeface="Calibri"/>
              <a:buNone/>
            </a:pPr>
            <a:r>
              <a:rPr lang="en-US"/>
              <a:t>An unhealthy replica will return 503 as the status code and populate "Error" with more details on any one of these services:</a:t>
            </a:r>
            <a:endParaRPr/>
          </a:p>
          <a:p>
            <a:pPr marL="285750" lvl="0" indent="-285750" algn="l" rtl="0">
              <a:lnSpc>
                <a:spcPct val="100000"/>
              </a:lnSpc>
              <a:spcBef>
                <a:spcPts val="0"/>
              </a:spcBef>
              <a:spcAft>
                <a:spcPts val="0"/>
              </a:spcAft>
              <a:buClr>
                <a:schemeClr val="dk1"/>
              </a:buClr>
              <a:buSzPts val="1500"/>
              <a:buFont typeface="Arial"/>
              <a:buChar char="•"/>
            </a:pPr>
            <a:r>
              <a:rPr lang="en-US"/>
              <a:t>Storage container (registry)</a:t>
            </a:r>
            <a:endParaRPr/>
          </a:p>
          <a:p>
            <a:pPr marL="285750" lvl="0" indent="-285750" algn="l" rtl="0">
              <a:lnSpc>
                <a:spcPct val="100000"/>
              </a:lnSpc>
              <a:spcBef>
                <a:spcPts val="0"/>
              </a:spcBef>
              <a:spcAft>
                <a:spcPts val="0"/>
              </a:spcAft>
              <a:buClr>
                <a:schemeClr val="dk1"/>
              </a:buClr>
              <a:buSzPts val="1500"/>
              <a:buFont typeface="Arial"/>
              <a:buChar char="•"/>
            </a:pPr>
            <a:r>
              <a:rPr lang="en-US"/>
              <a:t>Authorization (garant)</a:t>
            </a:r>
            <a:endParaRPr/>
          </a:p>
          <a:p>
            <a:pPr marL="285750" lvl="0" indent="-285750" algn="l" rtl="0">
              <a:lnSpc>
                <a:spcPct val="100000"/>
              </a:lnSpc>
              <a:spcBef>
                <a:spcPts val="0"/>
              </a:spcBef>
              <a:spcAft>
                <a:spcPts val="0"/>
              </a:spcAft>
              <a:buClr>
                <a:schemeClr val="dk1"/>
              </a:buClr>
              <a:buSzPts val="1500"/>
              <a:buFont typeface="Arial"/>
              <a:buChar char="•"/>
            </a:pPr>
            <a:r>
              <a:rPr lang="en-US"/>
              <a:t>Metadata persistence (rethinkdb)</a:t>
            </a:r>
            <a:endParaRPr/>
          </a:p>
          <a:p>
            <a:pPr marL="285750" lvl="0" indent="-285750" algn="l" rtl="0">
              <a:lnSpc>
                <a:spcPct val="100000"/>
              </a:lnSpc>
              <a:spcBef>
                <a:spcPts val="0"/>
              </a:spcBef>
              <a:spcAft>
                <a:spcPts val="0"/>
              </a:spcAft>
              <a:buClr>
                <a:schemeClr val="dk1"/>
              </a:buClr>
              <a:buSzPts val="1500"/>
              <a:buFont typeface="Arial"/>
              <a:buChar char="•"/>
            </a:pPr>
            <a:r>
              <a:rPr lang="en-US"/>
              <a:t>Content trust (notary)</a:t>
            </a:r>
            <a:endParaRPr/>
          </a:p>
        </p:txBody>
      </p:sp>
      <p:sp>
        <p:nvSpPr>
          <p:cNvPr id="2447" name="Google Shape;2447;g6b96e44160_2_2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135</a:t>
            </a:fld>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3"/>
        <p:cNvGrpSpPr/>
        <p:nvPr/>
      </p:nvGrpSpPr>
      <p:grpSpPr>
        <a:xfrm>
          <a:off x="0" y="0"/>
          <a:ext cx="0" cy="0"/>
          <a:chOff x="0" y="0"/>
          <a:chExt cx="0" cy="0"/>
        </a:xfrm>
      </p:grpSpPr>
      <p:sp>
        <p:nvSpPr>
          <p:cNvPr id="2474" name="Google Shape;2474;g6b96e44160_2_2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75" name="Google Shape;2475;g6b96e44160_2_25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Configure load balancer with respect to DTR</a:t>
            </a:r>
            <a:endParaRPr/>
          </a:p>
        </p:txBody>
      </p:sp>
      <p:sp>
        <p:nvSpPr>
          <p:cNvPr id="2476" name="Google Shape;2476;g6b96e44160_2_25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136</a:t>
            </a:fld>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2"/>
        <p:cNvGrpSpPr/>
        <p:nvPr/>
      </p:nvGrpSpPr>
      <p:grpSpPr>
        <a:xfrm>
          <a:off x="0" y="0"/>
          <a:ext cx="0" cy="0"/>
          <a:chOff x="0" y="0"/>
          <a:chExt cx="0" cy="0"/>
        </a:xfrm>
      </p:grpSpPr>
      <p:sp>
        <p:nvSpPr>
          <p:cNvPr id="2483" name="Google Shape;2483;g6b96e44160_2_2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84" name="Google Shape;2484;g6b96e44160_2_2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continued from previous slide</a:t>
            </a:r>
            <a:endParaRPr/>
          </a:p>
        </p:txBody>
      </p:sp>
      <p:sp>
        <p:nvSpPr>
          <p:cNvPr id="2485" name="Google Shape;2485;g6b96e44160_2_2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137</a:t>
            </a:fld>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1"/>
        <p:cNvGrpSpPr/>
        <p:nvPr/>
      </p:nvGrpSpPr>
      <p:grpSpPr>
        <a:xfrm>
          <a:off x="0" y="0"/>
          <a:ext cx="0" cy="0"/>
          <a:chOff x="0" y="0"/>
          <a:chExt cx="0" cy="0"/>
        </a:xfrm>
      </p:grpSpPr>
      <p:sp>
        <p:nvSpPr>
          <p:cNvPr id="2492" name="Google Shape;2492;g6b96e44160_2_2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93" name="Google Shape;2493;g6b96e44160_2_2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Deploy load balancer</a:t>
            </a:r>
            <a:endParaRPr/>
          </a:p>
        </p:txBody>
      </p:sp>
      <p:sp>
        <p:nvSpPr>
          <p:cNvPr id="2494" name="Google Shape;2494;g6b96e44160_2_2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US"/>
              <a:t>138</a:t>
            </a:fld>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0"/>
        <p:cNvGrpSpPr/>
        <p:nvPr/>
      </p:nvGrpSpPr>
      <p:grpSpPr>
        <a:xfrm>
          <a:off x="0" y="0"/>
          <a:ext cx="0" cy="0"/>
          <a:chOff x="0" y="0"/>
          <a:chExt cx="0" cy="0"/>
        </a:xfrm>
      </p:grpSpPr>
      <p:sp>
        <p:nvSpPr>
          <p:cNvPr id="2501" name="Google Shape;2501;g77d1e0bba3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02" name="Google Shape;2502;g77d1e0bba3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Moved from Lesson 8</a:t>
            </a:r>
            <a:endParaRPr/>
          </a:p>
        </p:txBody>
      </p:sp>
      <p:sp>
        <p:nvSpPr>
          <p:cNvPr id="2503" name="Google Shape;2503;g77d1e0bba3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139</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2" name="Google Shape;952;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attributes:</a:t>
            </a:r>
            <a:endParaRPr/>
          </a:p>
          <a:p>
            <a:pPr marL="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a:t>DTR support for the Docker App format, based on the CNAB specification </a:t>
            </a:r>
            <a:endParaRPr/>
          </a:p>
          <a:p>
            <a:pPr marL="628650" lvl="1" indent="-171450" algn="l" rtl="0">
              <a:lnSpc>
                <a:spcPct val="100000"/>
              </a:lnSpc>
              <a:spcBef>
                <a:spcPts val="0"/>
              </a:spcBef>
              <a:spcAft>
                <a:spcPts val="0"/>
              </a:spcAft>
              <a:buClr>
                <a:schemeClr val="dk1"/>
              </a:buClr>
              <a:buSzPts val="1200"/>
              <a:buFont typeface="Arial"/>
              <a:buChar char="•"/>
            </a:pPr>
            <a:r>
              <a:rPr lang="en-US"/>
              <a:t>Note: Docker Apps can be deployed to clusters managed by UCP, where they will be displayed as </a:t>
            </a:r>
            <a:r>
              <a:rPr lang="en-US" i="1"/>
              <a:t>Stacks</a:t>
            </a:r>
            <a:endParaRPr/>
          </a:p>
          <a:p>
            <a:pPr marL="171450" lvl="0" indent="-171450" algn="l" rtl="0">
              <a:lnSpc>
                <a:spcPct val="100000"/>
              </a:lnSpc>
              <a:spcBef>
                <a:spcPts val="0"/>
              </a:spcBef>
              <a:spcAft>
                <a:spcPts val="0"/>
              </a:spcAft>
              <a:buClr>
                <a:schemeClr val="dk1"/>
              </a:buClr>
              <a:buSzPts val="1200"/>
              <a:buFont typeface="Arial"/>
              <a:buChar char="•"/>
            </a:pPr>
            <a:r>
              <a:rPr lang="en-US"/>
              <a:t>Image signing and scanning of Swarm images (kubernetes images) and Docker Apps for validating and verifying content</a:t>
            </a:r>
            <a:endParaRPr/>
          </a:p>
          <a:p>
            <a:pPr marL="171450" lvl="0" indent="-171450" algn="l" rtl="0">
              <a:lnSpc>
                <a:spcPct val="100000"/>
              </a:lnSpc>
              <a:spcBef>
                <a:spcPts val="0"/>
              </a:spcBef>
              <a:spcAft>
                <a:spcPts val="0"/>
              </a:spcAft>
              <a:buClr>
                <a:schemeClr val="dk1"/>
              </a:buClr>
              <a:buSzPts val="1200"/>
              <a:buFont typeface="Arial"/>
              <a:buChar char="•"/>
            </a:pPr>
            <a:r>
              <a:rPr lang="en-US"/>
              <a:t>Image promotion with mirroring between registries as well as Docker Hub</a:t>
            </a:r>
            <a:endParaRPr/>
          </a:p>
        </p:txBody>
      </p:sp>
      <p:sp>
        <p:nvSpPr>
          <p:cNvPr id="953" name="Google Shape;953;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6"/>
        <p:cNvGrpSpPr/>
        <p:nvPr/>
      </p:nvGrpSpPr>
      <p:grpSpPr>
        <a:xfrm>
          <a:off x="0" y="0"/>
          <a:ext cx="0" cy="0"/>
          <a:chOff x="0" y="0"/>
          <a:chExt cx="0" cy="0"/>
        </a:xfrm>
      </p:grpSpPr>
      <p:sp>
        <p:nvSpPr>
          <p:cNvPr id="2507" name="Google Shape;2507;g77d1e0bba3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08" name="Google Shape;2508;g77d1e0bba3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backing up UCP</a:t>
            </a:r>
            <a:endParaRPr/>
          </a:p>
          <a:p>
            <a:pPr marL="0" lvl="0" indent="0" algn="l" rtl="0">
              <a:lnSpc>
                <a:spcPct val="115000"/>
              </a:lnSpc>
              <a:spcBef>
                <a:spcPts val="0"/>
              </a:spcBef>
              <a:spcAft>
                <a:spcPts val="0"/>
              </a:spcAft>
              <a:buClr>
                <a:schemeClr val="dk1"/>
              </a:buClr>
              <a:buSzPts val="1100"/>
              <a:buFont typeface="Arial"/>
              <a:buNone/>
            </a:pPr>
            <a:r>
              <a:rPr lang="en-US"/>
              <a:t>Data managed by UCP</a:t>
            </a:r>
            <a:endParaRPr/>
          </a:p>
          <a:p>
            <a:pPr marL="0" lvl="0" indent="0" algn="l" rtl="0">
              <a:lnSpc>
                <a:spcPct val="115000"/>
              </a:lnSpc>
              <a:spcBef>
                <a:spcPts val="0"/>
              </a:spcBef>
              <a:spcAft>
                <a:spcPts val="0"/>
              </a:spcAft>
              <a:buSzPts val="1100"/>
              <a:buNone/>
            </a:pPr>
            <a:endParaRPr/>
          </a:p>
          <a:p>
            <a:pPr marL="0" lvl="0" indent="0" algn="l" rtl="0">
              <a:lnSpc>
                <a:spcPct val="115000"/>
              </a:lnSpc>
              <a:spcBef>
                <a:spcPts val="0"/>
              </a:spcBef>
              <a:spcAft>
                <a:spcPts val="0"/>
              </a:spcAft>
              <a:buSzPts val="1100"/>
              <a:buNone/>
            </a:pPr>
            <a:r>
              <a:rPr lang="en-US"/>
              <a:t>Configurations: The UCP cluster configurations, as shown by docker config ls, including Docker Enterprise license and swarm and client CAs</a:t>
            </a:r>
            <a:endParaRPr/>
          </a:p>
          <a:p>
            <a:pPr marL="0" lvl="0" indent="0" algn="l" rtl="0">
              <a:lnSpc>
                <a:spcPct val="115000"/>
              </a:lnSpc>
              <a:spcBef>
                <a:spcPts val="0"/>
              </a:spcBef>
              <a:spcAft>
                <a:spcPts val="0"/>
              </a:spcAft>
              <a:buSzPts val="1100"/>
              <a:buNone/>
            </a:pPr>
            <a:r>
              <a:rPr lang="en-US"/>
              <a:t>Access control: Permissions for teams to swarm resources, including collections, grants, and roles</a:t>
            </a:r>
            <a:endParaRPr/>
          </a:p>
          <a:p>
            <a:pPr marL="0" lvl="0" indent="0" algn="l" rtl="0">
              <a:lnSpc>
                <a:spcPct val="115000"/>
              </a:lnSpc>
              <a:spcBef>
                <a:spcPts val="0"/>
              </a:spcBef>
              <a:spcAft>
                <a:spcPts val="0"/>
              </a:spcAft>
              <a:buSzPts val="1100"/>
              <a:buNone/>
            </a:pPr>
            <a:r>
              <a:rPr lang="en-US"/>
              <a:t>Certificates and keys: The certificates, public keys, and private keys that are used for authentication and mutual TLS communication</a:t>
            </a:r>
            <a:endParaRPr/>
          </a:p>
          <a:p>
            <a:pPr marL="0" lvl="0" indent="0" algn="l" rtl="0">
              <a:lnSpc>
                <a:spcPct val="115000"/>
              </a:lnSpc>
              <a:spcBef>
                <a:spcPts val="0"/>
              </a:spcBef>
              <a:spcAft>
                <a:spcPts val="0"/>
              </a:spcAft>
              <a:buSzPts val="1100"/>
              <a:buNone/>
            </a:pPr>
            <a:r>
              <a:rPr lang="en-US"/>
              <a:t>Metrics data: Monitoring data gathered by UCP</a:t>
            </a:r>
            <a:endParaRPr/>
          </a:p>
          <a:p>
            <a:pPr marL="0" lvl="0" indent="0" algn="l" rtl="0">
              <a:lnSpc>
                <a:spcPct val="115000"/>
              </a:lnSpc>
              <a:spcBef>
                <a:spcPts val="0"/>
              </a:spcBef>
              <a:spcAft>
                <a:spcPts val="0"/>
              </a:spcAft>
              <a:buSzPts val="1100"/>
              <a:buNone/>
            </a:pPr>
            <a:r>
              <a:rPr lang="en-US"/>
              <a:t>Organizations: Your users, teams, and orgs</a:t>
            </a:r>
            <a:endParaRPr/>
          </a:p>
          <a:p>
            <a:pPr marL="0" lvl="0" indent="0" algn="l" rtl="0">
              <a:lnSpc>
                <a:spcPct val="115000"/>
              </a:lnSpc>
              <a:spcBef>
                <a:spcPts val="0"/>
              </a:spcBef>
              <a:spcAft>
                <a:spcPts val="0"/>
              </a:spcAft>
              <a:buClr>
                <a:schemeClr val="dk1"/>
              </a:buClr>
              <a:buSzPts val="1100"/>
              <a:buFont typeface="Arial"/>
              <a:buNone/>
            </a:pPr>
            <a:r>
              <a:rPr lang="en-US"/>
              <a:t>Volumes: All </a:t>
            </a:r>
            <a:r>
              <a:rPr lang="en-US" u="none">
                <a:solidFill>
                  <a:schemeClr val="hlink"/>
                </a:solidFill>
              </a:rPr>
              <a:t>UCP named volumes</a:t>
            </a:r>
            <a:r>
              <a:rPr lang="en-US"/>
              <a:t>, which include all UCP component certs and data</a:t>
            </a:r>
            <a:endParaRPr/>
          </a:p>
          <a:p>
            <a:pPr marL="0" lvl="0" indent="0" algn="l" rtl="0">
              <a:lnSpc>
                <a:spcPct val="100000"/>
              </a:lnSpc>
              <a:spcBef>
                <a:spcPts val="0"/>
              </a:spcBef>
              <a:spcAft>
                <a:spcPts val="0"/>
              </a:spcAft>
              <a:buSzPts val="1400"/>
              <a:buNone/>
            </a:pPr>
            <a:endParaRPr/>
          </a:p>
        </p:txBody>
      </p:sp>
      <p:sp>
        <p:nvSpPr>
          <p:cNvPr id="2509" name="Google Shape;2509;g77d1e0bba3_0_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140</a:t>
            </a:fld>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5"/>
        <p:cNvGrpSpPr/>
        <p:nvPr/>
      </p:nvGrpSpPr>
      <p:grpSpPr>
        <a:xfrm>
          <a:off x="0" y="0"/>
          <a:ext cx="0" cy="0"/>
          <a:chOff x="0" y="0"/>
          <a:chExt cx="0" cy="0"/>
        </a:xfrm>
      </p:grpSpPr>
      <p:sp>
        <p:nvSpPr>
          <p:cNvPr id="2546" name="Google Shape;2546;g77d1e0bba3_0_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47" name="Google Shape;2547;g77d1e0bba3_0_4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procedure to back up UCP using CLI</a:t>
            </a:r>
            <a:endParaRPr/>
          </a:p>
          <a:p>
            <a:pPr marL="0" lvl="0" indent="0" algn="l" rtl="0">
              <a:lnSpc>
                <a:spcPct val="100000"/>
              </a:lnSpc>
              <a:spcBef>
                <a:spcPts val="800"/>
              </a:spcBef>
              <a:spcAft>
                <a:spcPts val="0"/>
              </a:spcAft>
              <a:buSzPts val="1400"/>
              <a:buNone/>
            </a:pPr>
            <a:r>
              <a:rPr lang="en-US" sz="1561" b="0" i="0" u="none" strike="noStrike" cap="none">
                <a:solidFill>
                  <a:schemeClr val="dk1"/>
                </a:solidFill>
                <a:latin typeface="Calibri"/>
                <a:ea typeface="Calibri"/>
                <a:cs typeface="Calibri"/>
                <a:sym typeface="Calibri"/>
              </a:rPr>
              <a:t>Run the </a:t>
            </a:r>
            <a:r>
              <a:rPr lang="en-US"/>
              <a:t>docker/ucp:3.2.4 backup</a:t>
            </a:r>
            <a:r>
              <a:rPr lang="en-US" sz="1561" b="0" i="0" u="none" strike="noStrike" cap="none">
                <a:solidFill>
                  <a:schemeClr val="dk1"/>
                </a:solidFill>
                <a:latin typeface="Calibri"/>
                <a:ea typeface="Calibri"/>
                <a:cs typeface="Calibri"/>
                <a:sym typeface="Calibri"/>
              </a:rPr>
              <a:t> command on a single UCP manager and include the </a:t>
            </a:r>
            <a:r>
              <a:rPr lang="en-US"/>
              <a:t>--file</a:t>
            </a:r>
            <a:r>
              <a:rPr lang="en-US" sz="1561" b="0" i="0" u="none" strike="noStrike" cap="none">
                <a:solidFill>
                  <a:schemeClr val="dk1"/>
                </a:solidFill>
                <a:latin typeface="Calibri"/>
                <a:ea typeface="Calibri"/>
                <a:cs typeface="Calibri"/>
                <a:sym typeface="Calibri"/>
              </a:rPr>
              <a:t> and </a:t>
            </a:r>
            <a:r>
              <a:rPr lang="en-US"/>
              <a:t>--include-logs</a:t>
            </a:r>
            <a:r>
              <a:rPr lang="en-US" sz="1561" b="0" i="0" u="none" strike="noStrike" cap="none">
                <a:solidFill>
                  <a:schemeClr val="dk1"/>
                </a:solidFill>
                <a:latin typeface="Calibri"/>
                <a:ea typeface="Calibri"/>
                <a:cs typeface="Calibri"/>
                <a:sym typeface="Calibri"/>
              </a:rPr>
              <a:t>options. This creates a tar archive with the contents of all </a:t>
            </a:r>
            <a:r>
              <a:rPr lang="en-US" sz="1561" b="0" i="0" u="sng" strike="noStrike" cap="none">
                <a:solidFill>
                  <a:schemeClr val="dk1"/>
                </a:solidFill>
                <a:latin typeface="Calibri"/>
                <a:ea typeface="Calibri"/>
                <a:cs typeface="Calibri"/>
                <a:sym typeface="Calibri"/>
                <a:hlinkClick r:id="rId3"/>
              </a:rPr>
              <a:t>volumes used by UCP</a:t>
            </a:r>
            <a:r>
              <a:rPr lang="en-US" sz="1561" b="0" i="0" u="none" strike="noStrike" cap="none">
                <a:solidFill>
                  <a:schemeClr val="dk1"/>
                </a:solidFill>
                <a:latin typeface="Calibri"/>
                <a:ea typeface="Calibri"/>
                <a:cs typeface="Calibri"/>
                <a:sym typeface="Calibri"/>
              </a:rPr>
              <a:t> and streams it to </a:t>
            </a:r>
            <a:r>
              <a:rPr lang="en-US"/>
              <a:t>stdout</a:t>
            </a:r>
            <a:r>
              <a:rPr lang="en-US" sz="1561" b="0" i="0" u="none" strike="noStrike" cap="none">
                <a:solidFill>
                  <a:schemeClr val="dk1"/>
                </a:solidFill>
                <a:latin typeface="Calibri"/>
                <a:ea typeface="Calibri"/>
                <a:cs typeface="Calibri"/>
                <a:sym typeface="Calibri"/>
              </a:rPr>
              <a:t>. Replace </a:t>
            </a:r>
            <a:r>
              <a:rPr lang="en-US"/>
              <a:t>3.2.4</a:t>
            </a:r>
            <a:r>
              <a:rPr lang="en-US" sz="1561" b="0" i="0" u="none" strike="noStrike" cap="none">
                <a:solidFill>
                  <a:schemeClr val="dk1"/>
                </a:solidFill>
                <a:latin typeface="Calibri"/>
                <a:ea typeface="Calibri"/>
                <a:cs typeface="Calibri"/>
                <a:sym typeface="Calibri"/>
              </a:rPr>
              <a:t> with the version you are currently running.</a:t>
            </a:r>
            <a:endParaRPr/>
          </a:p>
          <a:p>
            <a:pPr marL="0" lvl="0" indent="0" algn="l" rtl="0">
              <a:lnSpc>
                <a:spcPct val="100000"/>
              </a:lnSpc>
              <a:spcBef>
                <a:spcPts val="800"/>
              </a:spcBef>
              <a:spcAft>
                <a:spcPts val="0"/>
              </a:spcAft>
              <a:buSzPts val="1400"/>
              <a:buNone/>
            </a:pPr>
            <a:endParaRPr sz="1561" b="0" i="0" u="none" strike="noStrike" cap="none">
              <a:solidFill>
                <a:schemeClr val="dk1"/>
              </a:solidFill>
              <a:latin typeface="Calibri"/>
              <a:ea typeface="Calibri"/>
              <a:cs typeface="Calibri"/>
              <a:sym typeface="Calibri"/>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VIEW LOG AND PROGRESS INFORMATION</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To view backup progress and error reporting, view the contents of the stderr streams of the running backup container during the backup. Progress is updated for each backup step, for example, after validation, after volumes are backed up, after etcd is backed up, and after rethinkDB. Progress is not preserved after the backup has completed.</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VERIFY A UCP BACKUP</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In a valid backup file, 27 or more files are displayed in the list and the ./ucp-controller-server-certs/key.pem file is present.</a:t>
            </a:r>
            <a:endParaRPr/>
          </a:p>
          <a:p>
            <a:pPr marL="0" lvl="0" indent="0" algn="l" rtl="0">
              <a:lnSpc>
                <a:spcPct val="100000"/>
              </a:lnSpc>
              <a:spcBef>
                <a:spcPts val="800"/>
              </a:spcBef>
              <a:spcAft>
                <a:spcPts val="0"/>
              </a:spcAft>
              <a:buSzPts val="1400"/>
              <a:buNone/>
            </a:pPr>
            <a:endParaRPr/>
          </a:p>
        </p:txBody>
      </p:sp>
      <p:sp>
        <p:nvSpPr>
          <p:cNvPr id="2548" name="Google Shape;2548;g77d1e0bba3_0_4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141</a:t>
            </a:fld>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4"/>
        <p:cNvGrpSpPr/>
        <p:nvPr/>
      </p:nvGrpSpPr>
      <p:grpSpPr>
        <a:xfrm>
          <a:off x="0" y="0"/>
          <a:ext cx="0" cy="0"/>
          <a:chOff x="0" y="0"/>
          <a:chExt cx="0" cy="0"/>
        </a:xfrm>
      </p:grpSpPr>
      <p:sp>
        <p:nvSpPr>
          <p:cNvPr id="2565" name="Google Shape;2565;g77d1e0bba3_0_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66" name="Google Shape;2566;g77d1e0bba3_0_6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the procedure to back up UCP using UI</a:t>
            </a:r>
            <a:endParaRPr/>
          </a:p>
        </p:txBody>
      </p:sp>
      <p:sp>
        <p:nvSpPr>
          <p:cNvPr id="2567" name="Google Shape;2567;g77d1e0bba3_0_6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142</a:t>
            </a:fld>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0"/>
        <p:cNvGrpSpPr/>
        <p:nvPr/>
      </p:nvGrpSpPr>
      <p:grpSpPr>
        <a:xfrm>
          <a:off x="0" y="0"/>
          <a:ext cx="0" cy="0"/>
          <a:chOff x="0" y="0"/>
          <a:chExt cx="0" cy="0"/>
        </a:xfrm>
      </p:grpSpPr>
      <p:sp>
        <p:nvSpPr>
          <p:cNvPr id="2581" name="Google Shape;2581;g77d1e0bba3_0_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82" name="Google Shape;2582;g77d1e0bba3_0_7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restoring UCP</a:t>
            </a:r>
            <a:endParaRPr/>
          </a:p>
        </p:txBody>
      </p:sp>
      <p:sp>
        <p:nvSpPr>
          <p:cNvPr id="2583" name="Google Shape;2583;g77d1e0bba3_0_7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143</a:t>
            </a:fld>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2"/>
        <p:cNvGrpSpPr/>
        <p:nvPr/>
      </p:nvGrpSpPr>
      <p:grpSpPr>
        <a:xfrm>
          <a:off x="0" y="0"/>
          <a:ext cx="0" cy="0"/>
          <a:chOff x="0" y="0"/>
          <a:chExt cx="0" cy="0"/>
        </a:xfrm>
      </p:grpSpPr>
      <p:sp>
        <p:nvSpPr>
          <p:cNvPr id="2593" name="Google Shape;2593;g77d1e0bba3_0_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4" name="Google Shape;2594;g77d1e0bba3_0_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400"/>
              <a:buFont typeface="Arial"/>
              <a:buNone/>
            </a:pPr>
            <a:r>
              <a:rPr lang="en-US"/>
              <a:t>Moved from Lesson 8</a:t>
            </a:r>
            <a:endParaRPr/>
          </a:p>
          <a:p>
            <a:pPr marL="0" lvl="0" indent="0" algn="l" rtl="0">
              <a:lnSpc>
                <a:spcPct val="100000"/>
              </a:lnSpc>
              <a:spcBef>
                <a:spcPts val="0"/>
              </a:spcBef>
              <a:spcAft>
                <a:spcPts val="0"/>
              </a:spcAft>
              <a:buSzPts val="1400"/>
              <a:buNone/>
            </a:pPr>
            <a:endParaRPr/>
          </a:p>
        </p:txBody>
      </p:sp>
      <p:sp>
        <p:nvSpPr>
          <p:cNvPr id="2595" name="Google Shape;2595;g77d1e0bba3_0_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144</a:t>
            </a:fld>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8"/>
        <p:cNvGrpSpPr/>
        <p:nvPr/>
      </p:nvGrpSpPr>
      <p:grpSpPr>
        <a:xfrm>
          <a:off x="0" y="0"/>
          <a:ext cx="0" cy="0"/>
          <a:chOff x="0" y="0"/>
          <a:chExt cx="0" cy="0"/>
        </a:xfrm>
      </p:grpSpPr>
      <p:sp>
        <p:nvSpPr>
          <p:cNvPr id="2599" name="Google Shape;2599;g77d1e0bba3_0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0" name="Google Shape;2600;g77d1e0bba3_0_9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a:t>Explain backing up with DTR</a:t>
            </a:r>
            <a:endParaRPr/>
          </a:p>
          <a:p>
            <a:pPr marL="0" lvl="0" indent="0" algn="l" rtl="0">
              <a:lnSpc>
                <a:spcPct val="115000"/>
              </a:lnSpc>
              <a:spcBef>
                <a:spcPts val="0"/>
              </a:spcBef>
              <a:spcAft>
                <a:spcPts val="0"/>
              </a:spcAft>
              <a:buClr>
                <a:schemeClr val="dk1"/>
              </a:buClr>
              <a:buSzPts val="1100"/>
              <a:buFont typeface="Arial"/>
              <a:buNone/>
            </a:pPr>
            <a:r>
              <a:rPr lang="en-US"/>
              <a:t>Data managed by DTR</a:t>
            </a:r>
            <a:endParaRPr/>
          </a:p>
          <a:p>
            <a:pPr marL="0" lvl="0" indent="0" algn="l" rtl="0">
              <a:lnSpc>
                <a:spcPct val="115000"/>
              </a:lnSpc>
              <a:spcBef>
                <a:spcPts val="0"/>
              </a:spcBef>
              <a:spcAft>
                <a:spcPts val="0"/>
              </a:spcAft>
              <a:buClr>
                <a:schemeClr val="dk1"/>
              </a:buClr>
              <a:buSzPts val="1100"/>
              <a:buFont typeface="Arial"/>
              <a:buNone/>
            </a:pPr>
            <a:endParaRPr/>
          </a:p>
          <a:p>
            <a:pPr marL="0" lvl="0" indent="0" algn="l" rtl="0">
              <a:lnSpc>
                <a:spcPct val="115000"/>
              </a:lnSpc>
              <a:spcBef>
                <a:spcPts val="0"/>
              </a:spcBef>
              <a:spcAft>
                <a:spcPts val="0"/>
              </a:spcAft>
              <a:buClr>
                <a:schemeClr val="dk1"/>
              </a:buClr>
              <a:buSzPts val="1100"/>
              <a:buFont typeface="Arial"/>
              <a:buNone/>
            </a:pPr>
            <a:r>
              <a:rPr lang="en-US"/>
              <a:t>Configurations: The DTR cluster configurations</a:t>
            </a:r>
            <a:br>
              <a:rPr lang="en-US"/>
            </a:br>
            <a:r>
              <a:rPr lang="en-US"/>
              <a:t>Repository metadata: The metadata about the repositories and images deployed</a:t>
            </a:r>
            <a:br>
              <a:rPr lang="en-US"/>
            </a:br>
            <a:r>
              <a:rPr lang="en-US"/>
              <a:t>Access control to repos and images: Permissions for teams and repositories</a:t>
            </a:r>
            <a:endParaRPr/>
          </a:p>
          <a:p>
            <a:pPr marL="0" lvl="0" indent="0" algn="l" rtl="0">
              <a:lnSpc>
                <a:spcPct val="115000"/>
              </a:lnSpc>
              <a:spcBef>
                <a:spcPts val="0"/>
              </a:spcBef>
              <a:spcAft>
                <a:spcPts val="0"/>
              </a:spcAft>
              <a:buClr>
                <a:schemeClr val="dk1"/>
              </a:buClr>
              <a:buSzPts val="1100"/>
              <a:buFont typeface="Arial"/>
              <a:buNone/>
            </a:pPr>
            <a:r>
              <a:rPr lang="en-US"/>
              <a:t>Notary data: Notary tags and signatures</a:t>
            </a:r>
            <a:br>
              <a:rPr lang="en-US"/>
            </a:br>
            <a:r>
              <a:rPr lang="en-US"/>
              <a:t>Scan results: Security scanning results for images</a:t>
            </a:r>
            <a:br>
              <a:rPr lang="en-US"/>
            </a:br>
            <a:r>
              <a:rPr lang="en-US"/>
              <a:t>Certificates and keys: </a:t>
            </a:r>
            <a:r>
              <a:rPr lang="en-US" sz="1561" b="0" i="0" u="none" strike="noStrike" cap="none">
                <a:solidFill>
                  <a:schemeClr val="dk1"/>
                </a:solidFill>
                <a:latin typeface="Calibri"/>
                <a:ea typeface="Calibri"/>
                <a:cs typeface="Calibri"/>
                <a:sym typeface="Calibri"/>
              </a:rPr>
              <a:t>The certificates, public keys, and private keys that are used for mutual TLS communication</a:t>
            </a:r>
            <a:endParaRPr/>
          </a:p>
          <a:p>
            <a:pPr marL="0" lvl="0" indent="0" algn="l" rtl="0">
              <a:lnSpc>
                <a:spcPct val="115000"/>
              </a:lnSpc>
              <a:spcBef>
                <a:spcPts val="0"/>
              </a:spcBef>
              <a:spcAft>
                <a:spcPts val="0"/>
              </a:spcAft>
              <a:buClr>
                <a:schemeClr val="dk1"/>
              </a:buClr>
              <a:buSzPts val="1100"/>
              <a:buFont typeface="Arial"/>
              <a:buNone/>
            </a:pPr>
            <a:r>
              <a:rPr lang="en-US"/>
              <a:t>: </a:t>
            </a:r>
            <a:r>
              <a:rPr lang="en-US" sz="1561" b="0" i="0" u="none" strike="noStrike" cap="none">
                <a:solidFill>
                  <a:schemeClr val="dk1"/>
                </a:solidFill>
                <a:latin typeface="Calibri"/>
                <a:ea typeface="Calibri"/>
                <a:cs typeface="Calibri"/>
                <a:sym typeface="Calibri"/>
              </a:rPr>
              <a:t>The images you push to DTR. This can be stored on the filesystem of the node running DTR, or other storage system, depending on the configuration</a:t>
            </a:r>
            <a:br>
              <a:rPr lang="en-US"/>
            </a:br>
            <a:br>
              <a:rPr lang="en-US"/>
            </a:br>
            <a:endParaRPr/>
          </a:p>
        </p:txBody>
      </p:sp>
      <p:sp>
        <p:nvSpPr>
          <p:cNvPr id="2601" name="Google Shape;2601;g77d1e0bba3_0_9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145</a:t>
            </a:fld>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1"/>
        <p:cNvGrpSpPr/>
        <p:nvPr/>
      </p:nvGrpSpPr>
      <p:grpSpPr>
        <a:xfrm>
          <a:off x="0" y="0"/>
          <a:ext cx="0" cy="0"/>
          <a:chOff x="0" y="0"/>
          <a:chExt cx="0" cy="0"/>
        </a:xfrm>
      </p:grpSpPr>
      <p:sp>
        <p:nvSpPr>
          <p:cNvPr id="2642" name="Google Shape;2642;g77d1e0bba3_0_1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43" name="Google Shape;2643;g77d1e0bba3_0_1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a:t>Explain the procedures of backing up with DTR</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Run the DTR backup command (CLI)</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FIND YOUR REPLICA ID</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Since you need your DTR replica ID during a backup, the following covers a few ways for you to determine your replica ID:</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UCP web interface</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You can find the list of replicas by navigating to </a:t>
            </a:r>
            <a:r>
              <a:rPr lang="en-US" sz="1561" b="1" i="0" u="none" strike="noStrike" cap="none">
                <a:solidFill>
                  <a:schemeClr val="dk1"/>
                </a:solidFill>
                <a:latin typeface="Calibri"/>
                <a:ea typeface="Calibri"/>
                <a:cs typeface="Calibri"/>
                <a:sym typeface="Calibri"/>
              </a:rPr>
              <a:t>Shared Resources &gt; Stacks</a:t>
            </a:r>
            <a:r>
              <a:rPr lang="en-US" sz="1561" b="0" i="0" u="none" strike="noStrike" cap="none">
                <a:solidFill>
                  <a:schemeClr val="dk1"/>
                </a:solidFill>
                <a:latin typeface="Calibri"/>
                <a:ea typeface="Calibri"/>
                <a:cs typeface="Calibri"/>
                <a:sym typeface="Calibri"/>
              </a:rPr>
              <a:t> or </a:t>
            </a:r>
            <a:r>
              <a:rPr lang="en-US" sz="1561" b="1" i="0" u="none" strike="noStrike" cap="none">
                <a:solidFill>
                  <a:schemeClr val="dk1"/>
                </a:solidFill>
                <a:latin typeface="Calibri"/>
                <a:ea typeface="Calibri"/>
                <a:cs typeface="Calibri"/>
                <a:sym typeface="Calibri"/>
              </a:rPr>
              <a:t>Swarm &gt; Volumes</a:t>
            </a:r>
            <a:r>
              <a:rPr lang="en-US" sz="1561" b="0" i="0" u="none" strike="noStrike" cap="none">
                <a:solidFill>
                  <a:schemeClr val="dk1"/>
                </a:solidFill>
                <a:latin typeface="Calibri"/>
                <a:ea typeface="Calibri"/>
                <a:cs typeface="Calibri"/>
                <a:sym typeface="Calibri"/>
              </a:rPr>
              <a:t> (when using </a:t>
            </a:r>
            <a:r>
              <a:rPr lang="en-US" sz="1561" b="0" i="0" u="sng" strike="noStrike" cap="none">
                <a:solidFill>
                  <a:schemeClr val="dk1"/>
                </a:solidFill>
                <a:latin typeface="Calibri"/>
                <a:ea typeface="Calibri"/>
                <a:cs typeface="Calibri"/>
                <a:sym typeface="Calibri"/>
                <a:hlinkClick r:id="rId3"/>
              </a:rPr>
              <a:t>swarm mode</a:t>
            </a:r>
            <a:r>
              <a:rPr lang="en-US" sz="1561" b="0" i="0" u="none" strike="noStrike" cap="none">
                <a:solidFill>
                  <a:schemeClr val="dk1"/>
                </a:solidFill>
                <a:latin typeface="Calibri"/>
                <a:ea typeface="Calibri"/>
                <a:cs typeface="Calibri"/>
                <a:sym typeface="Calibri"/>
              </a:rPr>
              <a:t>) on the UCP web interface.</a:t>
            </a:r>
            <a:endParaRPr/>
          </a:p>
          <a:p>
            <a:pPr marL="0" lvl="0" indent="0" algn="l" rtl="0">
              <a:lnSpc>
                <a:spcPct val="100000"/>
              </a:lnSpc>
              <a:spcBef>
                <a:spcPts val="800"/>
              </a:spcBef>
              <a:spcAft>
                <a:spcPts val="0"/>
              </a:spcAft>
              <a:buSzPts val="1400"/>
              <a:buNone/>
            </a:pP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Back up image content</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Since you can configure the storage backend that DTR uses to store images, the way you back up images depends on the storage backend you’re using.</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If you’ve configured DTR to store images on the local file system or NFS mount, you can backup the images by using SSH to log in to a DTR node, and creating a tar archive of the </a:t>
            </a:r>
            <a:r>
              <a:rPr lang="en-US" sz="1561" b="0" i="0" u="sng" strike="noStrike" cap="none">
                <a:solidFill>
                  <a:schemeClr val="dk1"/>
                </a:solidFill>
                <a:latin typeface="Calibri"/>
                <a:ea typeface="Calibri"/>
                <a:cs typeface="Calibri"/>
                <a:sym typeface="Calibri"/>
                <a:hlinkClick r:id="rId4"/>
              </a:rPr>
              <a:t>dtr-registry volume</a:t>
            </a:r>
            <a:r>
              <a:rPr lang="en-US" sz="1561" b="0" i="0" u="none" strike="noStrike" cap="none">
                <a:solidFill>
                  <a:schemeClr val="dk1"/>
                </a:solidFill>
                <a:latin typeface="Calibri"/>
                <a:ea typeface="Calibri"/>
                <a:cs typeface="Calibri"/>
                <a:sym typeface="Calibri"/>
              </a:rPr>
              <a:t>:</a:t>
            </a:r>
            <a:endParaRPr/>
          </a:p>
          <a:p>
            <a:pPr marL="0" lvl="0" indent="0" algn="l" rtl="0">
              <a:lnSpc>
                <a:spcPct val="100000"/>
              </a:lnSpc>
              <a:spcBef>
                <a:spcPts val="800"/>
              </a:spcBef>
              <a:spcAft>
                <a:spcPts val="0"/>
              </a:spcAft>
              <a:buSzPts val="1400"/>
              <a:buNone/>
            </a:pP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Back up DTR metadata</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To create a DTR backup, load your UCP client bundle, and run the following command, replacing the placeholders with real values</a:t>
            </a:r>
            <a:endParaRPr/>
          </a:p>
          <a:p>
            <a:pPr marL="0" lvl="0" indent="0" algn="l" rtl="0">
              <a:lnSpc>
                <a:spcPct val="100000"/>
              </a:lnSpc>
              <a:spcBef>
                <a:spcPts val="800"/>
              </a:spcBef>
              <a:spcAft>
                <a:spcPts val="0"/>
              </a:spcAft>
              <a:buSzPts val="1400"/>
              <a:buNone/>
            </a:pP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Verify your backup</a:t>
            </a:r>
            <a:endParaRPr/>
          </a:p>
          <a:p>
            <a:pPr marL="457200" marR="0" lvl="0" indent="-228600" algn="l" rtl="0">
              <a:lnSpc>
                <a:spcPct val="100000"/>
              </a:lnSpc>
              <a:spcBef>
                <a:spcPts val="0"/>
              </a:spcBef>
              <a:spcAft>
                <a:spcPts val="0"/>
              </a:spcAft>
              <a:buSzPts val="1400"/>
              <a:buNone/>
            </a:pPr>
            <a:r>
              <a:rPr lang="en-US" sz="1561" b="0" i="0" u="none" strike="noStrike" cap="none">
                <a:solidFill>
                  <a:schemeClr val="dk1"/>
                </a:solidFill>
                <a:latin typeface="Calibri"/>
                <a:ea typeface="Calibri"/>
                <a:cs typeface="Calibri"/>
                <a:sym typeface="Calibri"/>
              </a:rPr>
              <a:t>To validate that the backup was correctly performed, you can print the contents of the tar file created.</a:t>
            </a:r>
            <a:endParaRPr/>
          </a:p>
          <a:p>
            <a:pPr marL="0" lvl="0" indent="0" algn="l" rtl="0">
              <a:lnSpc>
                <a:spcPct val="100000"/>
              </a:lnSpc>
              <a:spcBef>
                <a:spcPts val="800"/>
              </a:spcBef>
              <a:spcAft>
                <a:spcPts val="0"/>
              </a:spcAft>
              <a:buSzPts val="1400"/>
              <a:buNone/>
            </a:pPr>
            <a:endParaRPr/>
          </a:p>
        </p:txBody>
      </p:sp>
      <p:sp>
        <p:nvSpPr>
          <p:cNvPr id="2644" name="Google Shape;2644;g77d1e0bba3_0_13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146</a:t>
            </a:fld>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0"/>
        <p:cNvGrpSpPr/>
        <p:nvPr/>
      </p:nvGrpSpPr>
      <p:grpSpPr>
        <a:xfrm>
          <a:off x="0" y="0"/>
          <a:ext cx="0" cy="0"/>
          <a:chOff x="0" y="0"/>
          <a:chExt cx="0" cy="0"/>
        </a:xfrm>
      </p:grpSpPr>
      <p:sp>
        <p:nvSpPr>
          <p:cNvPr id="2661" name="Google Shape;2661;g77d1e0bba3_0_1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2" name="Google Shape;2662;g77d1e0bba3_0_15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how to restore DTR</a:t>
            </a:r>
            <a:endParaRPr/>
          </a:p>
          <a:p>
            <a:pPr marL="0" lvl="0" indent="0" algn="l" rtl="0">
              <a:lnSpc>
                <a:spcPct val="100000"/>
              </a:lnSpc>
              <a:spcBef>
                <a:spcPts val="0"/>
              </a:spcBef>
              <a:spcAft>
                <a:spcPts val="0"/>
              </a:spcAft>
              <a:buSzPts val="1400"/>
              <a:buNone/>
            </a:pPr>
            <a:r>
              <a:rPr lang="en-US"/>
              <a:t>You need to restore DTR on the same UCP cluster where you’ve created the backup. If you restore on a different UCP cluster, all DTR resources will be owned by users that don’t exist, so you can’t manage the resources, even though they’re stored in the DTR data store.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When restoring, you need to use the same version of the docker/dtr image that you’ve used when creating the update. Other versions are not guaranteed to work.</a:t>
            </a:r>
            <a:endParaRPr/>
          </a:p>
        </p:txBody>
      </p:sp>
      <p:sp>
        <p:nvSpPr>
          <p:cNvPr id="2663" name="Google Shape;2663;g77d1e0bba3_0_15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147</a:t>
            </a:fld>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9"/>
        <p:cNvGrpSpPr/>
        <p:nvPr/>
      </p:nvGrpSpPr>
      <p:grpSpPr>
        <a:xfrm>
          <a:off x="0" y="0"/>
          <a:ext cx="0" cy="0"/>
          <a:chOff x="0" y="0"/>
          <a:chExt cx="0" cy="0"/>
        </a:xfrm>
      </p:grpSpPr>
      <p:sp>
        <p:nvSpPr>
          <p:cNvPr id="2680" name="Google Shape;2680;g77d1e0bba3_0_5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Swarm Disaster recovery moved from lesson 8.</a:t>
            </a:r>
            <a:endParaRPr/>
          </a:p>
        </p:txBody>
      </p:sp>
      <p:sp>
        <p:nvSpPr>
          <p:cNvPr id="2681" name="Google Shape;2681;g77d1e0bba3_0_5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4"/>
        <p:cNvGrpSpPr/>
        <p:nvPr/>
      </p:nvGrpSpPr>
      <p:grpSpPr>
        <a:xfrm>
          <a:off x="0" y="0"/>
          <a:ext cx="0" cy="0"/>
          <a:chOff x="0" y="0"/>
          <a:chExt cx="0" cy="0"/>
        </a:xfrm>
      </p:grpSpPr>
      <p:sp>
        <p:nvSpPr>
          <p:cNvPr id="2685" name="Google Shape;2685;g77d1e0bba3_0_7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86" name="Google Shape;2686;g77d1e0bba3_0_7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UCP Disaster Recovery</a:t>
            </a:r>
            <a:endParaRPr/>
          </a:p>
        </p:txBody>
      </p:sp>
      <p:sp>
        <p:nvSpPr>
          <p:cNvPr id="2687" name="Google Shape;2687;g77d1e0bba3_0_75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149</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5" name="Google Shape;975;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features: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Centralized cluster management:</a:t>
            </a:r>
            <a:endParaRPr/>
          </a:p>
          <a:p>
            <a:pPr marL="0" lvl="0" indent="0" algn="l" rtl="0">
              <a:lnSpc>
                <a:spcPct val="100000"/>
              </a:lnSpc>
              <a:spcBef>
                <a:spcPts val="0"/>
              </a:spcBef>
              <a:spcAft>
                <a:spcPts val="0"/>
              </a:spcAft>
              <a:buSzPts val="1400"/>
              <a:buNone/>
            </a:pPr>
            <a:r>
              <a:rPr lang="en-US"/>
              <a:t>With Docker, you can join thousands of physical or virtual machines together to create a cluster, allowing you to deploy your applications at scale. Docker Enterprise extends the functionality provided by Docker Engine to make it easier to manage your cluster from a centralized place.</a:t>
            </a:r>
            <a:endParaRPr/>
          </a:p>
          <a:p>
            <a:pPr marL="0" lvl="0" indent="0" algn="l" rtl="0">
              <a:lnSpc>
                <a:spcPct val="100000"/>
              </a:lnSpc>
              <a:spcBef>
                <a:spcPts val="0"/>
              </a:spcBef>
              <a:spcAft>
                <a:spcPts val="0"/>
              </a:spcAft>
              <a:buSzPts val="1400"/>
              <a:buNone/>
            </a:pPr>
            <a:r>
              <a:rPr lang="en-US"/>
              <a:t>You can manage and monitor your container cluster using a graphical web interface.</a:t>
            </a:r>
            <a:endParaRPr/>
          </a:p>
        </p:txBody>
      </p:sp>
      <p:sp>
        <p:nvSpPr>
          <p:cNvPr id="976" name="Google Shape;976;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3"/>
        <p:cNvGrpSpPr/>
        <p:nvPr/>
      </p:nvGrpSpPr>
      <p:grpSpPr>
        <a:xfrm>
          <a:off x="0" y="0"/>
          <a:ext cx="0" cy="0"/>
          <a:chOff x="0" y="0"/>
          <a:chExt cx="0" cy="0"/>
        </a:xfrm>
      </p:grpSpPr>
      <p:sp>
        <p:nvSpPr>
          <p:cNvPr id="2694" name="Google Shape;2694;g77d1e0bba3_0_7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95" name="Google Shape;2695;g77d1e0bba3_0_76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UCP Disaster recovery</a:t>
            </a:r>
            <a:endParaRPr/>
          </a:p>
          <a:p>
            <a:pPr marL="0" lvl="0" indent="0" algn="l" rtl="0">
              <a:lnSpc>
                <a:spcPct val="100000"/>
              </a:lnSpc>
              <a:spcBef>
                <a:spcPts val="0"/>
              </a:spcBef>
              <a:spcAft>
                <a:spcPts val="0"/>
              </a:spcAft>
              <a:buSzPts val="1400"/>
              <a:buNone/>
            </a:pPr>
            <a:r>
              <a:rPr lang="en-US"/>
              <a:t>On one of the remaining manager nodes, perform docker swarm init --force-new-cluster. You might also need to specify an --advertise-addr parameter, which is equivalent to the --host-address parameter of the docker/ucp install operation. This instantiates a new single-manager swarm by recovering as much state as possible from the existing manager. This is a disruptive operation and existing tasks might be either terminated or suspended.</a:t>
            </a:r>
            <a:endParaRPr/>
          </a:p>
          <a:p>
            <a:pPr marL="0" lvl="0" indent="0" algn="l" rtl="0">
              <a:lnSpc>
                <a:spcPct val="100000"/>
              </a:lnSpc>
              <a:spcBef>
                <a:spcPts val="0"/>
              </a:spcBef>
              <a:spcAft>
                <a:spcPts val="0"/>
              </a:spcAft>
              <a:buSzPts val="1400"/>
              <a:buNone/>
            </a:pPr>
            <a:r>
              <a:rPr lang="en-US"/>
              <a:t>Create a backup of the remaining manager node.</a:t>
            </a:r>
            <a:endParaRPr/>
          </a:p>
          <a:p>
            <a:pPr marL="0" lvl="0" indent="0" algn="l" rtl="0">
              <a:lnSpc>
                <a:spcPct val="100000"/>
              </a:lnSpc>
              <a:spcBef>
                <a:spcPts val="0"/>
              </a:spcBef>
              <a:spcAft>
                <a:spcPts val="0"/>
              </a:spcAft>
              <a:buSzPts val="1400"/>
              <a:buNone/>
            </a:pPr>
            <a:r>
              <a:rPr lang="en-US"/>
              <a:t>If UCP is still installed on the swarm, uninstall UCP using the uninstall-ucp command.</a:t>
            </a:r>
            <a:endParaRPr/>
          </a:p>
          <a:p>
            <a:pPr marL="0" lvl="0" indent="0" algn="l" rtl="0">
              <a:lnSpc>
                <a:spcPct val="100000"/>
              </a:lnSpc>
              <a:spcBef>
                <a:spcPts val="0"/>
              </a:spcBef>
              <a:spcAft>
                <a:spcPts val="0"/>
              </a:spcAft>
              <a:buSzPts val="1400"/>
              <a:buNone/>
            </a:pPr>
            <a:r>
              <a:rPr lang="en-US"/>
              <a:t>Perform a restore on the recovered swarm manager node.</a:t>
            </a:r>
            <a:endParaRPr/>
          </a:p>
          <a:p>
            <a:pPr marL="0" lvl="0" indent="0" algn="l" rtl="0">
              <a:lnSpc>
                <a:spcPct val="100000"/>
              </a:lnSpc>
              <a:spcBef>
                <a:spcPts val="0"/>
              </a:spcBef>
              <a:spcAft>
                <a:spcPts val="0"/>
              </a:spcAft>
              <a:buSzPts val="1400"/>
              <a:buNone/>
            </a:pPr>
            <a:r>
              <a:rPr lang="en-US"/>
              <a:t>Log in to UCP and browse to the nodes page, or use the CLI docker node ls command.</a:t>
            </a:r>
            <a:endParaRPr/>
          </a:p>
          <a:p>
            <a:pPr marL="0" lvl="0" indent="0" algn="l" rtl="0">
              <a:lnSpc>
                <a:spcPct val="100000"/>
              </a:lnSpc>
              <a:spcBef>
                <a:spcPts val="0"/>
              </a:spcBef>
              <a:spcAft>
                <a:spcPts val="0"/>
              </a:spcAft>
              <a:buSzPts val="1400"/>
              <a:buNone/>
            </a:pPr>
            <a:r>
              <a:rPr lang="en-US"/>
              <a:t>If any nodes are listed as down, you’ll have to manually remove these nodes from the swarm and then re-join them using a docker swarm join operation with the swarm’s new join-token.</a:t>
            </a:r>
            <a:endParaRPr/>
          </a:p>
          <a:p>
            <a:pPr marL="0" lvl="0" indent="0" algn="l" rtl="0">
              <a:lnSpc>
                <a:spcPct val="100000"/>
              </a:lnSpc>
              <a:spcBef>
                <a:spcPts val="0"/>
              </a:spcBef>
              <a:spcAft>
                <a:spcPts val="0"/>
              </a:spcAft>
              <a:buSzPts val="1400"/>
              <a:buNone/>
            </a:pPr>
            <a:r>
              <a:rPr lang="en-US"/>
              <a:t>Create a backup of the restored cluster.</a:t>
            </a:r>
            <a:endParaRPr/>
          </a:p>
          <a:p>
            <a:pPr marL="0" lvl="0" indent="0" algn="l" rtl="0">
              <a:lnSpc>
                <a:spcPct val="100000"/>
              </a:lnSpc>
              <a:spcBef>
                <a:spcPts val="0"/>
              </a:spcBef>
              <a:spcAft>
                <a:spcPts val="0"/>
              </a:spcAft>
              <a:buSzPts val="1400"/>
              <a:buNone/>
            </a:pPr>
            <a:endParaRPr/>
          </a:p>
        </p:txBody>
      </p:sp>
      <p:sp>
        <p:nvSpPr>
          <p:cNvPr id="2696" name="Google Shape;2696;g77d1e0bba3_0_76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150</a:t>
            </a:fld>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1"/>
        <p:cNvGrpSpPr/>
        <p:nvPr/>
      </p:nvGrpSpPr>
      <p:grpSpPr>
        <a:xfrm>
          <a:off x="0" y="0"/>
          <a:ext cx="0" cy="0"/>
          <a:chOff x="0" y="0"/>
          <a:chExt cx="0" cy="0"/>
        </a:xfrm>
      </p:grpSpPr>
      <p:sp>
        <p:nvSpPr>
          <p:cNvPr id="2722" name="Google Shape;2722;g77d1e0bba3_0_7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23" name="Google Shape;2723;g77d1e0bba3_0_7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DTR Disaster Recovery and tell about the failure scenarios</a:t>
            </a:r>
            <a:endParaRPr/>
          </a:p>
        </p:txBody>
      </p:sp>
      <p:sp>
        <p:nvSpPr>
          <p:cNvPr id="2724" name="Google Shape;2724;g77d1e0bba3_0_78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151</a:t>
            </a:fld>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1"/>
        <p:cNvGrpSpPr/>
        <p:nvPr/>
      </p:nvGrpSpPr>
      <p:grpSpPr>
        <a:xfrm>
          <a:off x="0" y="0"/>
          <a:ext cx="0" cy="0"/>
          <a:chOff x="0" y="0"/>
          <a:chExt cx="0" cy="0"/>
        </a:xfrm>
      </p:grpSpPr>
      <p:sp>
        <p:nvSpPr>
          <p:cNvPr id="2732" name="Google Shape;2732;g77d1e0bba3_0_79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3" name="Google Shape;2733;g77d1e0bba3_0_79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DTR Disaster Recovery where Replica is unhealthy but cluster maintains quorum</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In this example the DTR cluster has five replicas but one of the nodes stopped working, and the other has problems with the DTR overlay network.</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Even though these two replicas are unhealthy the DTR cluster has a majority of replicas still working, which means that the cluster is healthy.</a:t>
            </a:r>
            <a:endParaRPr sz="105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1050">
                <a:solidFill>
                  <a:srgbClr val="33444C"/>
                </a:solidFill>
                <a:highlight>
                  <a:srgbClr val="FFFFFF"/>
                </a:highlight>
                <a:latin typeface="Open Sans"/>
                <a:ea typeface="Open Sans"/>
                <a:cs typeface="Open Sans"/>
                <a:sym typeface="Open Sans"/>
              </a:rPr>
              <a:t>In this case you should repair the unhealthy replicas, or remove them from the cluster and join new ones.</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a:p>
        </p:txBody>
      </p:sp>
      <p:sp>
        <p:nvSpPr>
          <p:cNvPr id="2734" name="Google Shape;2734;g77d1e0bba3_0_79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152</a:t>
            </a:fld>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2"/>
        <p:cNvGrpSpPr/>
        <p:nvPr/>
      </p:nvGrpSpPr>
      <p:grpSpPr>
        <a:xfrm>
          <a:off x="0" y="0"/>
          <a:ext cx="0" cy="0"/>
          <a:chOff x="0" y="0"/>
          <a:chExt cx="0" cy="0"/>
        </a:xfrm>
      </p:grpSpPr>
      <p:sp>
        <p:nvSpPr>
          <p:cNvPr id="2743" name="Google Shape;2743;g77d1e0bba3_0_8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4" name="Google Shape;2744;g77d1e0bba3_0_80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561" b="0" i="0" u="none" strike="noStrike" cap="none">
                <a:solidFill>
                  <a:schemeClr val="dk1"/>
                </a:solidFill>
                <a:latin typeface="Calibri"/>
                <a:ea typeface="Calibri"/>
                <a:cs typeface="Calibri"/>
                <a:sym typeface="Calibri"/>
              </a:rPr>
              <a:t>Explain Split-brain scenario</a:t>
            </a:r>
            <a:endParaRPr/>
          </a:p>
          <a:p>
            <a:pPr marL="0" lvl="0" indent="0" algn="l" rtl="0">
              <a:lnSpc>
                <a:spcPct val="100000"/>
              </a:lnSpc>
              <a:spcBef>
                <a:spcPts val="0"/>
              </a:spcBef>
              <a:spcAft>
                <a:spcPts val="0"/>
              </a:spcAft>
              <a:buClr>
                <a:schemeClr val="dk1"/>
              </a:buClr>
              <a:buSzPts val="1400"/>
              <a:buFont typeface="Arial"/>
              <a:buNone/>
            </a:pPr>
            <a:r>
              <a:rPr lang="en-US" sz="1561" b="0" i="0" u="none" strike="noStrike" cap="none">
                <a:solidFill>
                  <a:schemeClr val="dk1"/>
                </a:solidFill>
                <a:latin typeface="Calibri"/>
                <a:ea typeface="Calibri"/>
                <a:cs typeface="Calibri"/>
                <a:sym typeface="Calibri"/>
              </a:rPr>
              <a:t>Because the cluster originally had five replicas, it can work as long as three replicas are still healthy and able to communicate (5 / 2 + 1 = 3). Even though the network separated the replicas in two groups, DTR is still healthy.</a:t>
            </a:r>
            <a:endParaRPr/>
          </a:p>
        </p:txBody>
      </p:sp>
      <p:sp>
        <p:nvSpPr>
          <p:cNvPr id="2745" name="Google Shape;2745;g77d1e0bba3_0_80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153</a:t>
            </a:fld>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3"/>
        <p:cNvGrpSpPr/>
        <p:nvPr/>
      </p:nvGrpSpPr>
      <p:grpSpPr>
        <a:xfrm>
          <a:off x="0" y="0"/>
          <a:ext cx="0" cy="0"/>
          <a:chOff x="0" y="0"/>
          <a:chExt cx="0" cy="0"/>
        </a:xfrm>
      </p:grpSpPr>
      <p:sp>
        <p:nvSpPr>
          <p:cNvPr id="2754" name="Google Shape;2754;g77d1e0bba3_0_8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5" name="Google Shape;2755;g77d1e0bba3_0_8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800"/>
              </a:spcBef>
              <a:spcAft>
                <a:spcPts val="0"/>
              </a:spcAft>
              <a:buSzPts val="1400"/>
              <a:buNone/>
            </a:pPr>
            <a:endParaRPr/>
          </a:p>
        </p:txBody>
      </p:sp>
      <p:sp>
        <p:nvSpPr>
          <p:cNvPr id="2756" name="Google Shape;2756;g77d1e0bba3_0_81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154</a:t>
            </a:fld>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5"/>
        <p:cNvGrpSpPr/>
        <p:nvPr/>
      </p:nvGrpSpPr>
      <p:grpSpPr>
        <a:xfrm>
          <a:off x="0" y="0"/>
          <a:ext cx="0" cy="0"/>
          <a:chOff x="0" y="0"/>
          <a:chExt cx="0" cy="0"/>
        </a:xfrm>
      </p:grpSpPr>
      <p:sp>
        <p:nvSpPr>
          <p:cNvPr id="2766" name="Google Shape;2766;g77d1e0bba3_0_8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67" name="Google Shape;2767;g77d1e0bba3_0_8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DTR Disaster Recovery where the majority of replicase are unhealthy</a:t>
            </a:r>
            <a:endParaRPr/>
          </a:p>
        </p:txBody>
      </p:sp>
      <p:sp>
        <p:nvSpPr>
          <p:cNvPr id="2768" name="Google Shape;2768;g77d1e0bba3_0_8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155</a:t>
            </a:fld>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6"/>
        <p:cNvGrpSpPr/>
        <p:nvPr/>
      </p:nvGrpSpPr>
      <p:grpSpPr>
        <a:xfrm>
          <a:off x="0" y="0"/>
          <a:ext cx="0" cy="0"/>
          <a:chOff x="0" y="0"/>
          <a:chExt cx="0" cy="0"/>
        </a:xfrm>
      </p:grpSpPr>
      <p:sp>
        <p:nvSpPr>
          <p:cNvPr id="2777" name="Google Shape;2777;g77d1e0bba3_0_8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78" name="Google Shape;2778;g77d1e0bba3_0_8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DTR Disaster Recovery where all replicas are unhealthy</a:t>
            </a:r>
            <a:endParaRPr sz="105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1050">
                <a:solidFill>
                  <a:srgbClr val="33444C"/>
                </a:solidFill>
                <a:highlight>
                  <a:srgbClr val="FFFFFF"/>
                </a:highlight>
                <a:latin typeface="Open Sans"/>
                <a:ea typeface="Open Sans"/>
                <a:cs typeface="Open Sans"/>
                <a:sym typeface="Open Sans"/>
              </a:rPr>
              <a:t>In a disaster scenario like this, you’ll have to restore DTR from an existing backup. Restoring from a backup should be only used as a last resort, since doing an emergency repair might prevent some data loss.</a:t>
            </a:r>
            <a:endParaRPr/>
          </a:p>
        </p:txBody>
      </p:sp>
      <p:sp>
        <p:nvSpPr>
          <p:cNvPr id="2779" name="Google Shape;2779;g77d1e0bba3_0_83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156</a:t>
            </a:fld>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
        <p:cNvGrpSpPr/>
        <p:nvPr/>
      </p:nvGrpSpPr>
      <p:grpSpPr>
        <a:xfrm>
          <a:off x="0" y="0"/>
          <a:ext cx="0" cy="0"/>
          <a:chOff x="0" y="0"/>
          <a:chExt cx="0" cy="0"/>
        </a:xfrm>
      </p:grpSpPr>
      <p:sp>
        <p:nvSpPr>
          <p:cNvPr id="2788" name="Google Shape;2788;g6b6c14001a_1_2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Deploy Docker EE</a:t>
            </a:r>
            <a:endParaRPr/>
          </a:p>
        </p:txBody>
      </p:sp>
      <p:sp>
        <p:nvSpPr>
          <p:cNvPr id="2789" name="Google Shape;2789;g6b6c14001a_1_2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2"/>
        <p:cNvGrpSpPr/>
        <p:nvPr/>
      </p:nvGrpSpPr>
      <p:grpSpPr>
        <a:xfrm>
          <a:off x="0" y="0"/>
          <a:ext cx="0" cy="0"/>
          <a:chOff x="0" y="0"/>
          <a:chExt cx="0" cy="0"/>
        </a:xfrm>
      </p:grpSpPr>
      <p:sp>
        <p:nvSpPr>
          <p:cNvPr id="2793" name="Google Shape;2793;g6b6c14001a_1_2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94" name="Google Shape;2794;g6b6c14001a_1_20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Overview</a:t>
            </a:r>
            <a:endParaRPr/>
          </a:p>
        </p:txBody>
      </p:sp>
      <p:sp>
        <p:nvSpPr>
          <p:cNvPr id="2795" name="Google Shape;2795;g6b6c14001a_1_20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158</a:t>
            </a:fld>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3"/>
        <p:cNvGrpSpPr/>
        <p:nvPr/>
      </p:nvGrpSpPr>
      <p:grpSpPr>
        <a:xfrm>
          <a:off x="0" y="0"/>
          <a:ext cx="0" cy="0"/>
          <a:chOff x="0" y="0"/>
          <a:chExt cx="0" cy="0"/>
        </a:xfrm>
      </p:grpSpPr>
      <p:sp>
        <p:nvSpPr>
          <p:cNvPr id="2804" name="Google Shape;2804;g6b6c14001a_1_5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05" name="Google Shape;2805;g6b6c14001a_1_59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US" sz="1300" b="1">
                <a:latin typeface="Arial"/>
                <a:ea typeface="Arial"/>
                <a:cs typeface="Arial"/>
                <a:sym typeface="Arial"/>
              </a:rPr>
              <a:t>List Prerequisites</a:t>
            </a:r>
            <a:endParaRPr sz="13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a:latin typeface="Arial"/>
                <a:ea typeface="Arial"/>
                <a:cs typeface="Arial"/>
                <a:sym typeface="Arial"/>
              </a:rPr>
              <a:t>Access to an AWS account with permissions to use CloudFormation and creating the following objects.</a:t>
            </a:r>
            <a:r>
              <a:rPr lang="en-US" sz="1100">
                <a:solidFill>
                  <a:schemeClr val="hlink"/>
                </a:solidFill>
                <a:uFill>
                  <a:noFill/>
                </a:uFill>
                <a:latin typeface="Arial"/>
                <a:ea typeface="Arial"/>
                <a:cs typeface="Arial"/>
                <a:sym typeface="Arial"/>
                <a:hlinkClick r:id="rId3"/>
              </a:rPr>
              <a:t> </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EC2 instances + Auto Scaling groups</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IAM profiles</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DynamoDB Tables</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SQS Queue</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VPC + subnets and security groups</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ELB</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CloudWatch Log Group</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SSH key in AWS in the region where you want to deploy (required to access the completed Docker install)</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AWS account that support EC2-VPC </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For more information about adding an SSH key pair to your account, refer to the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Amazon EC2 Key Pairs docs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China and US Gov Cloud AWS partitions are not currently supported.</a:t>
            </a:r>
            <a:endParaRPr sz="1100">
              <a:latin typeface="Arial"/>
              <a:ea typeface="Arial"/>
              <a:cs typeface="Arial"/>
              <a:sym typeface="Arial"/>
            </a:endParaRPr>
          </a:p>
          <a:p>
            <a:pPr marL="0" lvl="0" indent="0" algn="l" rtl="0">
              <a:lnSpc>
                <a:spcPct val="100000"/>
              </a:lnSpc>
              <a:spcBef>
                <a:spcPts val="1200"/>
              </a:spcBef>
              <a:spcAft>
                <a:spcPts val="0"/>
              </a:spcAft>
              <a:buClr>
                <a:schemeClr val="dk1"/>
              </a:buClr>
              <a:buSzPts val="1400"/>
              <a:buFont typeface="Arial"/>
              <a:buNone/>
            </a:pPr>
            <a:endParaRPr/>
          </a:p>
          <a:p>
            <a:pPr marL="0" lvl="0" indent="0" algn="l" rtl="0">
              <a:lnSpc>
                <a:spcPct val="100000"/>
              </a:lnSpc>
              <a:spcBef>
                <a:spcPts val="0"/>
              </a:spcBef>
              <a:spcAft>
                <a:spcPts val="0"/>
              </a:spcAft>
              <a:buSzPts val="1400"/>
              <a:buNone/>
            </a:pPr>
            <a:endParaRPr/>
          </a:p>
        </p:txBody>
      </p:sp>
      <p:sp>
        <p:nvSpPr>
          <p:cNvPr id="2806" name="Google Shape;2806;g6b6c14001a_1_59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159</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3" name="Google Shape;983;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Explain features:</a:t>
            </a:r>
            <a:endParaRPr b="1"/>
          </a:p>
          <a:p>
            <a:pPr marL="0" lvl="0" indent="0" algn="l" rtl="0">
              <a:lnSpc>
                <a:spcPct val="100000"/>
              </a:lnSpc>
              <a:spcBef>
                <a:spcPts val="0"/>
              </a:spcBef>
              <a:spcAft>
                <a:spcPts val="0"/>
              </a:spcAft>
              <a:buSzPts val="1400"/>
              <a:buNone/>
            </a:pPr>
            <a:r>
              <a:rPr lang="en-US" b="1"/>
              <a:t>Deploy, manage, and monitor:</a:t>
            </a:r>
            <a:endParaRPr/>
          </a:p>
          <a:p>
            <a:pPr marL="0" lvl="0" indent="0" algn="l" rtl="0">
              <a:lnSpc>
                <a:spcPct val="100000"/>
              </a:lnSpc>
              <a:spcBef>
                <a:spcPts val="0"/>
              </a:spcBef>
              <a:spcAft>
                <a:spcPts val="0"/>
              </a:spcAft>
              <a:buSzPts val="1400"/>
              <a:buNone/>
            </a:pPr>
            <a:r>
              <a:rPr lang="en-US"/>
              <a:t>With Docker Enterprise, you can manage all of the infrastructure resources you have available, like nodes, volumes, and networks, from a central console.</a:t>
            </a:r>
            <a:endParaRPr/>
          </a:p>
          <a:p>
            <a:pPr marL="0" lvl="0" indent="0" algn="l" rtl="0">
              <a:lnSpc>
                <a:spcPct val="100000"/>
              </a:lnSpc>
              <a:spcBef>
                <a:spcPts val="0"/>
              </a:spcBef>
              <a:spcAft>
                <a:spcPts val="0"/>
              </a:spcAft>
              <a:buSzPts val="1400"/>
              <a:buNone/>
            </a:pPr>
            <a:r>
              <a:rPr lang="en-US"/>
              <a:t>You can also deploy and monitor your applications and services.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b="1"/>
          </a:p>
        </p:txBody>
      </p:sp>
      <p:sp>
        <p:nvSpPr>
          <p:cNvPr id="984" name="Google Shape;984;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6"/>
        <p:cNvGrpSpPr/>
        <p:nvPr/>
      </p:nvGrpSpPr>
      <p:grpSpPr>
        <a:xfrm>
          <a:off x="0" y="0"/>
          <a:ext cx="0" cy="0"/>
          <a:chOff x="0" y="0"/>
          <a:chExt cx="0" cy="0"/>
        </a:xfrm>
      </p:grpSpPr>
      <p:sp>
        <p:nvSpPr>
          <p:cNvPr id="2827" name="Google Shape;2827;p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8" name="Google Shape;2828;p7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SzPts val="1100"/>
              <a:buNone/>
            </a:pPr>
            <a:r>
              <a:rPr lang="en-US" sz="1300" b="1">
                <a:latin typeface="Arial"/>
                <a:ea typeface="Arial"/>
                <a:cs typeface="Arial"/>
                <a:sym typeface="Arial"/>
              </a:rPr>
              <a:t>continued from previous slide:</a:t>
            </a:r>
            <a:endParaRPr sz="1300" b="1">
              <a:latin typeface="Arial"/>
              <a:ea typeface="Arial"/>
              <a:cs typeface="Arial"/>
              <a:sym typeface="Arial"/>
            </a:endParaRPr>
          </a:p>
          <a:p>
            <a:pPr marL="0" lvl="0" indent="0" algn="l" rtl="0">
              <a:lnSpc>
                <a:spcPct val="115000"/>
              </a:lnSpc>
              <a:spcBef>
                <a:spcPts val="1400"/>
              </a:spcBef>
              <a:spcAft>
                <a:spcPts val="0"/>
              </a:spcAft>
              <a:buClr>
                <a:schemeClr val="dk1"/>
              </a:buClr>
              <a:buSzPts val="1100"/>
              <a:buFont typeface="Arial"/>
              <a:buNone/>
            </a:pPr>
            <a:r>
              <a:rPr lang="en-US" sz="1300" b="1">
                <a:latin typeface="Arial"/>
                <a:ea typeface="Arial"/>
                <a:cs typeface="Arial"/>
                <a:sym typeface="Arial"/>
              </a:rPr>
              <a:t>Prerequisites</a:t>
            </a:r>
            <a:endParaRPr sz="13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a:latin typeface="Arial"/>
                <a:ea typeface="Arial"/>
                <a:cs typeface="Arial"/>
                <a:sym typeface="Arial"/>
              </a:rPr>
              <a:t>Access to an AWS account with permissions to use CloudFormation and creating the following objects.</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Full set of required permissions</a:t>
            </a:r>
            <a:r>
              <a:rPr lang="en-US" sz="1100">
                <a:latin typeface="Arial"/>
                <a:ea typeface="Arial"/>
                <a:cs typeface="Arial"/>
                <a:sym typeface="Arial"/>
              </a:rPr>
              <a:t>.</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EC2 instances + Auto Scaling groups</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IAM profiles</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DynamoDB Tables</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SQS Queue</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VPC + subnets and security groups</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ELB</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CloudWatch Log Group</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sz="1300" b="1">
              <a:latin typeface="Arial"/>
              <a:ea typeface="Arial"/>
              <a:cs typeface="Arial"/>
              <a:sym typeface="Arial"/>
            </a:endParaRPr>
          </a:p>
        </p:txBody>
      </p:sp>
      <p:sp>
        <p:nvSpPr>
          <p:cNvPr id="2829" name="Google Shape;2829;p7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160</a:t>
            </a:fld>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8"/>
        <p:cNvGrpSpPr/>
        <p:nvPr/>
      </p:nvGrpSpPr>
      <p:grpSpPr>
        <a:xfrm>
          <a:off x="0" y="0"/>
          <a:ext cx="0" cy="0"/>
          <a:chOff x="0" y="0"/>
          <a:chExt cx="0" cy="0"/>
        </a:xfrm>
      </p:grpSpPr>
      <p:sp>
        <p:nvSpPr>
          <p:cNvPr id="2849" name="Google Shape;2849;g6b6c14001a_1_6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50" name="Google Shape;2850;g6b6c14001a_1_63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r>
              <a:rPr lang="en-US" sz="1300" b="1">
                <a:latin typeface="Arial"/>
                <a:ea typeface="Arial"/>
                <a:cs typeface="Arial"/>
                <a:sym typeface="Arial"/>
              </a:rPr>
              <a:t>List Configuration</a:t>
            </a:r>
            <a:endParaRPr sz="13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Docker for AWS is installed with a CloudFormation template that configures Docker in swarm mode, running on instances backed by custom AMIs. There are two ways you can deploy Docker for AWS. You can use the AWS Management Console (browser based), or use the AWS CLI. Both have the following configuration options.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KeyName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Pick the SSH key to be used when you SSH into the manager nodes.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InstanceType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EC2 instance type for your worker nodes.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ManagerInstanceType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EC2 instance type for your manager nodes. The larger your swarm, the larger the instance size you should use.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ClusterSize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number of workers you want in your swarm (0-1000).</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ManagerSize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number of managers in your swarm. On Docker Engine - Community, you can select either 1, 3 or 5 managers. We only recommend 1 manager for testing and dev setups. There are no failover guarantees with 1 manager — if the single manager fails the swarm goes down as well. Additionally, upgrading single-manager swarms is not currently guaranteed to succeed.</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On Docker EE, you can choose to run with 3 or 5 managers.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We recommend at least 3 managers, and if you have a lot of workers, you should use 5 managers.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EnableSystemPrune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Enable if you want Docker for AWS to automatically cleanup unused space on your swarm nodes.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When enabled, docker system prune runs staggered every day, starting at 1:42AM UTC on both workers and managers. The prune times are staggered slightly so that not all nodes are pruned at the same time. This limits resource spikes on the swarm.</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Pruning removes the following:</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a:latin typeface="Arial"/>
                <a:ea typeface="Arial"/>
                <a:cs typeface="Arial"/>
                <a:sym typeface="Arial"/>
              </a:rPr>
              <a:t>All stopped containers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All volumes not used by at least one container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All dangling images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All unused networks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EnableCloudWatchLogs</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Enable if you want Docker to send your container logs to CloudWatch. (“yes”, “no”) Defaults to yes.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WorkerDiskSize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Size of Workers’ ephemeral storage volume in GiB (20 - 1024).</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WorkerDiskType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Worker ephemeral storage volume type (“standard”, “gp2”).</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ManagerDiskSize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Size of Manager’s ephemeral storage volume in GiB (20 - 1024)</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000" b="1">
                <a:latin typeface="Arial"/>
                <a:ea typeface="Arial"/>
                <a:cs typeface="Arial"/>
                <a:sym typeface="Arial"/>
              </a:rPr>
              <a:t>ManagerDiskType</a:t>
            </a:r>
            <a:endParaRPr sz="10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Manager ephemeral storage volume type (“standard”, “gp2”)</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Installing with the AWS Management Console</a:t>
            </a:r>
            <a:endParaRPr sz="11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The simplest way to use the template is to use one of the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Quickstart</a:t>
            </a:r>
            <a:r>
              <a:rPr lang="en-US" sz="1100">
                <a:latin typeface="Arial"/>
                <a:ea typeface="Arial"/>
                <a:cs typeface="Arial"/>
                <a:sym typeface="Arial"/>
              </a:rPr>
              <a:t> options with the CloudFormation section of the AWS Management Console.</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sz="1300" b="1">
              <a:latin typeface="Arial"/>
              <a:ea typeface="Arial"/>
              <a:cs typeface="Arial"/>
              <a:sym typeface="Arial"/>
            </a:endParaRPr>
          </a:p>
        </p:txBody>
      </p:sp>
      <p:sp>
        <p:nvSpPr>
          <p:cNvPr id="2851" name="Google Shape;2851;g6b6c14001a_1_63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161</a:t>
            </a:fld>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8"/>
        <p:cNvGrpSpPr/>
        <p:nvPr/>
      </p:nvGrpSpPr>
      <p:grpSpPr>
        <a:xfrm>
          <a:off x="0" y="0"/>
          <a:ext cx="0" cy="0"/>
          <a:chOff x="0" y="0"/>
          <a:chExt cx="0" cy="0"/>
        </a:xfrm>
      </p:grpSpPr>
      <p:sp>
        <p:nvSpPr>
          <p:cNvPr id="2859" name="Google Shape;2859;g6b6c14001a_1_6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60" name="Google Shape;2860;g6b6c14001a_1_66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300" b="1">
                <a:latin typeface="Arial"/>
                <a:ea typeface="Arial"/>
                <a:cs typeface="Arial"/>
                <a:sym typeface="Arial"/>
              </a:rPr>
              <a:t>Overview</a:t>
            </a:r>
            <a:endParaRPr sz="1300" b="1">
              <a:latin typeface="Arial"/>
              <a:ea typeface="Arial"/>
              <a:cs typeface="Arial"/>
              <a:sym typeface="Arial"/>
            </a:endParaRPr>
          </a:p>
        </p:txBody>
      </p:sp>
      <p:sp>
        <p:nvSpPr>
          <p:cNvPr id="2861" name="Google Shape;2861;g6b6c14001a_1_66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162</a:t>
            </a:fld>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4"/>
        <p:cNvGrpSpPr/>
        <p:nvPr/>
      </p:nvGrpSpPr>
      <p:grpSpPr>
        <a:xfrm>
          <a:off x="0" y="0"/>
          <a:ext cx="0" cy="0"/>
          <a:chOff x="0" y="0"/>
          <a:chExt cx="0" cy="0"/>
        </a:xfrm>
      </p:grpSpPr>
      <p:sp>
        <p:nvSpPr>
          <p:cNvPr id="2875" name="Google Shape;2875;g6b6c14001a_1_7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76" name="Google Shape;2876;g6b6c14001a_1_70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300" b="1">
                <a:latin typeface="Arial"/>
                <a:ea typeface="Arial"/>
                <a:cs typeface="Arial"/>
                <a:sym typeface="Arial"/>
              </a:rPr>
              <a:t>Perform the steps present on slide</a:t>
            </a:r>
            <a:endParaRPr sz="1300" b="1">
              <a:latin typeface="Arial"/>
              <a:ea typeface="Arial"/>
              <a:cs typeface="Arial"/>
              <a:sym typeface="Arial"/>
            </a:endParaRPr>
          </a:p>
        </p:txBody>
      </p:sp>
      <p:sp>
        <p:nvSpPr>
          <p:cNvPr id="2877" name="Google Shape;2877;g6b6c14001a_1_70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163</a:t>
            </a:fld>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7"/>
        <p:cNvGrpSpPr/>
        <p:nvPr/>
      </p:nvGrpSpPr>
      <p:grpSpPr>
        <a:xfrm>
          <a:off x="0" y="0"/>
          <a:ext cx="0" cy="0"/>
          <a:chOff x="0" y="0"/>
          <a:chExt cx="0" cy="0"/>
        </a:xfrm>
      </p:grpSpPr>
      <p:sp>
        <p:nvSpPr>
          <p:cNvPr id="2888" name="Google Shape;2888;g6b6c14001a_1_9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89" name="Google Shape;2889;g6b6c14001a_1_9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300" b="1">
                <a:latin typeface="Arial"/>
                <a:ea typeface="Arial"/>
                <a:cs typeface="Arial"/>
                <a:sym typeface="Arial"/>
              </a:rPr>
              <a:t>Perform the steps present on slide</a:t>
            </a:r>
            <a:endParaRPr sz="1300" b="1">
              <a:latin typeface="Arial"/>
              <a:ea typeface="Arial"/>
              <a:cs typeface="Arial"/>
              <a:sym typeface="Arial"/>
            </a:endParaRPr>
          </a:p>
          <a:p>
            <a:pPr marL="0" lvl="0" indent="0" algn="l" rtl="0">
              <a:lnSpc>
                <a:spcPct val="100000"/>
              </a:lnSpc>
              <a:spcBef>
                <a:spcPts val="0"/>
              </a:spcBef>
              <a:spcAft>
                <a:spcPts val="0"/>
              </a:spcAft>
              <a:buSzPts val="1400"/>
              <a:buNone/>
            </a:pPr>
            <a:endParaRPr sz="1300" b="1">
              <a:latin typeface="Arial"/>
              <a:ea typeface="Arial"/>
              <a:cs typeface="Arial"/>
              <a:sym typeface="Arial"/>
            </a:endParaRPr>
          </a:p>
        </p:txBody>
      </p:sp>
      <p:sp>
        <p:nvSpPr>
          <p:cNvPr id="2890" name="Google Shape;2890;g6b6c14001a_1_9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164</a:t>
            </a:fld>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3"/>
        <p:cNvGrpSpPr/>
        <p:nvPr/>
      </p:nvGrpSpPr>
      <p:grpSpPr>
        <a:xfrm>
          <a:off x="0" y="0"/>
          <a:ext cx="0" cy="0"/>
          <a:chOff x="0" y="0"/>
          <a:chExt cx="0" cy="0"/>
        </a:xfrm>
      </p:grpSpPr>
      <p:sp>
        <p:nvSpPr>
          <p:cNvPr id="2904" name="Google Shape;2904;g6b6c14001a_1_11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5" name="Google Shape;2905;g6b6c14001a_1_11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300" b="1">
                <a:latin typeface="Arial"/>
                <a:ea typeface="Arial"/>
                <a:cs typeface="Arial"/>
                <a:sym typeface="Arial"/>
              </a:rPr>
              <a:t>Perform the steps present on slide</a:t>
            </a:r>
            <a:endParaRPr sz="1300" b="1">
              <a:latin typeface="Arial"/>
              <a:ea typeface="Arial"/>
              <a:cs typeface="Arial"/>
              <a:sym typeface="Arial"/>
            </a:endParaRPr>
          </a:p>
          <a:p>
            <a:pPr marL="0" lvl="0" indent="0" algn="l" rtl="0">
              <a:lnSpc>
                <a:spcPct val="100000"/>
              </a:lnSpc>
              <a:spcBef>
                <a:spcPts val="0"/>
              </a:spcBef>
              <a:spcAft>
                <a:spcPts val="0"/>
              </a:spcAft>
              <a:buSzPts val="1400"/>
              <a:buNone/>
            </a:pPr>
            <a:endParaRPr sz="1300" b="1">
              <a:latin typeface="Arial"/>
              <a:ea typeface="Arial"/>
              <a:cs typeface="Arial"/>
              <a:sym typeface="Arial"/>
            </a:endParaRPr>
          </a:p>
        </p:txBody>
      </p:sp>
      <p:sp>
        <p:nvSpPr>
          <p:cNvPr id="2906" name="Google Shape;2906;g6b6c14001a_1_11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165</a:t>
            </a:fld>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9"/>
        <p:cNvGrpSpPr/>
        <p:nvPr/>
      </p:nvGrpSpPr>
      <p:grpSpPr>
        <a:xfrm>
          <a:off x="0" y="0"/>
          <a:ext cx="0" cy="0"/>
          <a:chOff x="0" y="0"/>
          <a:chExt cx="0" cy="0"/>
        </a:xfrm>
      </p:grpSpPr>
      <p:sp>
        <p:nvSpPr>
          <p:cNvPr id="2920" name="Google Shape;2920;g6b6c14001a_1_1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21" name="Google Shape;2921;g6b6c14001a_1_116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300" b="1">
                <a:latin typeface="Arial"/>
                <a:ea typeface="Arial"/>
                <a:cs typeface="Arial"/>
                <a:sym typeface="Arial"/>
              </a:rPr>
              <a:t>Perform the steps present on slide</a:t>
            </a:r>
            <a:endParaRPr sz="1300" b="1">
              <a:latin typeface="Arial"/>
              <a:ea typeface="Arial"/>
              <a:cs typeface="Arial"/>
              <a:sym typeface="Arial"/>
            </a:endParaRPr>
          </a:p>
          <a:p>
            <a:pPr marL="0" lvl="0" indent="0" algn="l" rtl="0">
              <a:lnSpc>
                <a:spcPct val="100000"/>
              </a:lnSpc>
              <a:spcBef>
                <a:spcPts val="0"/>
              </a:spcBef>
              <a:spcAft>
                <a:spcPts val="0"/>
              </a:spcAft>
              <a:buSzPts val="1400"/>
              <a:buNone/>
            </a:pPr>
            <a:endParaRPr sz="1300" b="1">
              <a:latin typeface="Arial"/>
              <a:ea typeface="Arial"/>
              <a:cs typeface="Arial"/>
              <a:sym typeface="Arial"/>
            </a:endParaRPr>
          </a:p>
        </p:txBody>
      </p:sp>
      <p:sp>
        <p:nvSpPr>
          <p:cNvPr id="2922" name="Google Shape;2922;g6b6c14001a_1_116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166</a:t>
            </a:fld>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1"/>
        <p:cNvGrpSpPr/>
        <p:nvPr/>
      </p:nvGrpSpPr>
      <p:grpSpPr>
        <a:xfrm>
          <a:off x="0" y="0"/>
          <a:ext cx="0" cy="0"/>
          <a:chOff x="0" y="0"/>
          <a:chExt cx="0" cy="0"/>
        </a:xfrm>
      </p:grpSpPr>
      <p:sp>
        <p:nvSpPr>
          <p:cNvPr id="2942" name="Google Shape;2942;g6b6c14001a_1_12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43" name="Google Shape;2943;g6b6c14001a_1_12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Install Docker on an Amazon EC2 instance</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Launch an instance with the Amazon Linux 2 AMI. For more information, see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Launching an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Connect to your instance.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Connect to Your Linux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Update the installed packages and package cache on your instance.</a:t>
            </a:r>
            <a:br>
              <a:rPr lang="en-US" sz="1100">
                <a:latin typeface="Arial"/>
                <a:ea typeface="Arial"/>
                <a:cs typeface="Arial"/>
                <a:sym typeface="Arial"/>
              </a:rPr>
            </a:br>
            <a:r>
              <a:rPr lang="en-US" sz="1100" b="1">
                <a:latin typeface="Arial"/>
                <a:ea typeface="Arial"/>
                <a:cs typeface="Arial"/>
                <a:sym typeface="Arial"/>
              </a:rPr>
              <a:t>sudo yum update -y</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Install the most recent Docker Community Edition package.</a:t>
            </a:r>
            <a:br>
              <a:rPr lang="en-US" sz="1100">
                <a:latin typeface="Arial"/>
                <a:ea typeface="Arial"/>
                <a:cs typeface="Arial"/>
                <a:sym typeface="Arial"/>
              </a:rPr>
            </a:br>
            <a:r>
              <a:rPr lang="en-US" sz="1100" b="1">
                <a:latin typeface="Arial"/>
                <a:ea typeface="Arial"/>
                <a:cs typeface="Arial"/>
                <a:sym typeface="Arial"/>
              </a:rPr>
              <a:t>sudo amazon-linux-extras install docker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Start the Docker service.</a:t>
            </a:r>
            <a:br>
              <a:rPr lang="en-US" sz="1100">
                <a:latin typeface="Arial"/>
                <a:ea typeface="Arial"/>
                <a:cs typeface="Arial"/>
                <a:sym typeface="Arial"/>
              </a:rPr>
            </a:br>
            <a:r>
              <a:rPr lang="en-US" sz="1100" b="1">
                <a:latin typeface="Arial"/>
                <a:ea typeface="Arial"/>
                <a:cs typeface="Arial"/>
                <a:sym typeface="Arial"/>
              </a:rPr>
              <a:t>sudo service docker start</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Add the ec2-user to the docker group so you can execute Docker commands without using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sudo usermod -a -G docker ec2-user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Log out and log back in again to pick up the new docker group permissions. You can accomplish this by closing your current SSH terminal window and reconnecting to your instance in a new one. Your new SSH session will have the appropriate docker group permissions.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Verify that the ec2-user can run Docker commands without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info</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In some cases, you may need to reboot your instance to provide permissions for the ec2-user to access the Docker daemon. Try rebooting your instance if you see the following error:</a:t>
            </a:r>
            <a:br>
              <a:rPr lang="en-US" sz="1100">
                <a:latin typeface="Arial"/>
                <a:ea typeface="Arial"/>
                <a:cs typeface="Arial"/>
                <a:sym typeface="Arial"/>
              </a:rPr>
            </a:br>
            <a:r>
              <a:rPr lang="en-US" sz="1100">
                <a:latin typeface="Arial"/>
                <a:ea typeface="Arial"/>
                <a:cs typeface="Arial"/>
                <a:sym typeface="Arial"/>
              </a:rPr>
              <a:t> Cannot connect to the Docker daemon. Is the docker daemon running on this host?</a:t>
            </a:r>
            <a:endParaRPr sz="1100">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Create a Docker Image</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ECS task definitions use Docker images to launch containers on the container instances in your clusters. In this section, you create a Docker image of a simple web application, and test it on your local system or EC2 instance, and then push the image to a container registry (such as Amazon ECR or Docker Hub) so you can use it in an ECS task definition.</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create a Docker image of a simple web application</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Create a file called Dockerfile. A Dockerfile is a manifest that describes the base image to use for your Docker image and what you want installed and running on it. For more information about Dockerfiles, go to the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Dockerfile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touch Dockerfile</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Edit the Dockerfile you just created and add the following content.</a:t>
            </a:r>
            <a:br>
              <a:rPr lang="en-US" sz="1100">
                <a:latin typeface="Arial"/>
                <a:ea typeface="Arial"/>
                <a:cs typeface="Arial"/>
                <a:sym typeface="Arial"/>
              </a:rPr>
            </a:br>
            <a:r>
              <a:rPr lang="en-US" sz="1100">
                <a:latin typeface="Arial"/>
                <a:ea typeface="Arial"/>
                <a:cs typeface="Arial"/>
                <a:sym typeface="Arial"/>
              </a:rPr>
              <a:t> FROM ubuntu:18.04</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dependencies</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apt-get update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apt-get -y install apache2</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apache and write hello world message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'Hello World!' &gt; /var/www/html/index.html</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Configure apache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 /etc/apache2/envvars' &gt;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/var/run/apache2' &gt;&gt;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/var/lock/apache2'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'/usr/sbin/apache2 -D FOREGROUND'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chmod 755 /root/run_apache.sh</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EXPOSE 80</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CMD /root/run_apache.sh</a:t>
            </a:r>
            <a:br>
              <a:rPr lang="en-US" sz="1100">
                <a:latin typeface="Arial"/>
                <a:ea typeface="Arial"/>
                <a:cs typeface="Arial"/>
                <a:sym typeface="Arial"/>
              </a:rPr>
            </a:br>
            <a:r>
              <a:rPr lang="en-US" sz="1100">
                <a:latin typeface="Arial"/>
                <a:ea typeface="Arial"/>
                <a:cs typeface="Arial"/>
                <a:sym typeface="Arial"/>
              </a:rPr>
              <a:t>This Dockerfile uses the Ubuntu 18.04 image. The RUN instructions update the package caches, install some software packages for the web server, and then write the "Hello World!" content to the web server's document root. The EXPOSE instruction exposes port 80 on the container, and the CMD instruction starts the web server.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Build the Docker image from your Dockerfile.</a:t>
            </a:r>
            <a:br>
              <a:rPr lang="en-US" sz="1100">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Some versions of Docker may require the full path to your Dockerfile in the following command, instead of the relative path shown below.</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build -t hello-world .</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Run </a:t>
            </a:r>
            <a:r>
              <a:rPr lang="en-US" sz="1100" b="1">
                <a:latin typeface="Arial"/>
                <a:ea typeface="Arial"/>
                <a:cs typeface="Arial"/>
                <a:sym typeface="Arial"/>
              </a:rPr>
              <a:t>docker images</a:t>
            </a:r>
            <a:r>
              <a:rPr lang="en-US" sz="1100">
                <a:latin typeface="Arial"/>
                <a:ea typeface="Arial"/>
                <a:cs typeface="Arial"/>
                <a:sym typeface="Arial"/>
              </a:rPr>
              <a:t> to verify that the image was created correctly.</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images --filter reference=hello-world</a:t>
            </a:r>
            <a:br>
              <a:rPr lang="en-US" sz="1100" b="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REPOSITORY          TAG                 IMAGE ID            CREATED             SIZE</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hello-world         latest              e9ffedc8c286        4 minutes ago       241MB</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newly built image. The -p 80:80 option maps the exposed port 80 on the container to port 80 on the host system. For more information about </a:t>
            </a:r>
            <a:r>
              <a:rPr lang="en-US" sz="1100" b="1">
                <a:latin typeface="Arial"/>
                <a:ea typeface="Arial"/>
                <a:cs typeface="Arial"/>
                <a:sym typeface="Arial"/>
              </a:rPr>
              <a:t>docker run</a:t>
            </a:r>
            <a:r>
              <a:rPr lang="en-US" sz="1100">
                <a:latin typeface="Arial"/>
                <a:ea typeface="Arial"/>
                <a:cs typeface="Arial"/>
                <a:sym typeface="Arial"/>
              </a:rPr>
              <a:t>, go to the</a:t>
            </a:r>
            <a:r>
              <a:rPr lang="en-US" sz="1100">
                <a:solidFill>
                  <a:schemeClr val="hlink"/>
                </a:solidFill>
                <a:uFill>
                  <a:noFill/>
                </a:uFill>
                <a:latin typeface="Arial"/>
                <a:ea typeface="Arial"/>
                <a:cs typeface="Arial"/>
                <a:sym typeface="Arial"/>
                <a:hlinkClick r:id="rId6"/>
              </a:rPr>
              <a:t> </a:t>
            </a:r>
            <a:r>
              <a:rPr lang="en-US" sz="1100" u="sng">
                <a:solidFill>
                  <a:schemeClr val="hlink"/>
                </a:solidFill>
                <a:latin typeface="Arial"/>
                <a:ea typeface="Arial"/>
                <a:cs typeface="Arial"/>
                <a:sym typeface="Arial"/>
                <a:hlinkClick r:id="rId6"/>
              </a:rPr>
              <a:t>Docker run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run -t -i -p 80:80 hello-world</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Output from the Apache web server is displayed in the terminal window. You can ignore the "Could not reliably determine the server's fully qualified domain name" message.</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Open a browser and point to the server that is running Docker and hosting your container.</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an EC2 instance, this is the </a:t>
            </a:r>
            <a:r>
              <a:rPr lang="en-US" sz="1100" b="1">
                <a:latin typeface="Arial"/>
                <a:ea typeface="Arial"/>
                <a:cs typeface="Arial"/>
                <a:sym typeface="Arial"/>
              </a:rPr>
              <a:t>Public DNS</a:t>
            </a:r>
            <a:r>
              <a:rPr lang="en-US" sz="1100">
                <a:latin typeface="Arial"/>
                <a:ea typeface="Arial"/>
                <a:cs typeface="Arial"/>
                <a:sym typeface="Arial"/>
              </a:rPr>
              <a:t> value for the server, which is the same address you use to connect to the instance with SSH. Make sure that the security group for your instance allows inbound traffic on port 80.</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running Docker locally, point your browser to</a:t>
            </a:r>
            <a:r>
              <a:rPr lang="en-US" sz="1100">
                <a:solidFill>
                  <a:schemeClr val="hlink"/>
                </a:solidFill>
                <a:uFill>
                  <a:noFill/>
                </a:uFill>
                <a:latin typeface="Arial"/>
                <a:ea typeface="Arial"/>
                <a:cs typeface="Arial"/>
                <a:sym typeface="Arial"/>
                <a:hlinkClick r:id="rId7"/>
              </a:rPr>
              <a:t> </a:t>
            </a:r>
            <a:r>
              <a:rPr lang="en-US" sz="1100" u="sng">
                <a:solidFill>
                  <a:schemeClr val="hlink"/>
                </a:solidFill>
                <a:latin typeface="Arial"/>
                <a:ea typeface="Arial"/>
                <a:cs typeface="Arial"/>
                <a:sym typeface="Arial"/>
                <a:hlinkClick r:id="rId7"/>
              </a:rPr>
              <a:t>http://localhost/</a:t>
            </a:r>
            <a:r>
              <a:rPr lang="en-US" sz="1100">
                <a:latin typeface="Arial"/>
                <a:ea typeface="Arial"/>
                <a:cs typeface="Arial"/>
                <a:sym typeface="Arial"/>
              </a:rPr>
              <a:t>.</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t>
            </a:r>
            <a:r>
              <a:rPr lang="en-US" sz="1100" b="1">
                <a:latin typeface="Arial"/>
                <a:ea typeface="Arial"/>
                <a:cs typeface="Arial"/>
                <a:sym typeface="Arial"/>
              </a:rPr>
              <a:t>docker-machine</a:t>
            </a:r>
            <a:r>
              <a:rPr lang="en-US" sz="1100">
                <a:latin typeface="Arial"/>
                <a:ea typeface="Arial"/>
                <a:cs typeface="Arial"/>
                <a:sym typeface="Arial"/>
              </a:rPr>
              <a:t> on a Windows or Mac computer, find the IP address of the VirtualBox VM that is hosting Docker with the </a:t>
            </a:r>
            <a:r>
              <a:rPr lang="en-US" sz="1100" b="1">
                <a:latin typeface="Arial"/>
                <a:ea typeface="Arial"/>
                <a:cs typeface="Arial"/>
                <a:sym typeface="Arial"/>
              </a:rPr>
              <a:t>docker-machine ip</a:t>
            </a:r>
            <a:r>
              <a:rPr lang="en-US" sz="1100">
                <a:latin typeface="Arial"/>
                <a:ea typeface="Arial"/>
                <a:cs typeface="Arial"/>
                <a:sym typeface="Arial"/>
              </a:rPr>
              <a:t> command, substituting </a:t>
            </a:r>
            <a:r>
              <a:rPr lang="en-US" sz="1100" i="1">
                <a:latin typeface="Arial"/>
                <a:ea typeface="Arial"/>
                <a:cs typeface="Arial"/>
                <a:sym typeface="Arial"/>
              </a:rPr>
              <a:t>machine-name</a:t>
            </a:r>
            <a:r>
              <a:rPr lang="en-US" sz="1100">
                <a:latin typeface="Arial"/>
                <a:ea typeface="Arial"/>
                <a:cs typeface="Arial"/>
                <a:sym typeface="Arial"/>
              </a:rPr>
              <a:t> with the name of the docker machine you are using.</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docker-machine ip </a:t>
            </a:r>
            <a:r>
              <a:rPr lang="en-US" sz="1100" b="1" i="1">
                <a:latin typeface="Arial"/>
                <a:ea typeface="Arial"/>
                <a:cs typeface="Arial"/>
                <a:sym typeface="Arial"/>
              </a:rPr>
              <a:t>machine-name</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You should see a web page with your "Hello World!" statement.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Stop the Docker container by typing </a:t>
            </a:r>
            <a:r>
              <a:rPr lang="en-US" sz="1100" b="1">
                <a:latin typeface="Arial"/>
                <a:ea typeface="Arial"/>
                <a:cs typeface="Arial"/>
                <a:sym typeface="Arial"/>
              </a:rPr>
              <a:t>Ctrl + c</a:t>
            </a:r>
            <a:r>
              <a:rPr lang="en-US" sz="1100">
                <a:latin typeface="Arial"/>
                <a:ea typeface="Arial"/>
                <a:cs typeface="Arial"/>
                <a:sym typeface="Arial"/>
              </a:rPr>
              <a:t>. </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sz="1100" b="1">
              <a:latin typeface="Arial"/>
              <a:ea typeface="Arial"/>
              <a:cs typeface="Arial"/>
              <a:sym typeface="Arial"/>
            </a:endParaRPr>
          </a:p>
        </p:txBody>
      </p:sp>
      <p:sp>
        <p:nvSpPr>
          <p:cNvPr id="2944" name="Google Shape;2944;g6b6c14001a_1_12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167</a:t>
            </a:fld>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4"/>
        <p:cNvGrpSpPr/>
        <p:nvPr/>
      </p:nvGrpSpPr>
      <p:grpSpPr>
        <a:xfrm>
          <a:off x="0" y="0"/>
          <a:ext cx="0" cy="0"/>
          <a:chOff x="0" y="0"/>
          <a:chExt cx="0" cy="0"/>
        </a:xfrm>
      </p:grpSpPr>
      <p:sp>
        <p:nvSpPr>
          <p:cNvPr id="2955" name="Google Shape;2955;g6b6c14001a_1_12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56" name="Google Shape;2956;g6b6c14001a_1_128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Install Docker on an Amazon EC2 instance</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Launch an instance with the Amazon Linux 2 AMI. For more information, see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Launching an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Connect to your instance.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Connect to Your Linux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Update the installed packages and package cache on your instance.</a:t>
            </a:r>
            <a:br>
              <a:rPr lang="en-US" sz="1100">
                <a:latin typeface="Arial"/>
                <a:ea typeface="Arial"/>
                <a:cs typeface="Arial"/>
                <a:sym typeface="Arial"/>
              </a:rPr>
            </a:br>
            <a:r>
              <a:rPr lang="en-US" sz="1100" b="1">
                <a:latin typeface="Arial"/>
                <a:ea typeface="Arial"/>
                <a:cs typeface="Arial"/>
                <a:sym typeface="Arial"/>
              </a:rPr>
              <a:t>sudo yum update -y</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Install the most recent Docker Community Edition package.</a:t>
            </a:r>
            <a:br>
              <a:rPr lang="en-US" sz="1100">
                <a:latin typeface="Arial"/>
                <a:ea typeface="Arial"/>
                <a:cs typeface="Arial"/>
                <a:sym typeface="Arial"/>
              </a:rPr>
            </a:br>
            <a:r>
              <a:rPr lang="en-US" sz="1100" b="1">
                <a:latin typeface="Arial"/>
                <a:ea typeface="Arial"/>
                <a:cs typeface="Arial"/>
                <a:sym typeface="Arial"/>
              </a:rPr>
              <a:t>sudo amazon-linux-extras install docker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Start the Docker service.</a:t>
            </a:r>
            <a:br>
              <a:rPr lang="en-US" sz="1100">
                <a:latin typeface="Arial"/>
                <a:ea typeface="Arial"/>
                <a:cs typeface="Arial"/>
                <a:sym typeface="Arial"/>
              </a:rPr>
            </a:br>
            <a:r>
              <a:rPr lang="en-US" sz="1100" b="1">
                <a:latin typeface="Arial"/>
                <a:ea typeface="Arial"/>
                <a:cs typeface="Arial"/>
                <a:sym typeface="Arial"/>
              </a:rPr>
              <a:t>sudo service docker start</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Add the ec2-user to the docker group so you can execute Docker commands without using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sudo usermod -a -G docker ec2-user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Log out and log back in again to pick up the new docker group permissions. You can accomplish this by closing your current SSH terminal window and reconnecting to your instance in a new one. Your new SSH session will have the appropriate docker group permissions.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Verify that the ec2-user can run Docker commands without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info</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In some cases, you may need to reboot your instance to provide permissions for the ec2-user to access the Docker daemon. Try rebooting your instance if you see the following error:</a:t>
            </a:r>
            <a:br>
              <a:rPr lang="en-US" sz="1100">
                <a:latin typeface="Arial"/>
                <a:ea typeface="Arial"/>
                <a:cs typeface="Arial"/>
                <a:sym typeface="Arial"/>
              </a:rPr>
            </a:br>
            <a:r>
              <a:rPr lang="en-US" sz="1100">
                <a:latin typeface="Arial"/>
                <a:ea typeface="Arial"/>
                <a:cs typeface="Arial"/>
                <a:sym typeface="Arial"/>
              </a:rPr>
              <a:t> Cannot connect to the Docker daemon. Is the docker daemon running on this host?</a:t>
            </a:r>
            <a:endParaRPr sz="1100">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Create a Docker Image</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ECS task definitions use Docker images to launch containers on the container instances in your clusters. In this section, you create a Docker image of a simple web application, and test it on your local system or EC2 instance, and then push the image to a container registry (such as Amazon ECR or Docker Hub) so you can use it in an ECS task definition.</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create a Docker image of a simple web application</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Create a file called Dockerfile. A Dockerfile is a manifest that describes the base image to use for your Docker image and what you want installed and running on it. For more information about Dockerfiles, go to the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Dockerfile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touch Dockerfile</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Edit the Dockerfile you just created and add the following content.</a:t>
            </a:r>
            <a:br>
              <a:rPr lang="en-US" sz="1100">
                <a:latin typeface="Arial"/>
                <a:ea typeface="Arial"/>
                <a:cs typeface="Arial"/>
                <a:sym typeface="Arial"/>
              </a:rPr>
            </a:br>
            <a:r>
              <a:rPr lang="en-US" sz="1100">
                <a:latin typeface="Arial"/>
                <a:ea typeface="Arial"/>
                <a:cs typeface="Arial"/>
                <a:sym typeface="Arial"/>
              </a:rPr>
              <a:t> FROM ubuntu:18.04</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dependencies</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apt-get update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apt-get -y install apache2</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apache and write hello world message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'Hello World!' &gt; /var/www/html/index.html</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Configure apache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 /etc/apache2/envvars' &gt;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/var/run/apache2' &gt;&gt;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/var/lock/apache2'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'/usr/sbin/apache2 -D FOREGROUND'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chmod 755 /root/run_apache.sh</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EXPOSE 80</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CMD /root/run_apache.sh</a:t>
            </a:r>
            <a:br>
              <a:rPr lang="en-US" sz="1100">
                <a:latin typeface="Arial"/>
                <a:ea typeface="Arial"/>
                <a:cs typeface="Arial"/>
                <a:sym typeface="Arial"/>
              </a:rPr>
            </a:br>
            <a:r>
              <a:rPr lang="en-US" sz="1100">
                <a:latin typeface="Arial"/>
                <a:ea typeface="Arial"/>
                <a:cs typeface="Arial"/>
                <a:sym typeface="Arial"/>
              </a:rPr>
              <a:t>This Dockerfile uses the Ubuntu 18.04 image. The RUN instructions update the package caches, install some software packages for the web server, and then write the "Hello World!" content to the web server's document root. The EXPOSE instruction exposes port 80 on the container, and the CMD instruction starts the web server.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Build the Docker image from your Dockerfile.</a:t>
            </a:r>
            <a:br>
              <a:rPr lang="en-US" sz="1100">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Some versions of Docker may require the full path to your Dockerfile in the following command, instead of the relative path shown below.</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build -t hello-world .</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Run </a:t>
            </a:r>
            <a:r>
              <a:rPr lang="en-US" sz="1100" b="1">
                <a:latin typeface="Arial"/>
                <a:ea typeface="Arial"/>
                <a:cs typeface="Arial"/>
                <a:sym typeface="Arial"/>
              </a:rPr>
              <a:t>docker images</a:t>
            </a:r>
            <a:r>
              <a:rPr lang="en-US" sz="1100">
                <a:latin typeface="Arial"/>
                <a:ea typeface="Arial"/>
                <a:cs typeface="Arial"/>
                <a:sym typeface="Arial"/>
              </a:rPr>
              <a:t> to verify that the image was created correctly.</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images --filter reference=hello-world</a:t>
            </a:r>
            <a:br>
              <a:rPr lang="en-US" sz="1100" b="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REPOSITORY          TAG                 IMAGE ID            CREATED             SIZE</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hello-world         latest              e9ffedc8c286        4 minutes ago       241MB</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newly built image. The -p 80:80 option maps the exposed port 80 on the container to port 80 on the host system. For more information about </a:t>
            </a:r>
            <a:r>
              <a:rPr lang="en-US" sz="1100" b="1">
                <a:latin typeface="Arial"/>
                <a:ea typeface="Arial"/>
                <a:cs typeface="Arial"/>
                <a:sym typeface="Arial"/>
              </a:rPr>
              <a:t>docker run</a:t>
            </a:r>
            <a:r>
              <a:rPr lang="en-US" sz="1100">
                <a:latin typeface="Arial"/>
                <a:ea typeface="Arial"/>
                <a:cs typeface="Arial"/>
                <a:sym typeface="Arial"/>
              </a:rPr>
              <a:t>, go to the</a:t>
            </a:r>
            <a:r>
              <a:rPr lang="en-US" sz="1100">
                <a:solidFill>
                  <a:schemeClr val="hlink"/>
                </a:solidFill>
                <a:uFill>
                  <a:noFill/>
                </a:uFill>
                <a:latin typeface="Arial"/>
                <a:ea typeface="Arial"/>
                <a:cs typeface="Arial"/>
                <a:sym typeface="Arial"/>
                <a:hlinkClick r:id="rId6"/>
              </a:rPr>
              <a:t> </a:t>
            </a:r>
            <a:r>
              <a:rPr lang="en-US" sz="1100" u="sng">
                <a:solidFill>
                  <a:schemeClr val="hlink"/>
                </a:solidFill>
                <a:latin typeface="Arial"/>
                <a:ea typeface="Arial"/>
                <a:cs typeface="Arial"/>
                <a:sym typeface="Arial"/>
                <a:hlinkClick r:id="rId6"/>
              </a:rPr>
              <a:t>Docker run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run -t -i -p 80:80 hello-world</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Output from the Apache web server is displayed in the terminal window. You can ignore the "Could not reliably determine the server's fully qualified domain name" message.</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Open a browser and point to the server that is running Docker and hosting your container.</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an EC2 instance, this is the </a:t>
            </a:r>
            <a:r>
              <a:rPr lang="en-US" sz="1100" b="1">
                <a:latin typeface="Arial"/>
                <a:ea typeface="Arial"/>
                <a:cs typeface="Arial"/>
                <a:sym typeface="Arial"/>
              </a:rPr>
              <a:t>Public DNS</a:t>
            </a:r>
            <a:r>
              <a:rPr lang="en-US" sz="1100">
                <a:latin typeface="Arial"/>
                <a:ea typeface="Arial"/>
                <a:cs typeface="Arial"/>
                <a:sym typeface="Arial"/>
              </a:rPr>
              <a:t> value for the server, which is the same address you use to connect to the instance with SSH. Make sure that the security group for your instance allows inbound traffic on port 80.</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running Docker locally, point your browser to</a:t>
            </a:r>
            <a:r>
              <a:rPr lang="en-US" sz="1100">
                <a:solidFill>
                  <a:schemeClr val="hlink"/>
                </a:solidFill>
                <a:uFill>
                  <a:noFill/>
                </a:uFill>
                <a:latin typeface="Arial"/>
                <a:ea typeface="Arial"/>
                <a:cs typeface="Arial"/>
                <a:sym typeface="Arial"/>
                <a:hlinkClick r:id="rId7"/>
              </a:rPr>
              <a:t> </a:t>
            </a:r>
            <a:r>
              <a:rPr lang="en-US" sz="1100" u="sng">
                <a:solidFill>
                  <a:schemeClr val="hlink"/>
                </a:solidFill>
                <a:latin typeface="Arial"/>
                <a:ea typeface="Arial"/>
                <a:cs typeface="Arial"/>
                <a:sym typeface="Arial"/>
                <a:hlinkClick r:id="rId7"/>
              </a:rPr>
              <a:t>http://localhost/</a:t>
            </a:r>
            <a:r>
              <a:rPr lang="en-US" sz="1100">
                <a:latin typeface="Arial"/>
                <a:ea typeface="Arial"/>
                <a:cs typeface="Arial"/>
                <a:sym typeface="Arial"/>
              </a:rPr>
              <a:t>.</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t>
            </a:r>
            <a:r>
              <a:rPr lang="en-US" sz="1100" b="1">
                <a:latin typeface="Arial"/>
                <a:ea typeface="Arial"/>
                <a:cs typeface="Arial"/>
                <a:sym typeface="Arial"/>
              </a:rPr>
              <a:t>docker-machine</a:t>
            </a:r>
            <a:r>
              <a:rPr lang="en-US" sz="1100">
                <a:latin typeface="Arial"/>
                <a:ea typeface="Arial"/>
                <a:cs typeface="Arial"/>
                <a:sym typeface="Arial"/>
              </a:rPr>
              <a:t> on a Windows or Mac computer, find the IP address of the VirtualBox VM that is hosting Docker with the </a:t>
            </a:r>
            <a:r>
              <a:rPr lang="en-US" sz="1100" b="1">
                <a:latin typeface="Arial"/>
                <a:ea typeface="Arial"/>
                <a:cs typeface="Arial"/>
                <a:sym typeface="Arial"/>
              </a:rPr>
              <a:t>docker-machine ip</a:t>
            </a:r>
            <a:r>
              <a:rPr lang="en-US" sz="1100">
                <a:latin typeface="Arial"/>
                <a:ea typeface="Arial"/>
                <a:cs typeface="Arial"/>
                <a:sym typeface="Arial"/>
              </a:rPr>
              <a:t> command, substituting </a:t>
            </a:r>
            <a:r>
              <a:rPr lang="en-US" sz="1100" i="1">
                <a:latin typeface="Arial"/>
                <a:ea typeface="Arial"/>
                <a:cs typeface="Arial"/>
                <a:sym typeface="Arial"/>
              </a:rPr>
              <a:t>machine-name</a:t>
            </a:r>
            <a:r>
              <a:rPr lang="en-US" sz="1100">
                <a:latin typeface="Arial"/>
                <a:ea typeface="Arial"/>
                <a:cs typeface="Arial"/>
                <a:sym typeface="Arial"/>
              </a:rPr>
              <a:t> with the name of the docker machine you are using.</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docker-machine ip </a:t>
            </a:r>
            <a:r>
              <a:rPr lang="en-US" sz="1100" b="1" i="1">
                <a:latin typeface="Arial"/>
                <a:ea typeface="Arial"/>
                <a:cs typeface="Arial"/>
                <a:sym typeface="Arial"/>
              </a:rPr>
              <a:t>machine-name</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You should see a web page with your "Hello World!" statement.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Stop the Docker container by typing </a:t>
            </a:r>
            <a:r>
              <a:rPr lang="en-US" sz="1100" b="1">
                <a:latin typeface="Arial"/>
                <a:ea typeface="Arial"/>
                <a:cs typeface="Arial"/>
                <a:sym typeface="Arial"/>
              </a:rPr>
              <a:t>Ctrl + c</a:t>
            </a:r>
            <a:r>
              <a:rPr lang="en-US" sz="1100">
                <a:latin typeface="Arial"/>
                <a:ea typeface="Arial"/>
                <a:cs typeface="Arial"/>
                <a:sym typeface="Arial"/>
              </a:rPr>
              <a:t>. </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sz="1300" b="1">
              <a:latin typeface="Arial"/>
              <a:ea typeface="Arial"/>
              <a:cs typeface="Arial"/>
              <a:sym typeface="Arial"/>
            </a:endParaRPr>
          </a:p>
        </p:txBody>
      </p:sp>
      <p:sp>
        <p:nvSpPr>
          <p:cNvPr id="2957" name="Google Shape;2957;g6b6c14001a_1_128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168</a:t>
            </a:fld>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9"/>
        <p:cNvGrpSpPr/>
        <p:nvPr/>
      </p:nvGrpSpPr>
      <p:grpSpPr>
        <a:xfrm>
          <a:off x="0" y="0"/>
          <a:ext cx="0" cy="0"/>
          <a:chOff x="0" y="0"/>
          <a:chExt cx="0" cy="0"/>
        </a:xfrm>
      </p:grpSpPr>
      <p:sp>
        <p:nvSpPr>
          <p:cNvPr id="2970" name="Google Shape;2970;g6b6c14001a_1_13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71" name="Google Shape;2971;g6b6c14001a_1_130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Install Docker on an Amazon EC2 instance</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Launch an instance with the Amazon Linux 2 AMI. For more information, see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Launching an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Connect to your instance.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Connect to Your Linux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Update the installed packages and package cache on your instance.</a:t>
            </a:r>
            <a:br>
              <a:rPr lang="en-US" sz="1100">
                <a:latin typeface="Arial"/>
                <a:ea typeface="Arial"/>
                <a:cs typeface="Arial"/>
                <a:sym typeface="Arial"/>
              </a:rPr>
            </a:br>
            <a:r>
              <a:rPr lang="en-US" sz="1100" b="1">
                <a:latin typeface="Arial"/>
                <a:ea typeface="Arial"/>
                <a:cs typeface="Arial"/>
                <a:sym typeface="Arial"/>
              </a:rPr>
              <a:t>sudo yum update -y</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Install the most recent Docker Community Edition package.</a:t>
            </a:r>
            <a:br>
              <a:rPr lang="en-US" sz="1100">
                <a:latin typeface="Arial"/>
                <a:ea typeface="Arial"/>
                <a:cs typeface="Arial"/>
                <a:sym typeface="Arial"/>
              </a:rPr>
            </a:br>
            <a:r>
              <a:rPr lang="en-US" sz="1100" b="1">
                <a:latin typeface="Arial"/>
                <a:ea typeface="Arial"/>
                <a:cs typeface="Arial"/>
                <a:sym typeface="Arial"/>
              </a:rPr>
              <a:t>sudo amazon-linux-extras install docker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Start the Docker service.</a:t>
            </a:r>
            <a:br>
              <a:rPr lang="en-US" sz="1100">
                <a:latin typeface="Arial"/>
                <a:ea typeface="Arial"/>
                <a:cs typeface="Arial"/>
                <a:sym typeface="Arial"/>
              </a:rPr>
            </a:br>
            <a:r>
              <a:rPr lang="en-US" sz="1100" b="1">
                <a:latin typeface="Arial"/>
                <a:ea typeface="Arial"/>
                <a:cs typeface="Arial"/>
                <a:sym typeface="Arial"/>
              </a:rPr>
              <a:t>sudo service docker start</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Add the ec2-user to the docker group so you can execute Docker commands without using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sudo usermod -a -G docker ec2-user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Log out and log back in again to pick up the new docker group permissions. You can accomplish this by closing your current SSH terminal window and reconnecting to your instance in a new one. Your new SSH session will have the appropriate docker group permissions.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Verify that the ec2-user can run Docker commands without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info</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In some cases, you may need to reboot your instance to provide permissions for the ec2-user to access the Docker daemon. Try rebooting your instance if you see the following error:</a:t>
            </a:r>
            <a:br>
              <a:rPr lang="en-US" sz="1100">
                <a:latin typeface="Arial"/>
                <a:ea typeface="Arial"/>
                <a:cs typeface="Arial"/>
                <a:sym typeface="Arial"/>
              </a:rPr>
            </a:br>
            <a:r>
              <a:rPr lang="en-US" sz="1100">
                <a:latin typeface="Arial"/>
                <a:ea typeface="Arial"/>
                <a:cs typeface="Arial"/>
                <a:sym typeface="Arial"/>
              </a:rPr>
              <a:t> Cannot connect to the Docker daemon. Is the docker daemon running on this host?</a:t>
            </a:r>
            <a:endParaRPr sz="1100">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Create a Docker Image</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ECS task definitions use Docker images to launch containers on the container instances in your clusters. In this section, you create a Docker image of a simple web application, and test it on your local system or EC2 instance, and then push the image to a container registry (such as Amazon ECR or Docker Hub) so you can use it in an ECS task definition.</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create a Docker image of a simple web application</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Create a file called Dockerfile. A Dockerfile is a manifest that describes the base image to use for your Docker image and what you want installed and running on it. For more information about Dockerfiles, go to the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Dockerfile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touch Dockerfile</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Edit the Dockerfile you just created and add the following content.</a:t>
            </a:r>
            <a:br>
              <a:rPr lang="en-US" sz="1100">
                <a:latin typeface="Arial"/>
                <a:ea typeface="Arial"/>
                <a:cs typeface="Arial"/>
                <a:sym typeface="Arial"/>
              </a:rPr>
            </a:br>
            <a:r>
              <a:rPr lang="en-US" sz="1100">
                <a:latin typeface="Arial"/>
                <a:ea typeface="Arial"/>
                <a:cs typeface="Arial"/>
                <a:sym typeface="Arial"/>
              </a:rPr>
              <a:t> FROM ubuntu:18.04</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dependencies</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apt-get update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apt-get -y install apache2</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apache and write hello world message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'Hello World!' &gt; /var/www/html/index.html</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Configure apache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 /etc/apache2/envvars' &gt;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/var/run/apache2' &gt;&gt;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/var/lock/apache2'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'/usr/sbin/apache2 -D FOREGROUND'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chmod 755 /root/run_apache.sh</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EXPOSE 80</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CMD /root/run_apache.sh</a:t>
            </a:r>
            <a:br>
              <a:rPr lang="en-US" sz="1100">
                <a:latin typeface="Arial"/>
                <a:ea typeface="Arial"/>
                <a:cs typeface="Arial"/>
                <a:sym typeface="Arial"/>
              </a:rPr>
            </a:br>
            <a:r>
              <a:rPr lang="en-US" sz="1100">
                <a:latin typeface="Arial"/>
                <a:ea typeface="Arial"/>
                <a:cs typeface="Arial"/>
                <a:sym typeface="Arial"/>
              </a:rPr>
              <a:t>This Dockerfile uses the Ubuntu 18.04 image. The RUN instructions update the package caches, install some software packages for the web server, and then write the "Hello World!" content to the web server's document root. The EXPOSE instruction exposes port 80 on the container, and the CMD instruction starts the web server.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Build the Docker image from your Dockerfile.</a:t>
            </a:r>
            <a:br>
              <a:rPr lang="en-US" sz="1100">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Some versions of Docker may require the full path to your Dockerfile in the following command, instead of the relative path shown below.</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build -t hello-world .</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Run </a:t>
            </a:r>
            <a:r>
              <a:rPr lang="en-US" sz="1100" b="1">
                <a:latin typeface="Arial"/>
                <a:ea typeface="Arial"/>
                <a:cs typeface="Arial"/>
                <a:sym typeface="Arial"/>
              </a:rPr>
              <a:t>docker images</a:t>
            </a:r>
            <a:r>
              <a:rPr lang="en-US" sz="1100">
                <a:latin typeface="Arial"/>
                <a:ea typeface="Arial"/>
                <a:cs typeface="Arial"/>
                <a:sym typeface="Arial"/>
              </a:rPr>
              <a:t> to verify that the image was created correctly.</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images --filter reference=hello-world</a:t>
            </a:r>
            <a:br>
              <a:rPr lang="en-US" sz="1100" b="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REPOSITORY          TAG                 IMAGE ID            CREATED             SIZE</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hello-world         latest              e9ffedc8c286        4 minutes ago       241MB</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newly built image. The -p 80:80 option maps the exposed port 80 on the container to port 80 on the host system. For more information about </a:t>
            </a:r>
            <a:r>
              <a:rPr lang="en-US" sz="1100" b="1">
                <a:latin typeface="Arial"/>
                <a:ea typeface="Arial"/>
                <a:cs typeface="Arial"/>
                <a:sym typeface="Arial"/>
              </a:rPr>
              <a:t>docker run</a:t>
            </a:r>
            <a:r>
              <a:rPr lang="en-US" sz="1100">
                <a:latin typeface="Arial"/>
                <a:ea typeface="Arial"/>
                <a:cs typeface="Arial"/>
                <a:sym typeface="Arial"/>
              </a:rPr>
              <a:t>, go to the</a:t>
            </a:r>
            <a:r>
              <a:rPr lang="en-US" sz="1100">
                <a:solidFill>
                  <a:schemeClr val="hlink"/>
                </a:solidFill>
                <a:uFill>
                  <a:noFill/>
                </a:uFill>
                <a:latin typeface="Arial"/>
                <a:ea typeface="Arial"/>
                <a:cs typeface="Arial"/>
                <a:sym typeface="Arial"/>
                <a:hlinkClick r:id="rId6"/>
              </a:rPr>
              <a:t> </a:t>
            </a:r>
            <a:r>
              <a:rPr lang="en-US" sz="1100" u="sng">
                <a:solidFill>
                  <a:schemeClr val="hlink"/>
                </a:solidFill>
                <a:latin typeface="Arial"/>
                <a:ea typeface="Arial"/>
                <a:cs typeface="Arial"/>
                <a:sym typeface="Arial"/>
                <a:hlinkClick r:id="rId6"/>
              </a:rPr>
              <a:t>Docker run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run -t -i -p 80:80 hello-world</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Output from the Apache web server is displayed in the terminal window. You can ignore the "Could not reliably determine the server's fully qualified domain name" message.</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Open a browser and point to the server that is running Docker and hosting your container.</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an EC2 instance, this is the </a:t>
            </a:r>
            <a:r>
              <a:rPr lang="en-US" sz="1100" b="1">
                <a:latin typeface="Arial"/>
                <a:ea typeface="Arial"/>
                <a:cs typeface="Arial"/>
                <a:sym typeface="Arial"/>
              </a:rPr>
              <a:t>Public DNS</a:t>
            </a:r>
            <a:r>
              <a:rPr lang="en-US" sz="1100">
                <a:latin typeface="Arial"/>
                <a:ea typeface="Arial"/>
                <a:cs typeface="Arial"/>
                <a:sym typeface="Arial"/>
              </a:rPr>
              <a:t> value for the server, which is the same address you use to connect to the instance with SSH. Make sure that the security group for your instance allows inbound traffic on port 80.</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running Docker locally, point your browser to</a:t>
            </a:r>
            <a:r>
              <a:rPr lang="en-US" sz="1100">
                <a:solidFill>
                  <a:schemeClr val="hlink"/>
                </a:solidFill>
                <a:uFill>
                  <a:noFill/>
                </a:uFill>
                <a:latin typeface="Arial"/>
                <a:ea typeface="Arial"/>
                <a:cs typeface="Arial"/>
                <a:sym typeface="Arial"/>
                <a:hlinkClick r:id="rId7"/>
              </a:rPr>
              <a:t> </a:t>
            </a:r>
            <a:r>
              <a:rPr lang="en-US" sz="1100" u="sng">
                <a:solidFill>
                  <a:schemeClr val="hlink"/>
                </a:solidFill>
                <a:latin typeface="Arial"/>
                <a:ea typeface="Arial"/>
                <a:cs typeface="Arial"/>
                <a:sym typeface="Arial"/>
                <a:hlinkClick r:id="rId7"/>
              </a:rPr>
              <a:t>http://localhost/</a:t>
            </a:r>
            <a:r>
              <a:rPr lang="en-US" sz="1100">
                <a:latin typeface="Arial"/>
                <a:ea typeface="Arial"/>
                <a:cs typeface="Arial"/>
                <a:sym typeface="Arial"/>
              </a:rPr>
              <a:t>.</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t>
            </a:r>
            <a:r>
              <a:rPr lang="en-US" sz="1100" b="1">
                <a:latin typeface="Arial"/>
                <a:ea typeface="Arial"/>
                <a:cs typeface="Arial"/>
                <a:sym typeface="Arial"/>
              </a:rPr>
              <a:t>docker-machine</a:t>
            </a:r>
            <a:r>
              <a:rPr lang="en-US" sz="1100">
                <a:latin typeface="Arial"/>
                <a:ea typeface="Arial"/>
                <a:cs typeface="Arial"/>
                <a:sym typeface="Arial"/>
              </a:rPr>
              <a:t> on a Windows or Mac computer, find the IP address of the VirtualBox VM that is hosting Docker with the </a:t>
            </a:r>
            <a:r>
              <a:rPr lang="en-US" sz="1100" b="1">
                <a:latin typeface="Arial"/>
                <a:ea typeface="Arial"/>
                <a:cs typeface="Arial"/>
                <a:sym typeface="Arial"/>
              </a:rPr>
              <a:t>docker-machine ip</a:t>
            </a:r>
            <a:r>
              <a:rPr lang="en-US" sz="1100">
                <a:latin typeface="Arial"/>
                <a:ea typeface="Arial"/>
                <a:cs typeface="Arial"/>
                <a:sym typeface="Arial"/>
              </a:rPr>
              <a:t> command, substituting </a:t>
            </a:r>
            <a:r>
              <a:rPr lang="en-US" sz="1100" i="1">
                <a:latin typeface="Arial"/>
                <a:ea typeface="Arial"/>
                <a:cs typeface="Arial"/>
                <a:sym typeface="Arial"/>
              </a:rPr>
              <a:t>machine-name</a:t>
            </a:r>
            <a:r>
              <a:rPr lang="en-US" sz="1100">
                <a:latin typeface="Arial"/>
                <a:ea typeface="Arial"/>
                <a:cs typeface="Arial"/>
                <a:sym typeface="Arial"/>
              </a:rPr>
              <a:t> with the name of the docker machine you are using.</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docker-machine ip </a:t>
            </a:r>
            <a:r>
              <a:rPr lang="en-US" sz="1100" b="1" i="1">
                <a:latin typeface="Arial"/>
                <a:ea typeface="Arial"/>
                <a:cs typeface="Arial"/>
                <a:sym typeface="Arial"/>
              </a:rPr>
              <a:t>machine-name</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You should see a web page with your "Hello World!" statement.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Stop the Docker container by typing </a:t>
            </a:r>
            <a:r>
              <a:rPr lang="en-US" sz="1100" b="1">
                <a:latin typeface="Arial"/>
                <a:ea typeface="Arial"/>
                <a:cs typeface="Arial"/>
                <a:sym typeface="Arial"/>
              </a:rPr>
              <a:t>Ctrl + c</a:t>
            </a:r>
            <a:r>
              <a:rPr lang="en-US" sz="1100">
                <a:latin typeface="Arial"/>
                <a:ea typeface="Arial"/>
                <a:cs typeface="Arial"/>
                <a:sym typeface="Arial"/>
              </a:rPr>
              <a:t>. </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sz="1300" b="1">
              <a:latin typeface="Arial"/>
              <a:ea typeface="Arial"/>
              <a:cs typeface="Arial"/>
              <a:sym typeface="Arial"/>
            </a:endParaRPr>
          </a:p>
        </p:txBody>
      </p:sp>
      <p:sp>
        <p:nvSpPr>
          <p:cNvPr id="2972" name="Google Shape;2972;g6b6c14001a_1_130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169</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6b6c14001a_1_10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2" name="Google Shape;992;g6b6c14001a_1_10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featuress:</a:t>
            </a:r>
            <a:endParaRPr/>
          </a:p>
          <a:p>
            <a:pPr marL="0" lvl="0" indent="0" algn="l" rtl="0">
              <a:lnSpc>
                <a:spcPct val="100000"/>
              </a:lnSpc>
              <a:spcBef>
                <a:spcPts val="0"/>
              </a:spcBef>
              <a:spcAft>
                <a:spcPts val="0"/>
              </a:spcAft>
              <a:buSzPts val="1400"/>
              <a:buNone/>
            </a:pPr>
            <a:r>
              <a:rPr lang="en-US" b="1"/>
              <a:t>Built-in security and access control</a:t>
            </a:r>
            <a:endParaRPr/>
          </a:p>
          <a:p>
            <a:pPr marL="0" lvl="0" indent="0" algn="l" rtl="0">
              <a:lnSpc>
                <a:spcPct val="100000"/>
              </a:lnSpc>
              <a:spcBef>
                <a:spcPts val="0"/>
              </a:spcBef>
              <a:spcAft>
                <a:spcPts val="0"/>
              </a:spcAft>
              <a:buSzPts val="1400"/>
              <a:buNone/>
            </a:pPr>
            <a:r>
              <a:rPr lang="en-US"/>
              <a:t>Docker Enterprise has its own built-in authentication mechanism with role-based access control (RBAC), so that you can control who can access and make changes to your cluster and applications. Also, Docker Enterprise authentication integrates with LDAP services and supports SAML SCIM to proactively synchronize with authentication providers. You can also opt to enable PKI authentication to use client certificates, rather than username and password.</a:t>
            </a:r>
            <a:endParaRPr/>
          </a:p>
          <a:p>
            <a:pPr marL="0" lvl="0" indent="0" algn="l" rtl="0">
              <a:lnSpc>
                <a:spcPct val="100000"/>
              </a:lnSpc>
              <a:spcBef>
                <a:spcPts val="0"/>
              </a:spcBef>
              <a:spcAft>
                <a:spcPts val="0"/>
              </a:spcAft>
              <a:buSzPts val="1400"/>
              <a:buNone/>
            </a:pPr>
            <a:endParaRPr b="1"/>
          </a:p>
        </p:txBody>
      </p:sp>
      <p:sp>
        <p:nvSpPr>
          <p:cNvPr id="993" name="Google Shape;993;g6b6c14001a_1_101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7"/>
        <p:cNvGrpSpPr/>
        <p:nvPr/>
      </p:nvGrpSpPr>
      <p:grpSpPr>
        <a:xfrm>
          <a:off x="0" y="0"/>
          <a:ext cx="0" cy="0"/>
          <a:chOff x="0" y="0"/>
          <a:chExt cx="0" cy="0"/>
        </a:xfrm>
      </p:grpSpPr>
      <p:sp>
        <p:nvSpPr>
          <p:cNvPr id="2988" name="Google Shape;2988;g6b6c14001a_1_13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89" name="Google Shape;2989;g6b6c14001a_1_13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Install Docker on an Amazon EC2 instance</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Launch an instance with the Amazon Linux 2 AMI. For more information, see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Launching an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Connect to your instance.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Connect to Your Linux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Update the installed packages and package cache on your instance.</a:t>
            </a:r>
            <a:br>
              <a:rPr lang="en-US" sz="1100">
                <a:latin typeface="Arial"/>
                <a:ea typeface="Arial"/>
                <a:cs typeface="Arial"/>
                <a:sym typeface="Arial"/>
              </a:rPr>
            </a:br>
            <a:r>
              <a:rPr lang="en-US" sz="1100" b="1">
                <a:latin typeface="Arial"/>
                <a:ea typeface="Arial"/>
                <a:cs typeface="Arial"/>
                <a:sym typeface="Arial"/>
              </a:rPr>
              <a:t>sudo yum update -y</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Install the most recent Docker Community Edition package.</a:t>
            </a:r>
            <a:br>
              <a:rPr lang="en-US" sz="1100">
                <a:latin typeface="Arial"/>
                <a:ea typeface="Arial"/>
                <a:cs typeface="Arial"/>
                <a:sym typeface="Arial"/>
              </a:rPr>
            </a:br>
            <a:r>
              <a:rPr lang="en-US" sz="1100" b="1">
                <a:latin typeface="Arial"/>
                <a:ea typeface="Arial"/>
                <a:cs typeface="Arial"/>
                <a:sym typeface="Arial"/>
              </a:rPr>
              <a:t>sudo amazon-linux-extras install docker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Start the Docker service.</a:t>
            </a:r>
            <a:br>
              <a:rPr lang="en-US" sz="1100">
                <a:latin typeface="Arial"/>
                <a:ea typeface="Arial"/>
                <a:cs typeface="Arial"/>
                <a:sym typeface="Arial"/>
              </a:rPr>
            </a:br>
            <a:r>
              <a:rPr lang="en-US" sz="1100" b="1">
                <a:latin typeface="Arial"/>
                <a:ea typeface="Arial"/>
                <a:cs typeface="Arial"/>
                <a:sym typeface="Arial"/>
              </a:rPr>
              <a:t>sudo service docker start</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Add the ec2-user to the docker group so you can execute Docker commands without using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sudo usermod -a -G docker ec2-user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Log out and log back in again to pick up the new docker group permissions. You can accomplish this by closing your current SSH terminal window and reconnecting to your instance in a new one. Your new SSH session will have the appropriate docker group permissions.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Verify that the ec2-user can run Docker commands without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info</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In some cases, you may need to reboot your instance to provide permissions for the ec2-user to access the Docker daemon. Try rebooting your instance if you see the following error:</a:t>
            </a:r>
            <a:br>
              <a:rPr lang="en-US" sz="1100">
                <a:latin typeface="Arial"/>
                <a:ea typeface="Arial"/>
                <a:cs typeface="Arial"/>
                <a:sym typeface="Arial"/>
              </a:rPr>
            </a:br>
            <a:r>
              <a:rPr lang="en-US" sz="1100">
                <a:latin typeface="Arial"/>
                <a:ea typeface="Arial"/>
                <a:cs typeface="Arial"/>
                <a:sym typeface="Arial"/>
              </a:rPr>
              <a:t> Cannot connect to the Docker daemon. Is the docker daemon running on this host?</a:t>
            </a:r>
            <a:endParaRPr sz="1100">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Create a Docker Image</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ECS task definitions use Docker images to launch containers on the container instances in your clusters. In this section, you create a Docker image of a simple web application, and test it on your local system or EC2 instance, and then push the image to a container registry (such as Amazon ECR or Docker Hub) so you can use it in an ECS task definition.</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create a Docker image of a simple web application</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Create a file called Dockerfile. A Dockerfile is a manifest that describes the base image to use for your Docker image and what you want installed and running on it. For more information about Dockerfiles, go to the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Dockerfile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touch Dockerfile</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Edit the Dockerfile you just created and add the following content.</a:t>
            </a:r>
            <a:br>
              <a:rPr lang="en-US" sz="1100">
                <a:latin typeface="Arial"/>
                <a:ea typeface="Arial"/>
                <a:cs typeface="Arial"/>
                <a:sym typeface="Arial"/>
              </a:rPr>
            </a:br>
            <a:r>
              <a:rPr lang="en-US" sz="1100">
                <a:latin typeface="Arial"/>
                <a:ea typeface="Arial"/>
                <a:cs typeface="Arial"/>
                <a:sym typeface="Arial"/>
              </a:rPr>
              <a:t> FROM ubuntu:18.04</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dependencies</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apt-get update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apt-get -y install apache2</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apache and write hello world message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'Hello World!' &gt; /var/www/html/index.html</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Configure apache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 /etc/apache2/envvars' &gt;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/var/run/apache2' &gt;&gt;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/var/lock/apache2'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'/usr/sbin/apache2 -D FOREGROUND'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chmod 755 /root/run_apache.sh</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EXPOSE 80</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CMD /root/run_apache.sh</a:t>
            </a:r>
            <a:br>
              <a:rPr lang="en-US" sz="1100">
                <a:latin typeface="Arial"/>
                <a:ea typeface="Arial"/>
                <a:cs typeface="Arial"/>
                <a:sym typeface="Arial"/>
              </a:rPr>
            </a:br>
            <a:r>
              <a:rPr lang="en-US" sz="1100">
                <a:latin typeface="Arial"/>
                <a:ea typeface="Arial"/>
                <a:cs typeface="Arial"/>
                <a:sym typeface="Arial"/>
              </a:rPr>
              <a:t>This Dockerfile uses the Ubuntu 18.04 image. The RUN instructions update the package caches, install some software packages for the web server, and then write the "Hello World!" content to the web server's document root. The EXPOSE instruction exposes port 80 on the container, and the CMD instruction starts the web server.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Build the Docker image from your Dockerfile.</a:t>
            </a:r>
            <a:br>
              <a:rPr lang="en-US" sz="1100">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Some versions of Docker may require the full path to your Dockerfile in the following command, instead of the relative path shown below.</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build -t hello-world .</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Run </a:t>
            </a:r>
            <a:r>
              <a:rPr lang="en-US" sz="1100" b="1">
                <a:latin typeface="Arial"/>
                <a:ea typeface="Arial"/>
                <a:cs typeface="Arial"/>
                <a:sym typeface="Arial"/>
              </a:rPr>
              <a:t>docker images</a:t>
            </a:r>
            <a:r>
              <a:rPr lang="en-US" sz="1100">
                <a:latin typeface="Arial"/>
                <a:ea typeface="Arial"/>
                <a:cs typeface="Arial"/>
                <a:sym typeface="Arial"/>
              </a:rPr>
              <a:t> to verify that the image was created correctly.</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images --filter reference=hello-world</a:t>
            </a:r>
            <a:br>
              <a:rPr lang="en-US" sz="1100" b="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REPOSITORY          TAG                 IMAGE ID            CREATED             SIZE</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hello-world         latest              e9ffedc8c286        4 minutes ago       241MB</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newly built image. The -p 80:80 option maps the exposed port 80 on the container to port 80 on the host system. For more information about </a:t>
            </a:r>
            <a:r>
              <a:rPr lang="en-US" sz="1100" b="1">
                <a:latin typeface="Arial"/>
                <a:ea typeface="Arial"/>
                <a:cs typeface="Arial"/>
                <a:sym typeface="Arial"/>
              </a:rPr>
              <a:t>docker run</a:t>
            </a:r>
            <a:r>
              <a:rPr lang="en-US" sz="1100">
                <a:latin typeface="Arial"/>
                <a:ea typeface="Arial"/>
                <a:cs typeface="Arial"/>
                <a:sym typeface="Arial"/>
              </a:rPr>
              <a:t>, go to the</a:t>
            </a:r>
            <a:r>
              <a:rPr lang="en-US" sz="1100">
                <a:solidFill>
                  <a:schemeClr val="hlink"/>
                </a:solidFill>
                <a:uFill>
                  <a:noFill/>
                </a:uFill>
                <a:latin typeface="Arial"/>
                <a:ea typeface="Arial"/>
                <a:cs typeface="Arial"/>
                <a:sym typeface="Arial"/>
                <a:hlinkClick r:id="rId6"/>
              </a:rPr>
              <a:t> </a:t>
            </a:r>
            <a:r>
              <a:rPr lang="en-US" sz="1100" u="sng">
                <a:solidFill>
                  <a:schemeClr val="hlink"/>
                </a:solidFill>
                <a:latin typeface="Arial"/>
                <a:ea typeface="Arial"/>
                <a:cs typeface="Arial"/>
                <a:sym typeface="Arial"/>
                <a:hlinkClick r:id="rId6"/>
              </a:rPr>
              <a:t>Docker run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run -t -i -p 80:80 hello-world</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Output from the Apache web server is displayed in the terminal window. You can ignore the "Could not reliably determine the server's fully qualified domain name" message.</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Open a browser and point to the server that is running Docker and hosting your container.</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an EC2 instance, this is the </a:t>
            </a:r>
            <a:r>
              <a:rPr lang="en-US" sz="1100" b="1">
                <a:latin typeface="Arial"/>
                <a:ea typeface="Arial"/>
                <a:cs typeface="Arial"/>
                <a:sym typeface="Arial"/>
              </a:rPr>
              <a:t>Public DNS</a:t>
            </a:r>
            <a:r>
              <a:rPr lang="en-US" sz="1100">
                <a:latin typeface="Arial"/>
                <a:ea typeface="Arial"/>
                <a:cs typeface="Arial"/>
                <a:sym typeface="Arial"/>
              </a:rPr>
              <a:t> value for the server, which is the same address you use to connect to the instance with SSH. Make sure that the security group for your instance allows inbound traffic on port 80.</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running Docker locally, point your browser to</a:t>
            </a:r>
            <a:r>
              <a:rPr lang="en-US" sz="1100">
                <a:solidFill>
                  <a:schemeClr val="hlink"/>
                </a:solidFill>
                <a:uFill>
                  <a:noFill/>
                </a:uFill>
                <a:latin typeface="Arial"/>
                <a:ea typeface="Arial"/>
                <a:cs typeface="Arial"/>
                <a:sym typeface="Arial"/>
                <a:hlinkClick r:id="rId7"/>
              </a:rPr>
              <a:t> </a:t>
            </a:r>
            <a:r>
              <a:rPr lang="en-US" sz="1100" u="sng">
                <a:solidFill>
                  <a:schemeClr val="hlink"/>
                </a:solidFill>
                <a:latin typeface="Arial"/>
                <a:ea typeface="Arial"/>
                <a:cs typeface="Arial"/>
                <a:sym typeface="Arial"/>
                <a:hlinkClick r:id="rId7"/>
              </a:rPr>
              <a:t>http://localhost/</a:t>
            </a:r>
            <a:r>
              <a:rPr lang="en-US" sz="1100">
                <a:latin typeface="Arial"/>
                <a:ea typeface="Arial"/>
                <a:cs typeface="Arial"/>
                <a:sym typeface="Arial"/>
              </a:rPr>
              <a:t>.</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t>
            </a:r>
            <a:r>
              <a:rPr lang="en-US" sz="1100" b="1">
                <a:latin typeface="Arial"/>
                <a:ea typeface="Arial"/>
                <a:cs typeface="Arial"/>
                <a:sym typeface="Arial"/>
              </a:rPr>
              <a:t>docker-machine</a:t>
            </a:r>
            <a:r>
              <a:rPr lang="en-US" sz="1100">
                <a:latin typeface="Arial"/>
                <a:ea typeface="Arial"/>
                <a:cs typeface="Arial"/>
                <a:sym typeface="Arial"/>
              </a:rPr>
              <a:t> on a Windows or Mac computer, find the IP address of the VirtualBox VM that is hosting Docker with the </a:t>
            </a:r>
            <a:r>
              <a:rPr lang="en-US" sz="1100" b="1">
                <a:latin typeface="Arial"/>
                <a:ea typeface="Arial"/>
                <a:cs typeface="Arial"/>
                <a:sym typeface="Arial"/>
              </a:rPr>
              <a:t>docker-machine ip</a:t>
            </a:r>
            <a:r>
              <a:rPr lang="en-US" sz="1100">
                <a:latin typeface="Arial"/>
                <a:ea typeface="Arial"/>
                <a:cs typeface="Arial"/>
                <a:sym typeface="Arial"/>
              </a:rPr>
              <a:t> command, substituting </a:t>
            </a:r>
            <a:r>
              <a:rPr lang="en-US" sz="1100" i="1">
                <a:latin typeface="Arial"/>
                <a:ea typeface="Arial"/>
                <a:cs typeface="Arial"/>
                <a:sym typeface="Arial"/>
              </a:rPr>
              <a:t>machine-name</a:t>
            </a:r>
            <a:r>
              <a:rPr lang="en-US" sz="1100">
                <a:latin typeface="Arial"/>
                <a:ea typeface="Arial"/>
                <a:cs typeface="Arial"/>
                <a:sym typeface="Arial"/>
              </a:rPr>
              <a:t> with the name of the docker machine you are using.</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docker-machine ip </a:t>
            </a:r>
            <a:r>
              <a:rPr lang="en-US" sz="1100" b="1" i="1">
                <a:latin typeface="Arial"/>
                <a:ea typeface="Arial"/>
                <a:cs typeface="Arial"/>
                <a:sym typeface="Arial"/>
              </a:rPr>
              <a:t>machine-name</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You should see a web page with your "Hello World!" statement.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Stop the Docker container by typing </a:t>
            </a:r>
            <a:r>
              <a:rPr lang="en-US" sz="1100" b="1">
                <a:latin typeface="Arial"/>
                <a:ea typeface="Arial"/>
                <a:cs typeface="Arial"/>
                <a:sym typeface="Arial"/>
              </a:rPr>
              <a:t>Ctrl + c</a:t>
            </a:r>
            <a:r>
              <a:rPr lang="en-US" sz="1100">
                <a:latin typeface="Arial"/>
                <a:ea typeface="Arial"/>
                <a:cs typeface="Arial"/>
                <a:sym typeface="Arial"/>
              </a:rPr>
              <a:t>. </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sz="1300" b="1">
              <a:latin typeface="Arial"/>
              <a:ea typeface="Arial"/>
              <a:cs typeface="Arial"/>
              <a:sym typeface="Arial"/>
            </a:endParaRPr>
          </a:p>
        </p:txBody>
      </p:sp>
      <p:sp>
        <p:nvSpPr>
          <p:cNvPr id="2990" name="Google Shape;2990;g6b6c14001a_1_13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170</a:t>
            </a:fld>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8"/>
        <p:cNvGrpSpPr/>
        <p:nvPr/>
      </p:nvGrpSpPr>
      <p:grpSpPr>
        <a:xfrm>
          <a:off x="0" y="0"/>
          <a:ext cx="0" cy="0"/>
          <a:chOff x="0" y="0"/>
          <a:chExt cx="0" cy="0"/>
        </a:xfrm>
      </p:grpSpPr>
      <p:sp>
        <p:nvSpPr>
          <p:cNvPr id="3009" name="Google Shape;3009;g6b6c14001a_1_13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10" name="Google Shape;3010;g6b6c14001a_1_13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Install Docker on an Amazon EC2 instance</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Launch an instance with the Amazon Linux 2 AMI. For more information, see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Launching an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Connect to your instance.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Connect to Your Linux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Update the installed packages and package cache on your instance.</a:t>
            </a:r>
            <a:br>
              <a:rPr lang="en-US" sz="1100">
                <a:latin typeface="Arial"/>
                <a:ea typeface="Arial"/>
                <a:cs typeface="Arial"/>
                <a:sym typeface="Arial"/>
              </a:rPr>
            </a:br>
            <a:r>
              <a:rPr lang="en-US" sz="1100" b="1">
                <a:latin typeface="Arial"/>
                <a:ea typeface="Arial"/>
                <a:cs typeface="Arial"/>
                <a:sym typeface="Arial"/>
              </a:rPr>
              <a:t>sudo yum update -y</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Install the most recent Docker Community Edition package.</a:t>
            </a:r>
            <a:br>
              <a:rPr lang="en-US" sz="1100">
                <a:latin typeface="Arial"/>
                <a:ea typeface="Arial"/>
                <a:cs typeface="Arial"/>
                <a:sym typeface="Arial"/>
              </a:rPr>
            </a:br>
            <a:r>
              <a:rPr lang="en-US" sz="1100" b="1">
                <a:latin typeface="Arial"/>
                <a:ea typeface="Arial"/>
                <a:cs typeface="Arial"/>
                <a:sym typeface="Arial"/>
              </a:rPr>
              <a:t>sudo amazon-linux-extras install docker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Start the Docker service.</a:t>
            </a:r>
            <a:br>
              <a:rPr lang="en-US" sz="1100">
                <a:latin typeface="Arial"/>
                <a:ea typeface="Arial"/>
                <a:cs typeface="Arial"/>
                <a:sym typeface="Arial"/>
              </a:rPr>
            </a:br>
            <a:r>
              <a:rPr lang="en-US" sz="1100" b="1">
                <a:latin typeface="Arial"/>
                <a:ea typeface="Arial"/>
                <a:cs typeface="Arial"/>
                <a:sym typeface="Arial"/>
              </a:rPr>
              <a:t>sudo service docker start</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Add the ec2-user to the docker group so you can execute Docker commands without using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sudo usermod -a -G docker ec2-user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Log out and log back in again to pick up the new docker group permissions. You can accomplish this by closing your current SSH terminal window and reconnecting to your instance in a new one. Your new SSH session will have the appropriate docker group permissions.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Verify that the ec2-user can run Docker commands without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info</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In some cases, you may need to reboot your instance to provide permissions for the ec2-user to access the Docker daemon. Try rebooting your instance if you see the following error:</a:t>
            </a:r>
            <a:br>
              <a:rPr lang="en-US" sz="1100">
                <a:latin typeface="Arial"/>
                <a:ea typeface="Arial"/>
                <a:cs typeface="Arial"/>
                <a:sym typeface="Arial"/>
              </a:rPr>
            </a:br>
            <a:r>
              <a:rPr lang="en-US" sz="1100">
                <a:latin typeface="Arial"/>
                <a:ea typeface="Arial"/>
                <a:cs typeface="Arial"/>
                <a:sym typeface="Arial"/>
              </a:rPr>
              <a:t> Cannot connect to the Docker daemon. Is the docker daemon running on this host?</a:t>
            </a:r>
            <a:endParaRPr sz="1100">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Create a Docker Image</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ECS task definitions use Docker images to launch containers on the container instances in your clusters. In this section, you create a Docker image of a simple web application, and test it on your local system or EC2 instance, and then push the image to a container registry (such as Amazon ECR or Docker Hub) so you can use it in an ECS task definition.</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create a Docker image of a simple web application</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Create a file called Dockerfile. A Dockerfile is a manifest that describes the base image to use for your Docker image and what you want installed and running on it. For more information about Dockerfiles, go to the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Dockerfile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touch Dockerfile</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Edit the Dockerfile you just created and add the following content.</a:t>
            </a:r>
            <a:br>
              <a:rPr lang="en-US" sz="1100">
                <a:latin typeface="Arial"/>
                <a:ea typeface="Arial"/>
                <a:cs typeface="Arial"/>
                <a:sym typeface="Arial"/>
              </a:rPr>
            </a:br>
            <a:r>
              <a:rPr lang="en-US" sz="1100">
                <a:latin typeface="Arial"/>
                <a:ea typeface="Arial"/>
                <a:cs typeface="Arial"/>
                <a:sym typeface="Arial"/>
              </a:rPr>
              <a:t> FROM ubuntu:18.04</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dependencies</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apt-get update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apt-get -y install apache2</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apache and write hello world message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'Hello World!' &gt; /var/www/html/index.html</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Configure apache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 /etc/apache2/envvars' &gt;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/var/run/apache2' &gt;&gt;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/var/lock/apache2'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'/usr/sbin/apache2 -D FOREGROUND'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chmod 755 /root/run_apache.sh</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EXPOSE 80</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CMD /root/run_apache.sh</a:t>
            </a:r>
            <a:br>
              <a:rPr lang="en-US" sz="1100">
                <a:latin typeface="Arial"/>
                <a:ea typeface="Arial"/>
                <a:cs typeface="Arial"/>
                <a:sym typeface="Arial"/>
              </a:rPr>
            </a:br>
            <a:r>
              <a:rPr lang="en-US" sz="1100">
                <a:latin typeface="Arial"/>
                <a:ea typeface="Arial"/>
                <a:cs typeface="Arial"/>
                <a:sym typeface="Arial"/>
              </a:rPr>
              <a:t>This Dockerfile uses the Ubuntu 18.04 image. The RUN instructions update the package caches, install some software packages for the web server, and then write the "Hello World!" content to the web server's document root. The EXPOSE instruction exposes port 80 on the container, and the CMD instruction starts the web server.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Build the Docker image from your Dockerfile.</a:t>
            </a:r>
            <a:br>
              <a:rPr lang="en-US" sz="1100">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Some versions of Docker may require the full path to your Dockerfile in the following command, instead of the relative path shown below.</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build -t hello-world .</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Run </a:t>
            </a:r>
            <a:r>
              <a:rPr lang="en-US" sz="1100" b="1">
                <a:latin typeface="Arial"/>
                <a:ea typeface="Arial"/>
                <a:cs typeface="Arial"/>
                <a:sym typeface="Arial"/>
              </a:rPr>
              <a:t>docker images</a:t>
            </a:r>
            <a:r>
              <a:rPr lang="en-US" sz="1100">
                <a:latin typeface="Arial"/>
                <a:ea typeface="Arial"/>
                <a:cs typeface="Arial"/>
                <a:sym typeface="Arial"/>
              </a:rPr>
              <a:t> to verify that the image was created correctly.</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images --filter reference=hello-world</a:t>
            </a:r>
            <a:br>
              <a:rPr lang="en-US" sz="1100" b="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REPOSITORY          TAG                 IMAGE ID            CREATED             SIZE</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hello-world         latest              e9ffedc8c286        4 minutes ago       241MB</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newly built image. The -p 80:80 option maps the exposed port 80 on the container to port 80 on the host system. For more information about </a:t>
            </a:r>
            <a:r>
              <a:rPr lang="en-US" sz="1100" b="1">
                <a:latin typeface="Arial"/>
                <a:ea typeface="Arial"/>
                <a:cs typeface="Arial"/>
                <a:sym typeface="Arial"/>
              </a:rPr>
              <a:t>docker run</a:t>
            </a:r>
            <a:r>
              <a:rPr lang="en-US" sz="1100">
                <a:latin typeface="Arial"/>
                <a:ea typeface="Arial"/>
                <a:cs typeface="Arial"/>
                <a:sym typeface="Arial"/>
              </a:rPr>
              <a:t>, go to the</a:t>
            </a:r>
            <a:r>
              <a:rPr lang="en-US" sz="1100">
                <a:solidFill>
                  <a:schemeClr val="hlink"/>
                </a:solidFill>
                <a:uFill>
                  <a:noFill/>
                </a:uFill>
                <a:latin typeface="Arial"/>
                <a:ea typeface="Arial"/>
                <a:cs typeface="Arial"/>
                <a:sym typeface="Arial"/>
                <a:hlinkClick r:id="rId6"/>
              </a:rPr>
              <a:t> </a:t>
            </a:r>
            <a:r>
              <a:rPr lang="en-US" sz="1100" u="sng">
                <a:solidFill>
                  <a:schemeClr val="hlink"/>
                </a:solidFill>
                <a:latin typeface="Arial"/>
                <a:ea typeface="Arial"/>
                <a:cs typeface="Arial"/>
                <a:sym typeface="Arial"/>
                <a:hlinkClick r:id="rId6"/>
              </a:rPr>
              <a:t>Docker run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run -t -i -p 80:80 hello-world</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Output from the Apache web server is displayed in the terminal window. You can ignore the "Could not reliably determine the server's fully qualified domain name" message.</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Open a browser and point to the server that is running Docker and hosting your container.</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an EC2 instance, this is the </a:t>
            </a:r>
            <a:r>
              <a:rPr lang="en-US" sz="1100" b="1">
                <a:latin typeface="Arial"/>
                <a:ea typeface="Arial"/>
                <a:cs typeface="Arial"/>
                <a:sym typeface="Arial"/>
              </a:rPr>
              <a:t>Public DNS</a:t>
            </a:r>
            <a:r>
              <a:rPr lang="en-US" sz="1100">
                <a:latin typeface="Arial"/>
                <a:ea typeface="Arial"/>
                <a:cs typeface="Arial"/>
                <a:sym typeface="Arial"/>
              </a:rPr>
              <a:t> value for the server, which is the same address you use to connect to the instance with SSH. Make sure that the security group for your instance allows inbound traffic on port 80.</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running Docker locally, point your browser to</a:t>
            </a:r>
            <a:r>
              <a:rPr lang="en-US" sz="1100">
                <a:solidFill>
                  <a:schemeClr val="hlink"/>
                </a:solidFill>
                <a:uFill>
                  <a:noFill/>
                </a:uFill>
                <a:latin typeface="Arial"/>
                <a:ea typeface="Arial"/>
                <a:cs typeface="Arial"/>
                <a:sym typeface="Arial"/>
                <a:hlinkClick r:id="rId7"/>
              </a:rPr>
              <a:t> </a:t>
            </a:r>
            <a:r>
              <a:rPr lang="en-US" sz="1100" u="sng">
                <a:solidFill>
                  <a:schemeClr val="hlink"/>
                </a:solidFill>
                <a:latin typeface="Arial"/>
                <a:ea typeface="Arial"/>
                <a:cs typeface="Arial"/>
                <a:sym typeface="Arial"/>
                <a:hlinkClick r:id="rId7"/>
              </a:rPr>
              <a:t>http://localhost/</a:t>
            </a:r>
            <a:r>
              <a:rPr lang="en-US" sz="1100">
                <a:latin typeface="Arial"/>
                <a:ea typeface="Arial"/>
                <a:cs typeface="Arial"/>
                <a:sym typeface="Arial"/>
              </a:rPr>
              <a:t>.</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t>
            </a:r>
            <a:r>
              <a:rPr lang="en-US" sz="1100" b="1">
                <a:latin typeface="Arial"/>
                <a:ea typeface="Arial"/>
                <a:cs typeface="Arial"/>
                <a:sym typeface="Arial"/>
              </a:rPr>
              <a:t>docker-machine</a:t>
            </a:r>
            <a:r>
              <a:rPr lang="en-US" sz="1100">
                <a:latin typeface="Arial"/>
                <a:ea typeface="Arial"/>
                <a:cs typeface="Arial"/>
                <a:sym typeface="Arial"/>
              </a:rPr>
              <a:t> on a Windows or Mac computer, find the IP address of the VirtualBox VM that is hosting Docker with the </a:t>
            </a:r>
            <a:r>
              <a:rPr lang="en-US" sz="1100" b="1">
                <a:latin typeface="Arial"/>
                <a:ea typeface="Arial"/>
                <a:cs typeface="Arial"/>
                <a:sym typeface="Arial"/>
              </a:rPr>
              <a:t>docker-machine ip</a:t>
            </a:r>
            <a:r>
              <a:rPr lang="en-US" sz="1100">
                <a:latin typeface="Arial"/>
                <a:ea typeface="Arial"/>
                <a:cs typeface="Arial"/>
                <a:sym typeface="Arial"/>
              </a:rPr>
              <a:t> command, substituting </a:t>
            </a:r>
            <a:r>
              <a:rPr lang="en-US" sz="1100" i="1">
                <a:latin typeface="Arial"/>
                <a:ea typeface="Arial"/>
                <a:cs typeface="Arial"/>
                <a:sym typeface="Arial"/>
              </a:rPr>
              <a:t>machine-name</a:t>
            </a:r>
            <a:r>
              <a:rPr lang="en-US" sz="1100">
                <a:latin typeface="Arial"/>
                <a:ea typeface="Arial"/>
                <a:cs typeface="Arial"/>
                <a:sym typeface="Arial"/>
              </a:rPr>
              <a:t> with the name of the docker machine you are using.</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docker-machine ip </a:t>
            </a:r>
            <a:r>
              <a:rPr lang="en-US" sz="1100" b="1" i="1">
                <a:latin typeface="Arial"/>
                <a:ea typeface="Arial"/>
                <a:cs typeface="Arial"/>
                <a:sym typeface="Arial"/>
              </a:rPr>
              <a:t>machine-name</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You should see a web page with your "Hello World!" statement.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Stop the Docker container by typing </a:t>
            </a:r>
            <a:r>
              <a:rPr lang="en-US" sz="1100" b="1">
                <a:latin typeface="Arial"/>
                <a:ea typeface="Arial"/>
                <a:cs typeface="Arial"/>
                <a:sym typeface="Arial"/>
              </a:rPr>
              <a:t>Ctrl + c</a:t>
            </a:r>
            <a:r>
              <a:rPr lang="en-US" sz="1100">
                <a:latin typeface="Arial"/>
                <a:ea typeface="Arial"/>
                <a:cs typeface="Arial"/>
                <a:sym typeface="Arial"/>
              </a:rPr>
              <a:t>. </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sz="1300" b="1">
              <a:latin typeface="Arial"/>
              <a:ea typeface="Arial"/>
              <a:cs typeface="Arial"/>
              <a:sym typeface="Arial"/>
            </a:endParaRPr>
          </a:p>
        </p:txBody>
      </p:sp>
      <p:sp>
        <p:nvSpPr>
          <p:cNvPr id="3011" name="Google Shape;3011;g6b6c14001a_1_134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171</a:t>
            </a:fld>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2"/>
        <p:cNvGrpSpPr/>
        <p:nvPr/>
      </p:nvGrpSpPr>
      <p:grpSpPr>
        <a:xfrm>
          <a:off x="0" y="0"/>
          <a:ext cx="0" cy="0"/>
          <a:chOff x="0" y="0"/>
          <a:chExt cx="0" cy="0"/>
        </a:xfrm>
      </p:grpSpPr>
      <p:sp>
        <p:nvSpPr>
          <p:cNvPr id="3033" name="Google Shape;3033;g6b6c14001a_1_14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34" name="Google Shape;3034;g6b6c14001a_1_145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Install Docker on an Amazon EC2 instance</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Launch an instance with the Amazon Linux 2 AMI. For more information, see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Launching an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Connect to your instance.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Connect to Your Linux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Update the installed packages and package cache on your instance.</a:t>
            </a:r>
            <a:br>
              <a:rPr lang="en-US" sz="1100">
                <a:latin typeface="Arial"/>
                <a:ea typeface="Arial"/>
                <a:cs typeface="Arial"/>
                <a:sym typeface="Arial"/>
              </a:rPr>
            </a:br>
            <a:r>
              <a:rPr lang="en-US" sz="1100" b="1">
                <a:latin typeface="Arial"/>
                <a:ea typeface="Arial"/>
                <a:cs typeface="Arial"/>
                <a:sym typeface="Arial"/>
              </a:rPr>
              <a:t>sudo yum update -y</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Install the most recent Docker Community Edition package.</a:t>
            </a:r>
            <a:br>
              <a:rPr lang="en-US" sz="1100">
                <a:latin typeface="Arial"/>
                <a:ea typeface="Arial"/>
                <a:cs typeface="Arial"/>
                <a:sym typeface="Arial"/>
              </a:rPr>
            </a:br>
            <a:r>
              <a:rPr lang="en-US" sz="1100" b="1">
                <a:latin typeface="Arial"/>
                <a:ea typeface="Arial"/>
                <a:cs typeface="Arial"/>
                <a:sym typeface="Arial"/>
              </a:rPr>
              <a:t>sudo amazon-linux-extras install docker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Start the Docker service.</a:t>
            </a:r>
            <a:br>
              <a:rPr lang="en-US" sz="1100">
                <a:latin typeface="Arial"/>
                <a:ea typeface="Arial"/>
                <a:cs typeface="Arial"/>
                <a:sym typeface="Arial"/>
              </a:rPr>
            </a:br>
            <a:r>
              <a:rPr lang="en-US" sz="1100" b="1">
                <a:latin typeface="Arial"/>
                <a:ea typeface="Arial"/>
                <a:cs typeface="Arial"/>
                <a:sym typeface="Arial"/>
              </a:rPr>
              <a:t>sudo service docker start</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Add the ec2-user to the docker group so you can execute Docker commands without using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sudo usermod -a -G docker ec2-user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Log out and log back in again to pick up the new docker group permissions. You can accomplish this by closing your current SSH terminal window and reconnecting to your instance in a new one. Your new SSH session will have the appropriate docker group permissions.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Verify that the ec2-user can run Docker commands without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info</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In some cases, you may need to reboot your instance to provide permissions for the ec2-user to access the Docker daemon. Try rebooting your instance if you see the following error:</a:t>
            </a:r>
            <a:br>
              <a:rPr lang="en-US" sz="1100">
                <a:latin typeface="Arial"/>
                <a:ea typeface="Arial"/>
                <a:cs typeface="Arial"/>
                <a:sym typeface="Arial"/>
              </a:rPr>
            </a:br>
            <a:r>
              <a:rPr lang="en-US" sz="1100">
                <a:latin typeface="Arial"/>
                <a:ea typeface="Arial"/>
                <a:cs typeface="Arial"/>
                <a:sym typeface="Arial"/>
              </a:rPr>
              <a:t> Cannot connect to the Docker daemon. Is the docker daemon running on this host?</a:t>
            </a:r>
            <a:endParaRPr sz="1100">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Create a Docker Image</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ECS task definitions use Docker images to launch containers on the container instances in your clusters. In this section, you create a Docker image of a simple web application, and test it on your local system or EC2 instance, and then push the image to a container registry (such as Amazon ECR or Docker Hub) so you can use it in an ECS task definition.</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create a Docker image of a simple web application</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Create a file called Dockerfile. A Dockerfile is a manifest that describes the base image to use for your Docker image and what you want installed and running on it. For more information about Dockerfiles, go to the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Dockerfile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touch Dockerfile</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Edit the Dockerfile you just created and add the following content.</a:t>
            </a:r>
            <a:br>
              <a:rPr lang="en-US" sz="1100">
                <a:latin typeface="Arial"/>
                <a:ea typeface="Arial"/>
                <a:cs typeface="Arial"/>
                <a:sym typeface="Arial"/>
              </a:rPr>
            </a:br>
            <a:r>
              <a:rPr lang="en-US" sz="1100">
                <a:latin typeface="Arial"/>
                <a:ea typeface="Arial"/>
                <a:cs typeface="Arial"/>
                <a:sym typeface="Arial"/>
              </a:rPr>
              <a:t> FROM ubuntu:18.04</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dependencies</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apt-get update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apt-get -y install apache2</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apache and write hello world message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'Hello World!' &gt; /var/www/html/index.html</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Configure apache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 /etc/apache2/envvars' &gt;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/var/run/apache2' &gt;&gt;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/var/lock/apache2'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'/usr/sbin/apache2 -D FOREGROUND'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chmod 755 /root/run_apache.sh</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EXPOSE 80</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CMD /root/run_apache.sh</a:t>
            </a:r>
            <a:br>
              <a:rPr lang="en-US" sz="1100">
                <a:latin typeface="Arial"/>
                <a:ea typeface="Arial"/>
                <a:cs typeface="Arial"/>
                <a:sym typeface="Arial"/>
              </a:rPr>
            </a:br>
            <a:r>
              <a:rPr lang="en-US" sz="1100">
                <a:latin typeface="Arial"/>
                <a:ea typeface="Arial"/>
                <a:cs typeface="Arial"/>
                <a:sym typeface="Arial"/>
              </a:rPr>
              <a:t>This Dockerfile uses the Ubuntu 18.04 image. The RUN instructions update the package caches, install some software packages for the web server, and then write the "Hello World!" content to the web server's document root. The EXPOSE instruction exposes port 80 on the container, and the CMD instruction starts the web server.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Build the Docker image from your Dockerfile.</a:t>
            </a:r>
            <a:br>
              <a:rPr lang="en-US" sz="1100">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Some versions of Docker may require the full path to your Dockerfile in the following command, instead of the relative path shown below.</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build -t hello-world .</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Run </a:t>
            </a:r>
            <a:r>
              <a:rPr lang="en-US" sz="1100" b="1">
                <a:latin typeface="Arial"/>
                <a:ea typeface="Arial"/>
                <a:cs typeface="Arial"/>
                <a:sym typeface="Arial"/>
              </a:rPr>
              <a:t>docker images</a:t>
            </a:r>
            <a:r>
              <a:rPr lang="en-US" sz="1100">
                <a:latin typeface="Arial"/>
                <a:ea typeface="Arial"/>
                <a:cs typeface="Arial"/>
                <a:sym typeface="Arial"/>
              </a:rPr>
              <a:t> to verify that the image was created correctly.</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images --filter reference=hello-world</a:t>
            </a:r>
            <a:br>
              <a:rPr lang="en-US" sz="1100" b="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REPOSITORY          TAG                 IMAGE ID            CREATED             SIZE</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hello-world         latest              e9ffedc8c286        4 minutes ago       241MB</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newly built image. The -p 80:80 option maps the exposed port 80 on the container to port 80 on the host system. For more information about </a:t>
            </a:r>
            <a:r>
              <a:rPr lang="en-US" sz="1100" b="1">
                <a:latin typeface="Arial"/>
                <a:ea typeface="Arial"/>
                <a:cs typeface="Arial"/>
                <a:sym typeface="Arial"/>
              </a:rPr>
              <a:t>docker run</a:t>
            </a:r>
            <a:r>
              <a:rPr lang="en-US" sz="1100">
                <a:latin typeface="Arial"/>
                <a:ea typeface="Arial"/>
                <a:cs typeface="Arial"/>
                <a:sym typeface="Arial"/>
              </a:rPr>
              <a:t>, go to the</a:t>
            </a:r>
            <a:r>
              <a:rPr lang="en-US" sz="1100">
                <a:solidFill>
                  <a:schemeClr val="hlink"/>
                </a:solidFill>
                <a:uFill>
                  <a:noFill/>
                </a:uFill>
                <a:latin typeface="Arial"/>
                <a:ea typeface="Arial"/>
                <a:cs typeface="Arial"/>
                <a:sym typeface="Arial"/>
                <a:hlinkClick r:id="rId6"/>
              </a:rPr>
              <a:t> </a:t>
            </a:r>
            <a:r>
              <a:rPr lang="en-US" sz="1100" u="sng">
                <a:solidFill>
                  <a:schemeClr val="hlink"/>
                </a:solidFill>
                <a:latin typeface="Arial"/>
                <a:ea typeface="Arial"/>
                <a:cs typeface="Arial"/>
                <a:sym typeface="Arial"/>
                <a:hlinkClick r:id="rId6"/>
              </a:rPr>
              <a:t>Docker run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run -t -i -p 80:80 hello-world</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Output from the Apache web server is displayed in the terminal window. You can ignore the "Could not reliably determine the server's fully qualified domain name" message.</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Open a browser and point to the server that is running Docker and hosting your container.</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an EC2 instance, this is the </a:t>
            </a:r>
            <a:r>
              <a:rPr lang="en-US" sz="1100" b="1">
                <a:latin typeface="Arial"/>
                <a:ea typeface="Arial"/>
                <a:cs typeface="Arial"/>
                <a:sym typeface="Arial"/>
              </a:rPr>
              <a:t>Public DNS</a:t>
            </a:r>
            <a:r>
              <a:rPr lang="en-US" sz="1100">
                <a:latin typeface="Arial"/>
                <a:ea typeface="Arial"/>
                <a:cs typeface="Arial"/>
                <a:sym typeface="Arial"/>
              </a:rPr>
              <a:t> value for the server, which is the same address you use to connect to the instance with SSH. Make sure that the security group for your instance allows inbound traffic on port 80.</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running Docker locally, point your browser to</a:t>
            </a:r>
            <a:r>
              <a:rPr lang="en-US" sz="1100">
                <a:solidFill>
                  <a:schemeClr val="hlink"/>
                </a:solidFill>
                <a:uFill>
                  <a:noFill/>
                </a:uFill>
                <a:latin typeface="Arial"/>
                <a:ea typeface="Arial"/>
                <a:cs typeface="Arial"/>
                <a:sym typeface="Arial"/>
                <a:hlinkClick r:id="rId7"/>
              </a:rPr>
              <a:t> </a:t>
            </a:r>
            <a:r>
              <a:rPr lang="en-US" sz="1100" u="sng">
                <a:solidFill>
                  <a:schemeClr val="hlink"/>
                </a:solidFill>
                <a:latin typeface="Arial"/>
                <a:ea typeface="Arial"/>
                <a:cs typeface="Arial"/>
                <a:sym typeface="Arial"/>
                <a:hlinkClick r:id="rId7"/>
              </a:rPr>
              <a:t>http://localhost/</a:t>
            </a:r>
            <a:r>
              <a:rPr lang="en-US" sz="1100">
                <a:latin typeface="Arial"/>
                <a:ea typeface="Arial"/>
                <a:cs typeface="Arial"/>
                <a:sym typeface="Arial"/>
              </a:rPr>
              <a:t>.</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t>
            </a:r>
            <a:r>
              <a:rPr lang="en-US" sz="1100" b="1">
                <a:latin typeface="Arial"/>
                <a:ea typeface="Arial"/>
                <a:cs typeface="Arial"/>
                <a:sym typeface="Arial"/>
              </a:rPr>
              <a:t>docker-machine</a:t>
            </a:r>
            <a:r>
              <a:rPr lang="en-US" sz="1100">
                <a:latin typeface="Arial"/>
                <a:ea typeface="Arial"/>
                <a:cs typeface="Arial"/>
                <a:sym typeface="Arial"/>
              </a:rPr>
              <a:t> on a Windows or Mac computer, find the IP address of the VirtualBox VM that is hosting Docker with the </a:t>
            </a:r>
            <a:r>
              <a:rPr lang="en-US" sz="1100" b="1">
                <a:latin typeface="Arial"/>
                <a:ea typeface="Arial"/>
                <a:cs typeface="Arial"/>
                <a:sym typeface="Arial"/>
              </a:rPr>
              <a:t>docker-machine ip</a:t>
            </a:r>
            <a:r>
              <a:rPr lang="en-US" sz="1100">
                <a:latin typeface="Arial"/>
                <a:ea typeface="Arial"/>
                <a:cs typeface="Arial"/>
                <a:sym typeface="Arial"/>
              </a:rPr>
              <a:t> command, substituting </a:t>
            </a:r>
            <a:r>
              <a:rPr lang="en-US" sz="1100" i="1">
                <a:latin typeface="Arial"/>
                <a:ea typeface="Arial"/>
                <a:cs typeface="Arial"/>
                <a:sym typeface="Arial"/>
              </a:rPr>
              <a:t>machine-name</a:t>
            </a:r>
            <a:r>
              <a:rPr lang="en-US" sz="1100">
                <a:latin typeface="Arial"/>
                <a:ea typeface="Arial"/>
                <a:cs typeface="Arial"/>
                <a:sym typeface="Arial"/>
              </a:rPr>
              <a:t> with the name of the docker machine you are using.</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docker-machine ip </a:t>
            </a:r>
            <a:r>
              <a:rPr lang="en-US" sz="1100" b="1" i="1">
                <a:latin typeface="Arial"/>
                <a:ea typeface="Arial"/>
                <a:cs typeface="Arial"/>
                <a:sym typeface="Arial"/>
              </a:rPr>
              <a:t>machine-name</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You should see a web page with your "Hello World!" statement.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Stop the Docker container by typing </a:t>
            </a:r>
            <a:r>
              <a:rPr lang="en-US" sz="1100" b="1">
                <a:latin typeface="Arial"/>
                <a:ea typeface="Arial"/>
                <a:cs typeface="Arial"/>
                <a:sym typeface="Arial"/>
              </a:rPr>
              <a:t>Ctrl + c</a:t>
            </a:r>
            <a:r>
              <a:rPr lang="en-US" sz="1100">
                <a:latin typeface="Arial"/>
                <a:ea typeface="Arial"/>
                <a:cs typeface="Arial"/>
                <a:sym typeface="Arial"/>
              </a:rPr>
              <a:t>. </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sz="1300" b="1">
              <a:latin typeface="Arial"/>
              <a:ea typeface="Arial"/>
              <a:cs typeface="Arial"/>
              <a:sym typeface="Arial"/>
            </a:endParaRPr>
          </a:p>
        </p:txBody>
      </p:sp>
      <p:sp>
        <p:nvSpPr>
          <p:cNvPr id="3035" name="Google Shape;3035;g6b6c14001a_1_145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172</a:t>
            </a:fld>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7"/>
        <p:cNvGrpSpPr/>
        <p:nvPr/>
      </p:nvGrpSpPr>
      <p:grpSpPr>
        <a:xfrm>
          <a:off x="0" y="0"/>
          <a:ext cx="0" cy="0"/>
          <a:chOff x="0" y="0"/>
          <a:chExt cx="0" cy="0"/>
        </a:xfrm>
      </p:grpSpPr>
      <p:sp>
        <p:nvSpPr>
          <p:cNvPr id="3058" name="Google Shape;3058;g6b6c14001a_1_13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59" name="Google Shape;3059;g6b6c14001a_1_136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Install Docker on an Amazon EC2 instance</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Launch an instance with the Amazon Linux 2 AMI. For more information, see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Launching an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Connect to your instance.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Connect to Your Linux Instance</a:t>
            </a:r>
            <a:r>
              <a:rPr lang="en-US" sz="1100">
                <a:latin typeface="Arial"/>
                <a:ea typeface="Arial"/>
                <a:cs typeface="Arial"/>
                <a:sym typeface="Arial"/>
              </a:rPr>
              <a:t> in the </a:t>
            </a:r>
            <a:r>
              <a:rPr lang="en-US" sz="1100" i="1">
                <a:latin typeface="Arial"/>
                <a:ea typeface="Arial"/>
                <a:cs typeface="Arial"/>
                <a:sym typeface="Arial"/>
              </a:rPr>
              <a:t>Amazon EC2 User Guide for Linux Instances</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Update the installed packages and package cache on your instance.</a:t>
            </a:r>
            <a:br>
              <a:rPr lang="en-US" sz="1100">
                <a:latin typeface="Arial"/>
                <a:ea typeface="Arial"/>
                <a:cs typeface="Arial"/>
                <a:sym typeface="Arial"/>
              </a:rPr>
            </a:br>
            <a:r>
              <a:rPr lang="en-US" sz="1100" b="1">
                <a:latin typeface="Arial"/>
                <a:ea typeface="Arial"/>
                <a:cs typeface="Arial"/>
                <a:sym typeface="Arial"/>
              </a:rPr>
              <a:t>sudo yum update -y</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Install the most recent Docker Community Edition package.</a:t>
            </a:r>
            <a:br>
              <a:rPr lang="en-US" sz="1100">
                <a:latin typeface="Arial"/>
                <a:ea typeface="Arial"/>
                <a:cs typeface="Arial"/>
                <a:sym typeface="Arial"/>
              </a:rPr>
            </a:br>
            <a:r>
              <a:rPr lang="en-US" sz="1100" b="1">
                <a:latin typeface="Arial"/>
                <a:ea typeface="Arial"/>
                <a:cs typeface="Arial"/>
                <a:sym typeface="Arial"/>
              </a:rPr>
              <a:t>sudo amazon-linux-extras install docker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Start the Docker service.</a:t>
            </a:r>
            <a:br>
              <a:rPr lang="en-US" sz="1100">
                <a:latin typeface="Arial"/>
                <a:ea typeface="Arial"/>
                <a:cs typeface="Arial"/>
                <a:sym typeface="Arial"/>
              </a:rPr>
            </a:br>
            <a:r>
              <a:rPr lang="en-US" sz="1100" b="1">
                <a:latin typeface="Arial"/>
                <a:ea typeface="Arial"/>
                <a:cs typeface="Arial"/>
                <a:sym typeface="Arial"/>
              </a:rPr>
              <a:t>sudo service docker start</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Add the ec2-user to the docker group so you can execute Docker commands without using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sudo usermod -a -G docker ec2-user</a:t>
            </a:r>
            <a:endParaRPr sz="1100" b="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Log out and log back in again to pick up the new docker group permissions. You can accomplish this by closing your current SSH terminal window and reconnecting to your instance in a new one. Your new SSH session will have the appropriate docker group permissions.</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Verify that the ec2-user can run Docker commands without sudo.</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info</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In some cases, you may need to reboot your instance to provide permissions for the ec2-user to access the Docker daemon. Try rebooting your instance if you see the following error:</a:t>
            </a:r>
            <a:br>
              <a:rPr lang="en-US" sz="1100">
                <a:latin typeface="Arial"/>
                <a:ea typeface="Arial"/>
                <a:cs typeface="Arial"/>
                <a:sym typeface="Arial"/>
              </a:rPr>
            </a:br>
            <a:r>
              <a:rPr lang="en-US" sz="1100">
                <a:latin typeface="Arial"/>
                <a:ea typeface="Arial"/>
                <a:cs typeface="Arial"/>
                <a:sym typeface="Arial"/>
              </a:rPr>
              <a:t> Cannot connect to the Docker daemon. Is the docker daemon running on this host?</a:t>
            </a:r>
            <a:endParaRPr sz="1100">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Create a Docker Image</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ECS task definitions use Docker images to launch containers on the container instances in your clusters. In this section, you create a Docker image of a simple web application, and test it on your local system or EC2 instance, and then push the image to a container registry (such as Amazon ECR or Docker Hub) so you can use it in an ECS task definition.</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create a Docker image of a simple web application</a:t>
            </a:r>
            <a:endParaRPr sz="1100" b="1">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Create a file called Dockerfile. A Dockerfile is a manifest that describes the base image to use for your Docker image and what you want installed and running on it. For more information about Dockerfiles, go to the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Dockerfile Reference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touch Dockerfile</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Edit the Dockerfile you just created and add the following content.</a:t>
            </a:r>
            <a:br>
              <a:rPr lang="en-US" sz="1100">
                <a:latin typeface="Arial"/>
                <a:ea typeface="Arial"/>
                <a:cs typeface="Arial"/>
                <a:sym typeface="Arial"/>
              </a:rPr>
            </a:br>
            <a:r>
              <a:rPr lang="en-US" sz="1100">
                <a:latin typeface="Arial"/>
                <a:ea typeface="Arial"/>
                <a:cs typeface="Arial"/>
                <a:sym typeface="Arial"/>
              </a:rPr>
              <a:t> FROM ubuntu:18.04</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dependencies</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apt-get update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apt-get -y install apache2</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Install apache and write hello world message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'Hello World!' &gt; /var/www/html/index.html</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Configure apache</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RUN echo '. /etc/apache2/envvars' &gt;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/var/run/apache2' &gt;&gt; /root/run_apache.sh &amp;&amp;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'mkdir -p /var/lock/apache2'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echo '/usr/sbin/apache2 -D FOREGROUND' &gt;&gt; /root/run_apache.sh &amp;&amp; \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chmod 755 /root/run_apache.sh</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EXPOSE 80</a:t>
            </a:r>
            <a:endParaRPr sz="1100">
              <a:latin typeface="Arial"/>
              <a:ea typeface="Arial"/>
              <a:cs typeface="Arial"/>
              <a:sym typeface="Arial"/>
            </a:endParaRPr>
          </a:p>
          <a:p>
            <a:pPr marL="0" lvl="0" indent="0" algn="l" rtl="0">
              <a:lnSpc>
                <a:spcPct val="100000"/>
              </a:lnSpc>
              <a:spcBef>
                <a:spcPts val="0"/>
              </a:spcBef>
              <a:spcAft>
                <a:spcPts val="0"/>
              </a:spcAft>
              <a:buSzPts val="1400"/>
              <a:buNone/>
            </a:pP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CMD /root/run_apache.sh</a:t>
            </a:r>
            <a:br>
              <a:rPr lang="en-US" sz="1100">
                <a:latin typeface="Arial"/>
                <a:ea typeface="Arial"/>
                <a:cs typeface="Arial"/>
                <a:sym typeface="Arial"/>
              </a:rPr>
            </a:br>
            <a:r>
              <a:rPr lang="en-US" sz="1100">
                <a:latin typeface="Arial"/>
                <a:ea typeface="Arial"/>
                <a:cs typeface="Arial"/>
                <a:sym typeface="Arial"/>
              </a:rPr>
              <a:t>This Dockerfile uses the Ubuntu 18.04 image. The RUN instructions update the package caches, install some software packages for the web server, and then write the "Hello World!" content to the web server's document root. The EXPOSE instruction exposes port 80 on the container, and the CMD instruction starts the web server.</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Build the Docker image from your Dockerfile.</a:t>
            </a:r>
            <a:br>
              <a:rPr lang="en-US" sz="1100">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Some versions of Docker may require the full path to your Dockerfile in the following command, instead of the relative path shown below.</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build -t hello-world .</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Run </a:t>
            </a:r>
            <a:r>
              <a:rPr lang="en-US" sz="1100" b="1">
                <a:latin typeface="Arial"/>
                <a:ea typeface="Arial"/>
                <a:cs typeface="Arial"/>
                <a:sym typeface="Arial"/>
              </a:rPr>
              <a:t>docker images</a:t>
            </a:r>
            <a:r>
              <a:rPr lang="en-US" sz="1100">
                <a:latin typeface="Arial"/>
                <a:ea typeface="Arial"/>
                <a:cs typeface="Arial"/>
                <a:sym typeface="Arial"/>
              </a:rPr>
              <a:t> to verify that the image was created correctly.</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images --filter reference=hello-world</a:t>
            </a:r>
            <a:br>
              <a:rPr lang="en-US" sz="1100" b="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REPOSITORY          TAG                 IMAGE ID            CREATED             SIZE</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hello-world         latest              e9ffedc8c286        4 minutes ago       241MB</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newly built image. The -p 80:80 option maps the exposed port 80 on the container to port 80 on the host system.</a:t>
            </a:r>
            <a:endParaRPr sz="1100">
              <a:latin typeface="Arial"/>
              <a:ea typeface="Arial"/>
              <a:cs typeface="Arial"/>
              <a:sym typeface="Arial"/>
            </a:endParaRPr>
          </a:p>
          <a:p>
            <a:pPr marL="457200" lvl="0" indent="0" algn="l" rtl="0">
              <a:lnSpc>
                <a:spcPct val="115000"/>
              </a:lnSpc>
              <a:spcBef>
                <a:spcPts val="0"/>
              </a:spcBef>
              <a:spcAft>
                <a:spcPts val="0"/>
              </a:spcAft>
              <a:buSzPts val="1400"/>
              <a:buNone/>
            </a:pPr>
            <a:r>
              <a:rPr lang="en-US" sz="1100">
                <a:latin typeface="Arial"/>
                <a:ea typeface="Arial"/>
                <a:cs typeface="Arial"/>
                <a:sym typeface="Arial"/>
              </a:rPr>
              <a:t> </a:t>
            </a:r>
            <a:r>
              <a:rPr lang="en-US" sz="1100" b="1">
                <a:latin typeface="Arial"/>
                <a:ea typeface="Arial"/>
                <a:cs typeface="Arial"/>
                <a:sym typeface="Arial"/>
              </a:rPr>
              <a:t>docker run -t -i -p 80:80 hello-world</a:t>
            </a:r>
            <a:br>
              <a:rPr lang="en-US" sz="1100" b="1">
                <a:latin typeface="Arial"/>
                <a:ea typeface="Arial"/>
                <a:cs typeface="Arial"/>
                <a:sym typeface="Arial"/>
              </a:rPr>
            </a:br>
            <a:r>
              <a:rPr lang="en-US" sz="1100">
                <a:latin typeface="Arial"/>
                <a:ea typeface="Arial"/>
                <a:cs typeface="Arial"/>
                <a:sym typeface="Arial"/>
              </a:rPr>
              <a:t>Note</a:t>
            </a:r>
            <a:br>
              <a:rPr lang="en-US" sz="1100">
                <a:latin typeface="Arial"/>
                <a:ea typeface="Arial"/>
                <a:cs typeface="Arial"/>
                <a:sym typeface="Arial"/>
              </a:rPr>
            </a:br>
            <a:r>
              <a:rPr lang="en-US" sz="1100">
                <a:latin typeface="Arial"/>
                <a:ea typeface="Arial"/>
                <a:cs typeface="Arial"/>
                <a:sym typeface="Arial"/>
              </a:rPr>
              <a:t>Output from the Apache web server is displayed in the terminal window. You can ignore the "Could not reliably determine the server's fully qualified domain name" message.</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Open a browser and point to the server that is running Docker and hosting your container.</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an EC2 instance, this is the </a:t>
            </a:r>
            <a:r>
              <a:rPr lang="en-US" sz="1100" b="1">
                <a:latin typeface="Arial"/>
                <a:ea typeface="Arial"/>
                <a:cs typeface="Arial"/>
                <a:sym typeface="Arial"/>
              </a:rPr>
              <a:t>Public DNS</a:t>
            </a:r>
            <a:r>
              <a:rPr lang="en-US" sz="1100">
                <a:latin typeface="Arial"/>
                <a:ea typeface="Arial"/>
                <a:cs typeface="Arial"/>
                <a:sym typeface="Arial"/>
              </a:rPr>
              <a:t> value for the server, which is the same address you use to connect to the instance with SSH. Make sure that the security group for your instance allows inbound traffic on port 80.</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running Docker locally, point your browser to http://localhost/.</a:t>
            </a:r>
            <a:endParaRPr sz="1100">
              <a:latin typeface="Arial"/>
              <a:ea typeface="Arial"/>
              <a:cs typeface="Arial"/>
              <a:sym typeface="Arial"/>
            </a:endParaRPr>
          </a:p>
          <a:p>
            <a:pPr marL="914400" lvl="1"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If you are using </a:t>
            </a:r>
            <a:r>
              <a:rPr lang="en-US" sz="1100" b="1">
                <a:latin typeface="Arial"/>
                <a:ea typeface="Arial"/>
                <a:cs typeface="Arial"/>
                <a:sym typeface="Arial"/>
              </a:rPr>
              <a:t>docker-machine</a:t>
            </a:r>
            <a:r>
              <a:rPr lang="en-US" sz="1100">
                <a:latin typeface="Arial"/>
                <a:ea typeface="Arial"/>
                <a:cs typeface="Arial"/>
                <a:sym typeface="Arial"/>
              </a:rPr>
              <a:t> on a Windows or Mac computer, find the IP address of the VirtualBox VM that is hosting Docker with the </a:t>
            </a:r>
            <a:r>
              <a:rPr lang="en-US" sz="1100" b="1">
                <a:latin typeface="Arial"/>
                <a:ea typeface="Arial"/>
                <a:cs typeface="Arial"/>
                <a:sym typeface="Arial"/>
              </a:rPr>
              <a:t>docker-machine ip</a:t>
            </a:r>
            <a:r>
              <a:rPr lang="en-US" sz="1100">
                <a:latin typeface="Arial"/>
                <a:ea typeface="Arial"/>
                <a:cs typeface="Arial"/>
                <a:sym typeface="Arial"/>
              </a:rPr>
              <a:t> command, substituting </a:t>
            </a:r>
            <a:r>
              <a:rPr lang="en-US" sz="1100" i="1">
                <a:latin typeface="Arial"/>
                <a:ea typeface="Arial"/>
                <a:cs typeface="Arial"/>
                <a:sym typeface="Arial"/>
              </a:rPr>
              <a:t>machine-name</a:t>
            </a:r>
            <a:r>
              <a:rPr lang="en-US" sz="1100">
                <a:latin typeface="Arial"/>
                <a:ea typeface="Arial"/>
                <a:cs typeface="Arial"/>
                <a:sym typeface="Arial"/>
              </a:rPr>
              <a:t> with the name of the docker machine you are using.</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docker-machine ip </a:t>
            </a:r>
            <a:r>
              <a:rPr lang="en-US" sz="1100" b="1" i="1">
                <a:latin typeface="Arial"/>
                <a:ea typeface="Arial"/>
                <a:cs typeface="Arial"/>
                <a:sym typeface="Arial"/>
              </a:rPr>
              <a:t>machine-name</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You should see a web page with your "Hello World!" statement.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Stop the Docker container by typing </a:t>
            </a:r>
            <a:r>
              <a:rPr lang="en-US" sz="1100" b="1">
                <a:latin typeface="Arial"/>
                <a:ea typeface="Arial"/>
                <a:cs typeface="Arial"/>
                <a:sym typeface="Arial"/>
              </a:rPr>
              <a:t>Ctrl + c</a:t>
            </a:r>
            <a:r>
              <a:rPr lang="en-US" sz="1100">
                <a:latin typeface="Arial"/>
                <a:ea typeface="Arial"/>
                <a:cs typeface="Arial"/>
                <a:sym typeface="Arial"/>
              </a:rPr>
              <a:t>. </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sz="1300" b="1">
              <a:latin typeface="Arial"/>
              <a:ea typeface="Arial"/>
              <a:cs typeface="Arial"/>
              <a:sym typeface="Arial"/>
            </a:endParaRPr>
          </a:p>
        </p:txBody>
      </p:sp>
      <p:sp>
        <p:nvSpPr>
          <p:cNvPr id="3060" name="Google Shape;3060;g6b6c14001a_1_136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173</a:t>
            </a:fld>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8"/>
        <p:cNvGrpSpPr/>
        <p:nvPr/>
      </p:nvGrpSpPr>
      <p:grpSpPr>
        <a:xfrm>
          <a:off x="0" y="0"/>
          <a:ext cx="0" cy="0"/>
          <a:chOff x="0" y="0"/>
          <a:chExt cx="0" cy="0"/>
        </a:xfrm>
      </p:grpSpPr>
      <p:sp>
        <p:nvSpPr>
          <p:cNvPr id="3089" name="Google Shape;3089;g6b6c14001a_1_13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90" name="Google Shape;3090;g6b6c14001a_1_138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300" b="1">
                <a:latin typeface="Arial"/>
                <a:ea typeface="Arial"/>
                <a:cs typeface="Arial"/>
                <a:sym typeface="Arial"/>
              </a:rPr>
              <a:t>Push image to EC2</a:t>
            </a:r>
            <a:endParaRPr sz="1300" b="1">
              <a:latin typeface="Arial"/>
              <a:ea typeface="Arial"/>
              <a:cs typeface="Arial"/>
              <a:sym typeface="Arial"/>
            </a:endParaRPr>
          </a:p>
        </p:txBody>
      </p:sp>
      <p:sp>
        <p:nvSpPr>
          <p:cNvPr id="3091" name="Google Shape;3091;g6b6c14001a_1_138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174</a:t>
            </a:fld>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7"/>
        <p:cNvGrpSpPr/>
        <p:nvPr/>
      </p:nvGrpSpPr>
      <p:grpSpPr>
        <a:xfrm>
          <a:off x="0" y="0"/>
          <a:ext cx="0" cy="0"/>
          <a:chOff x="0" y="0"/>
          <a:chExt cx="0" cy="0"/>
        </a:xfrm>
      </p:grpSpPr>
      <p:sp>
        <p:nvSpPr>
          <p:cNvPr id="3108" name="Google Shape;3108;g6b6c14001a_1_15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09" name="Google Shape;3109;g6b6c14001a_1_15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300" b="1">
                <a:latin typeface="Arial"/>
                <a:ea typeface="Arial"/>
                <a:cs typeface="Arial"/>
                <a:sym typeface="Arial"/>
              </a:rPr>
              <a:t>Push image to EC2</a:t>
            </a:r>
            <a:endParaRPr sz="1300" b="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Push your image to Amazon Elastic Container Registry</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ECR is a managed AWS Docker registry service. Customers can use the familiar Docker CLI to push, pull, and manage images. For Amazon ECR product details, featured customer case studies, and FAQs, see the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Amazon Elastic Container Registry product detail pages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This section requires the following:</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a:latin typeface="Arial"/>
                <a:ea typeface="Arial"/>
                <a:cs typeface="Arial"/>
                <a:sym typeface="Arial"/>
              </a:rPr>
              <a:t>You have the AWS CLI installed and configured. If you do not have the AWS CLI installed on your system,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Your user has the required IAM permissions to access the Amazon ECR service. For more information, see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Amazon ECR Managed Policies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tag your image and push it to Amazon ECR</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Create an Amazon ECR repository to store your hello-world image. Note the repositoryUri in the output.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create-repository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br>
              <a:rPr lang="en-US" sz="1100" b="1" i="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"registryId": "</a:t>
            </a:r>
            <a:r>
              <a:rPr lang="en-US" sz="1100" i="1">
                <a:latin typeface="Arial"/>
                <a:ea typeface="Arial"/>
                <a:cs typeface="Arial"/>
                <a:sym typeface="Arial"/>
              </a:rPr>
              <a:t>aws_account_id</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"repositoryName": "hello-repository",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"repositoryArn": "arn:aws:ecr:</a:t>
            </a:r>
            <a:r>
              <a:rPr lang="en-US" sz="1100" i="1">
                <a:latin typeface="Arial"/>
                <a:ea typeface="Arial"/>
                <a:cs typeface="Arial"/>
                <a:sym typeface="Arial"/>
              </a:rPr>
              <a:t>region</a:t>
            </a:r>
            <a:r>
              <a:rPr lang="en-US" sz="1100">
                <a:latin typeface="Arial"/>
                <a:ea typeface="Arial"/>
                <a:cs typeface="Arial"/>
                <a:sym typeface="Arial"/>
              </a:rPr>
              <a:t>:</a:t>
            </a:r>
            <a:r>
              <a:rPr lang="en-US" sz="1100" i="1">
                <a:latin typeface="Arial"/>
                <a:ea typeface="Arial"/>
                <a:cs typeface="Arial"/>
                <a:sym typeface="Arial"/>
              </a:rPr>
              <a:t>aws_account_id</a:t>
            </a:r>
            <a:r>
              <a:rPr lang="en-US" sz="1100">
                <a:latin typeface="Arial"/>
                <a:ea typeface="Arial"/>
                <a:cs typeface="Arial"/>
                <a:sym typeface="Arial"/>
              </a:rPr>
              <a:t>:repository/hello-repository",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"createdAt": 1505337806.0,</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"repositoryUri": "</a:t>
            </a:r>
            <a:r>
              <a:rPr lang="en-US" sz="1100" i="1">
                <a:latin typeface="Arial"/>
                <a:ea typeface="Arial"/>
                <a:cs typeface="Arial"/>
                <a:sym typeface="Arial"/>
              </a:rPr>
              <a:t>aws_account_id</a:t>
            </a:r>
            <a:r>
              <a:rPr lang="en-US" sz="1100">
                <a:latin typeface="Arial"/>
                <a:ea typeface="Arial"/>
                <a:cs typeface="Arial"/>
                <a:sym typeface="Arial"/>
              </a:rPr>
              <a:t>.dkr.ecr.</a:t>
            </a:r>
            <a:r>
              <a:rPr lang="en-US" sz="1100" i="1">
                <a:latin typeface="Arial"/>
                <a:ea typeface="Arial"/>
                <a:cs typeface="Arial"/>
                <a:sym typeface="Arial"/>
              </a:rPr>
              <a:t>region</a:t>
            </a:r>
            <a:r>
              <a:rPr lang="en-US" sz="1100">
                <a:latin typeface="Arial"/>
                <a:ea typeface="Arial"/>
                <a:cs typeface="Arial"/>
                <a:sym typeface="Arial"/>
              </a:rPr>
              <a:t>.amazonaws.com/hello-repository"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Tag the hello-world image with the repositoryUri value from the previous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tag hello-world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aws ecr get-login --no-include-email</a:t>
            </a:r>
            <a:r>
              <a:rPr lang="en-US" sz="1100">
                <a:latin typeface="Arial"/>
                <a:ea typeface="Arial"/>
                <a:cs typeface="Arial"/>
                <a:sym typeface="Arial"/>
              </a:rPr>
              <a:t> command to get the </a:t>
            </a:r>
            <a:r>
              <a:rPr lang="en-US" sz="1100" b="1">
                <a:latin typeface="Arial"/>
                <a:ea typeface="Arial"/>
                <a:cs typeface="Arial"/>
                <a:sym typeface="Arial"/>
              </a:rPr>
              <a:t>docker login</a:t>
            </a:r>
            <a:r>
              <a:rPr lang="en-US" sz="1100">
                <a:latin typeface="Arial"/>
                <a:ea typeface="Arial"/>
                <a:cs typeface="Arial"/>
                <a:sym typeface="Arial"/>
              </a:rPr>
              <a:t> authentication command string for your registry.</a:t>
            </a:r>
            <a:br>
              <a:rPr lang="en-US" sz="1100">
                <a:latin typeface="Arial"/>
                <a:ea typeface="Arial"/>
                <a:cs typeface="Arial"/>
                <a:sym typeface="Arial"/>
              </a:rPr>
            </a:br>
            <a:r>
              <a:rPr lang="en-US" sz="1100">
                <a:latin typeface="Arial"/>
                <a:ea typeface="Arial"/>
                <a:cs typeface="Arial"/>
                <a:sym typeface="Arial"/>
              </a:rPr>
              <a:t> Note</a:t>
            </a:r>
            <a:br>
              <a:rPr lang="en-US" sz="1100">
                <a:latin typeface="Arial"/>
                <a:ea typeface="Arial"/>
                <a:cs typeface="Arial"/>
                <a:sym typeface="Arial"/>
              </a:rPr>
            </a:br>
            <a:r>
              <a:rPr lang="en-US" sz="1100">
                <a:latin typeface="Arial"/>
                <a:ea typeface="Arial"/>
                <a:cs typeface="Arial"/>
                <a:sym typeface="Arial"/>
              </a:rPr>
              <a:t>The </a:t>
            </a:r>
            <a:r>
              <a:rPr lang="en-US" sz="1100" b="1">
                <a:latin typeface="Arial"/>
                <a:ea typeface="Arial"/>
                <a:cs typeface="Arial"/>
                <a:sym typeface="Arial"/>
              </a:rPr>
              <a:t>get-login</a:t>
            </a:r>
            <a:r>
              <a:rPr lang="en-US" sz="1100">
                <a:latin typeface="Arial"/>
                <a:ea typeface="Arial"/>
                <a:cs typeface="Arial"/>
                <a:sym typeface="Arial"/>
              </a:rPr>
              <a:t> command is available in the AWS CLI starting with version 1.9.15; however, we recommend version 1.11.91 or later for recent versions of Docker (17.06 or later). You can check your AWS CLI version with the </a:t>
            </a:r>
            <a:r>
              <a:rPr lang="en-US" sz="1100" b="1">
                <a:latin typeface="Arial"/>
                <a:ea typeface="Arial"/>
                <a:cs typeface="Arial"/>
                <a:sym typeface="Arial"/>
              </a:rPr>
              <a:t>aws --version</a:t>
            </a:r>
            <a:r>
              <a:rPr lang="en-US" sz="1100">
                <a:latin typeface="Arial"/>
                <a:ea typeface="Arial"/>
                <a:cs typeface="Arial"/>
                <a:sym typeface="Arial"/>
              </a:rPr>
              <a:t> command. If you are using Docker version 17.06 or later, include the --no-include-email option after get-login. If you receive an Unknown options: --no-include-email error, install the latest version of the AWS CLI.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get-login --no-include-email --region </a:t>
            </a:r>
            <a:r>
              <a:rPr lang="en-US" sz="1100" b="1" i="1">
                <a:latin typeface="Arial"/>
                <a:ea typeface="Arial"/>
                <a:cs typeface="Arial"/>
                <a:sym typeface="Arial"/>
              </a:rPr>
              <a:t>region</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docker login</a:t>
            </a:r>
            <a:r>
              <a:rPr lang="en-US" sz="1100">
                <a:latin typeface="Arial"/>
                <a:ea typeface="Arial"/>
                <a:cs typeface="Arial"/>
                <a:sym typeface="Arial"/>
              </a:rPr>
              <a:t> command that was returned in the previous step. This command provides an authorization token that is valid for 12 hours.</a:t>
            </a:r>
            <a:br>
              <a:rPr lang="en-US" sz="1100">
                <a:latin typeface="Arial"/>
                <a:ea typeface="Arial"/>
                <a:cs typeface="Arial"/>
                <a:sym typeface="Arial"/>
              </a:rPr>
            </a:br>
            <a:r>
              <a:rPr lang="en-US" sz="1100">
                <a:latin typeface="Arial"/>
                <a:ea typeface="Arial"/>
                <a:cs typeface="Arial"/>
                <a:sym typeface="Arial"/>
              </a:rPr>
              <a:t> Important</a:t>
            </a:r>
            <a:br>
              <a:rPr lang="en-US" sz="1100">
                <a:latin typeface="Arial"/>
                <a:ea typeface="Arial"/>
                <a:cs typeface="Arial"/>
                <a:sym typeface="Arial"/>
              </a:rPr>
            </a:br>
            <a:r>
              <a:rPr lang="en-US" sz="1100">
                <a:latin typeface="Arial"/>
                <a:ea typeface="Arial"/>
                <a:cs typeface="Arial"/>
                <a:sym typeface="Arial"/>
              </a:rPr>
              <a:t>When you execute this </a:t>
            </a:r>
            <a:r>
              <a:rPr lang="en-US" sz="1100" b="1">
                <a:latin typeface="Arial"/>
                <a:ea typeface="Arial"/>
                <a:cs typeface="Arial"/>
                <a:sym typeface="Arial"/>
              </a:rPr>
              <a:t>docker login</a:t>
            </a:r>
            <a:r>
              <a:rPr lang="en-US" sz="1100">
                <a:latin typeface="Arial"/>
                <a:ea typeface="Arial"/>
                <a:cs typeface="Arial"/>
                <a:sym typeface="Arial"/>
              </a:rPr>
              <a:t> command, the command string can be visible to other users on your system in a process list (</a:t>
            </a:r>
            <a:r>
              <a:rPr lang="en-US" sz="1100" b="1">
                <a:latin typeface="Arial"/>
                <a:ea typeface="Arial"/>
                <a:cs typeface="Arial"/>
                <a:sym typeface="Arial"/>
              </a:rPr>
              <a:t>ps -e</a:t>
            </a:r>
            <a:r>
              <a:rPr lang="en-US" sz="1100">
                <a:latin typeface="Arial"/>
                <a:ea typeface="Arial"/>
                <a:cs typeface="Arial"/>
                <a:sym typeface="Arial"/>
              </a:rPr>
              <a:t>) display. Because the </a:t>
            </a:r>
            <a:r>
              <a:rPr lang="en-US" sz="1100" b="1">
                <a:latin typeface="Arial"/>
                <a:ea typeface="Arial"/>
                <a:cs typeface="Arial"/>
                <a:sym typeface="Arial"/>
              </a:rPr>
              <a:t>docker login</a:t>
            </a:r>
            <a:r>
              <a:rPr lang="en-US" sz="1100">
                <a:latin typeface="Arial"/>
                <a:ea typeface="Arial"/>
                <a:cs typeface="Arial"/>
                <a:sym typeface="Arial"/>
              </a:rPr>
              <a:t> command contains authentication credentials, there is a risk that other users on your system could view them this way. They could use the credentials to gain push and pull access to your repositories. If you are not on a secure system, you should consider this risk and log in interactively by omitting the -p </a:t>
            </a:r>
            <a:r>
              <a:rPr lang="en-US" sz="1100" i="1">
                <a:latin typeface="Arial"/>
                <a:ea typeface="Arial"/>
                <a:cs typeface="Arial"/>
                <a:sym typeface="Arial"/>
              </a:rPr>
              <a:t>password</a:t>
            </a:r>
            <a:r>
              <a:rPr lang="en-US" sz="1100">
                <a:latin typeface="Arial"/>
                <a:ea typeface="Arial"/>
                <a:cs typeface="Arial"/>
                <a:sym typeface="Arial"/>
              </a:rPr>
              <a:t> option, and then entering the password when prompted.</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Push the image to Amazon ECR with the repositoryUri value from the earlier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push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Clean up</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When you are done experimenting with your Amazon ECR image, you can delete the repository so you are not charged for image storage.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aws ecr delete-repository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r>
              <a:rPr lang="en-US" sz="1100" b="1">
                <a:latin typeface="Arial"/>
                <a:ea typeface="Arial"/>
                <a:cs typeface="Arial"/>
                <a:sym typeface="Arial"/>
              </a:rPr>
              <a:t> --force</a:t>
            </a:r>
            <a:endParaRPr sz="1100" b="1">
              <a:latin typeface="Arial"/>
              <a:ea typeface="Arial"/>
              <a:cs typeface="Arial"/>
              <a:sym typeface="Arial"/>
            </a:endParaRPr>
          </a:p>
          <a:p>
            <a:pPr marL="0" lvl="0" indent="0" algn="l" rtl="0">
              <a:lnSpc>
                <a:spcPct val="100000"/>
              </a:lnSpc>
              <a:spcBef>
                <a:spcPts val="0"/>
              </a:spcBef>
              <a:spcAft>
                <a:spcPts val="0"/>
              </a:spcAft>
              <a:buSzPts val="1400"/>
              <a:buNone/>
            </a:pPr>
            <a:endParaRPr sz="1300" b="1">
              <a:latin typeface="Arial"/>
              <a:ea typeface="Arial"/>
              <a:cs typeface="Arial"/>
              <a:sym typeface="Arial"/>
            </a:endParaRPr>
          </a:p>
        </p:txBody>
      </p:sp>
      <p:sp>
        <p:nvSpPr>
          <p:cNvPr id="3110" name="Google Shape;3110;g6b6c14001a_1_154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175</a:t>
            </a:fld>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0"/>
        <p:cNvGrpSpPr/>
        <p:nvPr/>
      </p:nvGrpSpPr>
      <p:grpSpPr>
        <a:xfrm>
          <a:off x="0" y="0"/>
          <a:ext cx="0" cy="0"/>
          <a:chOff x="0" y="0"/>
          <a:chExt cx="0" cy="0"/>
        </a:xfrm>
      </p:grpSpPr>
      <p:sp>
        <p:nvSpPr>
          <p:cNvPr id="3121" name="Google Shape;3121;g6b6c14001a_1_16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22" name="Google Shape;3122;g6b6c14001a_1_16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300" b="1">
                <a:latin typeface="Arial"/>
                <a:ea typeface="Arial"/>
                <a:cs typeface="Arial"/>
                <a:sym typeface="Arial"/>
              </a:rPr>
              <a:t>Push image to EC2</a:t>
            </a:r>
            <a:endParaRPr sz="1700" b="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Push your image to Amazon Elastic Container Registry</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ECR is a managed AWS Docker registry service. Customers can use the familiar Docker CLI to push, pull, and manage images. For Amazon ECR product details, featured customer case studies, and FAQs, see the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Amazon Elastic Container Registry product detail pages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This section requires the following:</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a:latin typeface="Arial"/>
                <a:ea typeface="Arial"/>
                <a:cs typeface="Arial"/>
                <a:sym typeface="Arial"/>
              </a:rPr>
              <a:t>You have the AWS CLI installed and configured. If you do not have the AWS CLI installed on your system,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Your user has the required IAM permissions to access the Amazon ECR service. For more information, see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Amazon ECR Managed Policies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tag your image and push it to Amazon ECR</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Create an Amazon ECR repository to store your hello-world image. Note the repositoryUri in the output.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create-repository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br>
              <a:rPr lang="en-US" sz="1100" b="1" i="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"registryId": "</a:t>
            </a:r>
            <a:r>
              <a:rPr lang="en-US" sz="1100" i="1">
                <a:latin typeface="Arial"/>
                <a:ea typeface="Arial"/>
                <a:cs typeface="Arial"/>
                <a:sym typeface="Arial"/>
              </a:rPr>
              <a:t>aws_account_id</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"repositoryName": "hello-repository",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"repositoryArn": "arn:aws:ecr:</a:t>
            </a:r>
            <a:r>
              <a:rPr lang="en-US" sz="1100" i="1">
                <a:latin typeface="Arial"/>
                <a:ea typeface="Arial"/>
                <a:cs typeface="Arial"/>
                <a:sym typeface="Arial"/>
              </a:rPr>
              <a:t>region</a:t>
            </a:r>
            <a:r>
              <a:rPr lang="en-US" sz="1100">
                <a:latin typeface="Arial"/>
                <a:ea typeface="Arial"/>
                <a:cs typeface="Arial"/>
                <a:sym typeface="Arial"/>
              </a:rPr>
              <a:t>:</a:t>
            </a:r>
            <a:r>
              <a:rPr lang="en-US" sz="1100" i="1">
                <a:latin typeface="Arial"/>
                <a:ea typeface="Arial"/>
                <a:cs typeface="Arial"/>
                <a:sym typeface="Arial"/>
              </a:rPr>
              <a:t>aws_account_id</a:t>
            </a:r>
            <a:r>
              <a:rPr lang="en-US" sz="1100">
                <a:latin typeface="Arial"/>
                <a:ea typeface="Arial"/>
                <a:cs typeface="Arial"/>
                <a:sym typeface="Arial"/>
              </a:rPr>
              <a:t>:repository/hello-repository",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"createdAt": 1505337806.0,</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"repositoryUri": "</a:t>
            </a:r>
            <a:r>
              <a:rPr lang="en-US" sz="1100" i="1">
                <a:latin typeface="Arial"/>
                <a:ea typeface="Arial"/>
                <a:cs typeface="Arial"/>
                <a:sym typeface="Arial"/>
              </a:rPr>
              <a:t>aws_account_id</a:t>
            </a:r>
            <a:r>
              <a:rPr lang="en-US" sz="1100">
                <a:latin typeface="Arial"/>
                <a:ea typeface="Arial"/>
                <a:cs typeface="Arial"/>
                <a:sym typeface="Arial"/>
              </a:rPr>
              <a:t>.dkr.ecr.</a:t>
            </a:r>
            <a:r>
              <a:rPr lang="en-US" sz="1100" i="1">
                <a:latin typeface="Arial"/>
                <a:ea typeface="Arial"/>
                <a:cs typeface="Arial"/>
                <a:sym typeface="Arial"/>
              </a:rPr>
              <a:t>region</a:t>
            </a:r>
            <a:r>
              <a:rPr lang="en-US" sz="1100">
                <a:latin typeface="Arial"/>
                <a:ea typeface="Arial"/>
                <a:cs typeface="Arial"/>
                <a:sym typeface="Arial"/>
              </a:rPr>
              <a:t>.amazonaws.com/hello-repository"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Tag the hello-world image with the repositoryUri value from the previous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tag hello-world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aws ecr get-login --no-include-email</a:t>
            </a:r>
            <a:r>
              <a:rPr lang="en-US" sz="1100">
                <a:latin typeface="Arial"/>
                <a:ea typeface="Arial"/>
                <a:cs typeface="Arial"/>
                <a:sym typeface="Arial"/>
              </a:rPr>
              <a:t> command to get the </a:t>
            </a:r>
            <a:r>
              <a:rPr lang="en-US" sz="1100" b="1">
                <a:latin typeface="Arial"/>
                <a:ea typeface="Arial"/>
                <a:cs typeface="Arial"/>
                <a:sym typeface="Arial"/>
              </a:rPr>
              <a:t>docker login</a:t>
            </a:r>
            <a:r>
              <a:rPr lang="en-US" sz="1100">
                <a:latin typeface="Arial"/>
                <a:ea typeface="Arial"/>
                <a:cs typeface="Arial"/>
                <a:sym typeface="Arial"/>
              </a:rPr>
              <a:t> authentication command string for your registry.</a:t>
            </a:r>
            <a:br>
              <a:rPr lang="en-US" sz="1100">
                <a:latin typeface="Arial"/>
                <a:ea typeface="Arial"/>
                <a:cs typeface="Arial"/>
                <a:sym typeface="Arial"/>
              </a:rPr>
            </a:br>
            <a:r>
              <a:rPr lang="en-US" sz="1100">
                <a:latin typeface="Arial"/>
                <a:ea typeface="Arial"/>
                <a:cs typeface="Arial"/>
                <a:sym typeface="Arial"/>
              </a:rPr>
              <a:t> Note</a:t>
            </a:r>
            <a:br>
              <a:rPr lang="en-US" sz="1100">
                <a:latin typeface="Arial"/>
                <a:ea typeface="Arial"/>
                <a:cs typeface="Arial"/>
                <a:sym typeface="Arial"/>
              </a:rPr>
            </a:br>
            <a:r>
              <a:rPr lang="en-US" sz="1100">
                <a:latin typeface="Arial"/>
                <a:ea typeface="Arial"/>
                <a:cs typeface="Arial"/>
                <a:sym typeface="Arial"/>
              </a:rPr>
              <a:t>The </a:t>
            </a:r>
            <a:r>
              <a:rPr lang="en-US" sz="1100" b="1">
                <a:latin typeface="Arial"/>
                <a:ea typeface="Arial"/>
                <a:cs typeface="Arial"/>
                <a:sym typeface="Arial"/>
              </a:rPr>
              <a:t>get-login</a:t>
            </a:r>
            <a:r>
              <a:rPr lang="en-US" sz="1100">
                <a:latin typeface="Arial"/>
                <a:ea typeface="Arial"/>
                <a:cs typeface="Arial"/>
                <a:sym typeface="Arial"/>
              </a:rPr>
              <a:t> command is available in the AWS CLI starting with version 1.9.15; however, we recommend version 1.11.91 or later for recent versions of Docker (17.06 or later). You can check your AWS CLI version with the </a:t>
            </a:r>
            <a:r>
              <a:rPr lang="en-US" sz="1100" b="1">
                <a:latin typeface="Arial"/>
                <a:ea typeface="Arial"/>
                <a:cs typeface="Arial"/>
                <a:sym typeface="Arial"/>
              </a:rPr>
              <a:t>aws --version</a:t>
            </a:r>
            <a:r>
              <a:rPr lang="en-US" sz="1100">
                <a:latin typeface="Arial"/>
                <a:ea typeface="Arial"/>
                <a:cs typeface="Arial"/>
                <a:sym typeface="Arial"/>
              </a:rPr>
              <a:t> command. If you are using Docker version 17.06 or later, include the --no-include-email option after get-login. If you receive an Unknown options: --no-include-email error, install the latest version of the AWS CLI.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get-login --no-include-email --region </a:t>
            </a:r>
            <a:r>
              <a:rPr lang="en-US" sz="1100" b="1" i="1">
                <a:latin typeface="Arial"/>
                <a:ea typeface="Arial"/>
                <a:cs typeface="Arial"/>
                <a:sym typeface="Arial"/>
              </a:rPr>
              <a:t>region</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docker login</a:t>
            </a:r>
            <a:r>
              <a:rPr lang="en-US" sz="1100">
                <a:latin typeface="Arial"/>
                <a:ea typeface="Arial"/>
                <a:cs typeface="Arial"/>
                <a:sym typeface="Arial"/>
              </a:rPr>
              <a:t> command that was returned in the previous step. This command provides an authorization token that is valid for 12 hours.</a:t>
            </a:r>
            <a:br>
              <a:rPr lang="en-US" sz="1100">
                <a:latin typeface="Arial"/>
                <a:ea typeface="Arial"/>
                <a:cs typeface="Arial"/>
                <a:sym typeface="Arial"/>
              </a:rPr>
            </a:br>
            <a:r>
              <a:rPr lang="en-US" sz="1100">
                <a:latin typeface="Arial"/>
                <a:ea typeface="Arial"/>
                <a:cs typeface="Arial"/>
                <a:sym typeface="Arial"/>
              </a:rPr>
              <a:t> Important</a:t>
            </a:r>
            <a:br>
              <a:rPr lang="en-US" sz="1100">
                <a:latin typeface="Arial"/>
                <a:ea typeface="Arial"/>
                <a:cs typeface="Arial"/>
                <a:sym typeface="Arial"/>
              </a:rPr>
            </a:br>
            <a:r>
              <a:rPr lang="en-US" sz="1100">
                <a:latin typeface="Arial"/>
                <a:ea typeface="Arial"/>
                <a:cs typeface="Arial"/>
                <a:sym typeface="Arial"/>
              </a:rPr>
              <a:t>When you execute this </a:t>
            </a:r>
            <a:r>
              <a:rPr lang="en-US" sz="1100" b="1">
                <a:latin typeface="Arial"/>
                <a:ea typeface="Arial"/>
                <a:cs typeface="Arial"/>
                <a:sym typeface="Arial"/>
              </a:rPr>
              <a:t>docker login</a:t>
            </a:r>
            <a:r>
              <a:rPr lang="en-US" sz="1100">
                <a:latin typeface="Arial"/>
                <a:ea typeface="Arial"/>
                <a:cs typeface="Arial"/>
                <a:sym typeface="Arial"/>
              </a:rPr>
              <a:t> command, the command string can be visible to other users on your system in a process list (</a:t>
            </a:r>
            <a:r>
              <a:rPr lang="en-US" sz="1100" b="1">
                <a:latin typeface="Arial"/>
                <a:ea typeface="Arial"/>
                <a:cs typeface="Arial"/>
                <a:sym typeface="Arial"/>
              </a:rPr>
              <a:t>ps -e</a:t>
            </a:r>
            <a:r>
              <a:rPr lang="en-US" sz="1100">
                <a:latin typeface="Arial"/>
                <a:ea typeface="Arial"/>
                <a:cs typeface="Arial"/>
                <a:sym typeface="Arial"/>
              </a:rPr>
              <a:t>) display. Because the </a:t>
            </a:r>
            <a:r>
              <a:rPr lang="en-US" sz="1100" b="1">
                <a:latin typeface="Arial"/>
                <a:ea typeface="Arial"/>
                <a:cs typeface="Arial"/>
                <a:sym typeface="Arial"/>
              </a:rPr>
              <a:t>docker login</a:t>
            </a:r>
            <a:r>
              <a:rPr lang="en-US" sz="1100">
                <a:latin typeface="Arial"/>
                <a:ea typeface="Arial"/>
                <a:cs typeface="Arial"/>
                <a:sym typeface="Arial"/>
              </a:rPr>
              <a:t> command contains authentication credentials, there is a risk that other users on your system could view them this way. They could use the credentials to gain push and pull access to your repositories. If you are not on a secure system, you should consider this risk and log in interactively by omitting the -p </a:t>
            </a:r>
            <a:r>
              <a:rPr lang="en-US" sz="1100" i="1">
                <a:latin typeface="Arial"/>
                <a:ea typeface="Arial"/>
                <a:cs typeface="Arial"/>
                <a:sym typeface="Arial"/>
              </a:rPr>
              <a:t>password</a:t>
            </a:r>
            <a:r>
              <a:rPr lang="en-US" sz="1100">
                <a:latin typeface="Arial"/>
                <a:ea typeface="Arial"/>
                <a:cs typeface="Arial"/>
                <a:sym typeface="Arial"/>
              </a:rPr>
              <a:t> option, and then entering the password when prompted.</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Push the image to Amazon ECR with the repositoryUri value from the earlier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push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Clean up</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When you are done experimenting with your Amazon ECR image, you can delete the repository so you are not charged for image storage.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aws ecr delete-repository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r>
              <a:rPr lang="en-US" sz="1100" b="1">
                <a:latin typeface="Arial"/>
                <a:ea typeface="Arial"/>
                <a:cs typeface="Arial"/>
                <a:sym typeface="Arial"/>
              </a:rPr>
              <a:t> --force</a:t>
            </a:r>
            <a:endParaRPr sz="1100" b="1">
              <a:latin typeface="Arial"/>
              <a:ea typeface="Arial"/>
              <a:cs typeface="Arial"/>
              <a:sym typeface="Arial"/>
            </a:endParaRPr>
          </a:p>
          <a:p>
            <a:pPr marL="0" lvl="0" indent="0" algn="l" rtl="0">
              <a:lnSpc>
                <a:spcPct val="100000"/>
              </a:lnSpc>
              <a:spcBef>
                <a:spcPts val="0"/>
              </a:spcBef>
              <a:spcAft>
                <a:spcPts val="0"/>
              </a:spcAft>
              <a:buSzPts val="1400"/>
              <a:buNone/>
            </a:pPr>
            <a:endParaRPr sz="1300" b="1">
              <a:latin typeface="Arial"/>
              <a:ea typeface="Arial"/>
              <a:cs typeface="Arial"/>
              <a:sym typeface="Arial"/>
            </a:endParaRPr>
          </a:p>
        </p:txBody>
      </p:sp>
      <p:sp>
        <p:nvSpPr>
          <p:cNvPr id="3123" name="Google Shape;3123;g6b6c14001a_1_164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176</a:t>
            </a:fld>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6"/>
        <p:cNvGrpSpPr/>
        <p:nvPr/>
      </p:nvGrpSpPr>
      <p:grpSpPr>
        <a:xfrm>
          <a:off x="0" y="0"/>
          <a:ext cx="0" cy="0"/>
          <a:chOff x="0" y="0"/>
          <a:chExt cx="0" cy="0"/>
        </a:xfrm>
      </p:grpSpPr>
      <p:sp>
        <p:nvSpPr>
          <p:cNvPr id="3137" name="Google Shape;3137;g6b6c14001a_1_15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38" name="Google Shape;3138;g6b6c14001a_1_159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300" b="1">
                <a:latin typeface="Arial"/>
                <a:ea typeface="Arial"/>
                <a:cs typeface="Arial"/>
                <a:sym typeface="Arial"/>
              </a:rPr>
              <a:t>Push image to EC2</a:t>
            </a:r>
            <a:endParaRPr sz="1300" b="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Push your image to Amazon Elastic Container Registry</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ECR is a managed AWS Docker registry service. Customers can use the familiar Docker CLI to push, pull, and manage images. For Amazon ECR product details, featured customer case studies, and FAQs, see the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Amazon Elastic Container Registry product detail pages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This section requires the following:</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a:latin typeface="Arial"/>
                <a:ea typeface="Arial"/>
                <a:cs typeface="Arial"/>
                <a:sym typeface="Arial"/>
              </a:rPr>
              <a:t>You have the AWS CLI installed and configured. If you do not have the AWS CLI installed on your system,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Your user has the required IAM permissions to access the Amazon ECR service. For more information, see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Amazon ECR Managed Policies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tag your image and push it to Amazon ECR</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Create an Amazon ECR repository to store your hello-world image. Note the repositoryUri in the output.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create-repository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br>
              <a:rPr lang="en-US" sz="1100" b="1" i="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"registryId": "</a:t>
            </a:r>
            <a:r>
              <a:rPr lang="en-US" sz="1100" i="1">
                <a:latin typeface="Arial"/>
                <a:ea typeface="Arial"/>
                <a:cs typeface="Arial"/>
                <a:sym typeface="Arial"/>
              </a:rPr>
              <a:t>aws_account_id</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"repositoryName": "hello-repository",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"repositoryArn": "arn:aws:ecr:</a:t>
            </a:r>
            <a:r>
              <a:rPr lang="en-US" sz="1100" i="1">
                <a:latin typeface="Arial"/>
                <a:ea typeface="Arial"/>
                <a:cs typeface="Arial"/>
                <a:sym typeface="Arial"/>
              </a:rPr>
              <a:t>region</a:t>
            </a:r>
            <a:r>
              <a:rPr lang="en-US" sz="1100">
                <a:latin typeface="Arial"/>
                <a:ea typeface="Arial"/>
                <a:cs typeface="Arial"/>
                <a:sym typeface="Arial"/>
              </a:rPr>
              <a:t>:</a:t>
            </a:r>
            <a:r>
              <a:rPr lang="en-US" sz="1100" i="1">
                <a:latin typeface="Arial"/>
                <a:ea typeface="Arial"/>
                <a:cs typeface="Arial"/>
                <a:sym typeface="Arial"/>
              </a:rPr>
              <a:t>aws_account_id</a:t>
            </a:r>
            <a:r>
              <a:rPr lang="en-US" sz="1100">
                <a:latin typeface="Arial"/>
                <a:ea typeface="Arial"/>
                <a:cs typeface="Arial"/>
                <a:sym typeface="Arial"/>
              </a:rPr>
              <a:t>:repository/hello-repository",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"createdAt": 1505337806.0,</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"repositoryUri": "</a:t>
            </a:r>
            <a:r>
              <a:rPr lang="en-US" sz="1100" i="1">
                <a:latin typeface="Arial"/>
                <a:ea typeface="Arial"/>
                <a:cs typeface="Arial"/>
                <a:sym typeface="Arial"/>
              </a:rPr>
              <a:t>aws_account_id</a:t>
            </a:r>
            <a:r>
              <a:rPr lang="en-US" sz="1100">
                <a:latin typeface="Arial"/>
                <a:ea typeface="Arial"/>
                <a:cs typeface="Arial"/>
                <a:sym typeface="Arial"/>
              </a:rPr>
              <a:t>.dkr.ecr.</a:t>
            </a:r>
            <a:r>
              <a:rPr lang="en-US" sz="1100" i="1">
                <a:latin typeface="Arial"/>
                <a:ea typeface="Arial"/>
                <a:cs typeface="Arial"/>
                <a:sym typeface="Arial"/>
              </a:rPr>
              <a:t>region</a:t>
            </a:r>
            <a:r>
              <a:rPr lang="en-US" sz="1100">
                <a:latin typeface="Arial"/>
                <a:ea typeface="Arial"/>
                <a:cs typeface="Arial"/>
                <a:sym typeface="Arial"/>
              </a:rPr>
              <a:t>.amazonaws.com/hello-repository"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Tag the hello-world image with the repositoryUri value from the previous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tag hello-world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aws ecr get-login --no-include-email</a:t>
            </a:r>
            <a:r>
              <a:rPr lang="en-US" sz="1100">
                <a:latin typeface="Arial"/>
                <a:ea typeface="Arial"/>
                <a:cs typeface="Arial"/>
                <a:sym typeface="Arial"/>
              </a:rPr>
              <a:t> command to get the </a:t>
            </a:r>
            <a:r>
              <a:rPr lang="en-US" sz="1100" b="1">
                <a:latin typeface="Arial"/>
                <a:ea typeface="Arial"/>
                <a:cs typeface="Arial"/>
                <a:sym typeface="Arial"/>
              </a:rPr>
              <a:t>docker login</a:t>
            </a:r>
            <a:r>
              <a:rPr lang="en-US" sz="1100">
                <a:latin typeface="Arial"/>
                <a:ea typeface="Arial"/>
                <a:cs typeface="Arial"/>
                <a:sym typeface="Arial"/>
              </a:rPr>
              <a:t> authentication command string for your registry.</a:t>
            </a:r>
            <a:br>
              <a:rPr lang="en-US" sz="1100">
                <a:latin typeface="Arial"/>
                <a:ea typeface="Arial"/>
                <a:cs typeface="Arial"/>
                <a:sym typeface="Arial"/>
              </a:rPr>
            </a:br>
            <a:r>
              <a:rPr lang="en-US" sz="1100">
                <a:latin typeface="Arial"/>
                <a:ea typeface="Arial"/>
                <a:cs typeface="Arial"/>
                <a:sym typeface="Arial"/>
              </a:rPr>
              <a:t> Note</a:t>
            </a:r>
            <a:br>
              <a:rPr lang="en-US" sz="1100">
                <a:latin typeface="Arial"/>
                <a:ea typeface="Arial"/>
                <a:cs typeface="Arial"/>
                <a:sym typeface="Arial"/>
              </a:rPr>
            </a:br>
            <a:r>
              <a:rPr lang="en-US" sz="1100">
                <a:latin typeface="Arial"/>
                <a:ea typeface="Arial"/>
                <a:cs typeface="Arial"/>
                <a:sym typeface="Arial"/>
              </a:rPr>
              <a:t>The </a:t>
            </a:r>
            <a:r>
              <a:rPr lang="en-US" sz="1100" b="1">
                <a:latin typeface="Arial"/>
                <a:ea typeface="Arial"/>
                <a:cs typeface="Arial"/>
                <a:sym typeface="Arial"/>
              </a:rPr>
              <a:t>get-login</a:t>
            </a:r>
            <a:r>
              <a:rPr lang="en-US" sz="1100">
                <a:latin typeface="Arial"/>
                <a:ea typeface="Arial"/>
                <a:cs typeface="Arial"/>
                <a:sym typeface="Arial"/>
              </a:rPr>
              <a:t> command is available in the AWS CLI starting with version 1.9.15; however, we recommend version 1.11.91 or later for recent versions of Docker (17.06 or later). You can check your AWS CLI version with the </a:t>
            </a:r>
            <a:r>
              <a:rPr lang="en-US" sz="1100" b="1">
                <a:latin typeface="Arial"/>
                <a:ea typeface="Arial"/>
                <a:cs typeface="Arial"/>
                <a:sym typeface="Arial"/>
              </a:rPr>
              <a:t>aws --version</a:t>
            </a:r>
            <a:r>
              <a:rPr lang="en-US" sz="1100">
                <a:latin typeface="Arial"/>
                <a:ea typeface="Arial"/>
                <a:cs typeface="Arial"/>
                <a:sym typeface="Arial"/>
              </a:rPr>
              <a:t> command. If you are using Docker version 17.06 or later, include the --no-include-email option after get-login. If you receive an Unknown options: --no-include-email error, install the latest version of the AWS CLI.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get-login --no-include-email --region </a:t>
            </a:r>
            <a:r>
              <a:rPr lang="en-US" sz="1100" b="1" i="1">
                <a:latin typeface="Arial"/>
                <a:ea typeface="Arial"/>
                <a:cs typeface="Arial"/>
                <a:sym typeface="Arial"/>
              </a:rPr>
              <a:t>region</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docker login</a:t>
            </a:r>
            <a:r>
              <a:rPr lang="en-US" sz="1100">
                <a:latin typeface="Arial"/>
                <a:ea typeface="Arial"/>
                <a:cs typeface="Arial"/>
                <a:sym typeface="Arial"/>
              </a:rPr>
              <a:t> command that was returned in the previous step. This command provides an authorization token that is valid for 12 hours.</a:t>
            </a:r>
            <a:br>
              <a:rPr lang="en-US" sz="1100">
                <a:latin typeface="Arial"/>
                <a:ea typeface="Arial"/>
                <a:cs typeface="Arial"/>
                <a:sym typeface="Arial"/>
              </a:rPr>
            </a:br>
            <a:r>
              <a:rPr lang="en-US" sz="1100">
                <a:latin typeface="Arial"/>
                <a:ea typeface="Arial"/>
                <a:cs typeface="Arial"/>
                <a:sym typeface="Arial"/>
              </a:rPr>
              <a:t> Important</a:t>
            </a:r>
            <a:br>
              <a:rPr lang="en-US" sz="1100">
                <a:latin typeface="Arial"/>
                <a:ea typeface="Arial"/>
                <a:cs typeface="Arial"/>
                <a:sym typeface="Arial"/>
              </a:rPr>
            </a:br>
            <a:r>
              <a:rPr lang="en-US" sz="1100">
                <a:latin typeface="Arial"/>
                <a:ea typeface="Arial"/>
                <a:cs typeface="Arial"/>
                <a:sym typeface="Arial"/>
              </a:rPr>
              <a:t>When you execute this </a:t>
            </a:r>
            <a:r>
              <a:rPr lang="en-US" sz="1100" b="1">
                <a:latin typeface="Arial"/>
                <a:ea typeface="Arial"/>
                <a:cs typeface="Arial"/>
                <a:sym typeface="Arial"/>
              </a:rPr>
              <a:t>docker login</a:t>
            </a:r>
            <a:r>
              <a:rPr lang="en-US" sz="1100">
                <a:latin typeface="Arial"/>
                <a:ea typeface="Arial"/>
                <a:cs typeface="Arial"/>
                <a:sym typeface="Arial"/>
              </a:rPr>
              <a:t> command, the command string can be visible to other users on your system in a process list (</a:t>
            </a:r>
            <a:r>
              <a:rPr lang="en-US" sz="1100" b="1">
                <a:latin typeface="Arial"/>
                <a:ea typeface="Arial"/>
                <a:cs typeface="Arial"/>
                <a:sym typeface="Arial"/>
              </a:rPr>
              <a:t>ps -e</a:t>
            </a:r>
            <a:r>
              <a:rPr lang="en-US" sz="1100">
                <a:latin typeface="Arial"/>
                <a:ea typeface="Arial"/>
                <a:cs typeface="Arial"/>
                <a:sym typeface="Arial"/>
              </a:rPr>
              <a:t>) display. Because the </a:t>
            </a:r>
            <a:r>
              <a:rPr lang="en-US" sz="1100" b="1">
                <a:latin typeface="Arial"/>
                <a:ea typeface="Arial"/>
                <a:cs typeface="Arial"/>
                <a:sym typeface="Arial"/>
              </a:rPr>
              <a:t>docker login</a:t>
            </a:r>
            <a:r>
              <a:rPr lang="en-US" sz="1100">
                <a:latin typeface="Arial"/>
                <a:ea typeface="Arial"/>
                <a:cs typeface="Arial"/>
                <a:sym typeface="Arial"/>
              </a:rPr>
              <a:t> command contains authentication credentials, there is a risk that other users on your system could view them this way. They could use the credentials to gain push and pull access to your repositories. If you are not on a secure system, you should consider this risk and log in interactively by omitting the -p </a:t>
            </a:r>
            <a:r>
              <a:rPr lang="en-US" sz="1100" i="1">
                <a:latin typeface="Arial"/>
                <a:ea typeface="Arial"/>
                <a:cs typeface="Arial"/>
                <a:sym typeface="Arial"/>
              </a:rPr>
              <a:t>password</a:t>
            </a:r>
            <a:r>
              <a:rPr lang="en-US" sz="1100">
                <a:latin typeface="Arial"/>
                <a:ea typeface="Arial"/>
                <a:cs typeface="Arial"/>
                <a:sym typeface="Arial"/>
              </a:rPr>
              <a:t> option, and then entering the password when prompted.</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Push the image to Amazon ECR with the repositoryUri value from the earlier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push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Clean up</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When you are done experimenting with your Amazon ECR image, you can delete the repository so you are not charged for image storage.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aws ecr delete-repository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r>
              <a:rPr lang="en-US" sz="1100" b="1">
                <a:latin typeface="Arial"/>
                <a:ea typeface="Arial"/>
                <a:cs typeface="Arial"/>
                <a:sym typeface="Arial"/>
              </a:rPr>
              <a:t> --force</a:t>
            </a:r>
            <a:endParaRPr sz="1100" b="1">
              <a:latin typeface="Arial"/>
              <a:ea typeface="Arial"/>
              <a:cs typeface="Arial"/>
              <a:sym typeface="Arial"/>
            </a:endParaRPr>
          </a:p>
          <a:p>
            <a:pPr marL="0" lvl="0" indent="0" algn="l" rtl="0">
              <a:lnSpc>
                <a:spcPct val="100000"/>
              </a:lnSpc>
              <a:spcBef>
                <a:spcPts val="0"/>
              </a:spcBef>
              <a:spcAft>
                <a:spcPts val="0"/>
              </a:spcAft>
              <a:buSzPts val="1400"/>
              <a:buNone/>
            </a:pPr>
            <a:endParaRPr sz="1300" b="1">
              <a:latin typeface="Arial"/>
              <a:ea typeface="Arial"/>
              <a:cs typeface="Arial"/>
              <a:sym typeface="Arial"/>
            </a:endParaRPr>
          </a:p>
        </p:txBody>
      </p:sp>
      <p:sp>
        <p:nvSpPr>
          <p:cNvPr id="3139" name="Google Shape;3139;g6b6c14001a_1_159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177</a:t>
            </a:fld>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4"/>
        <p:cNvGrpSpPr/>
        <p:nvPr/>
      </p:nvGrpSpPr>
      <p:grpSpPr>
        <a:xfrm>
          <a:off x="0" y="0"/>
          <a:ext cx="0" cy="0"/>
          <a:chOff x="0" y="0"/>
          <a:chExt cx="0" cy="0"/>
        </a:xfrm>
      </p:grpSpPr>
      <p:sp>
        <p:nvSpPr>
          <p:cNvPr id="3155" name="Google Shape;3155;g6b6c14001a_1_16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56" name="Google Shape;3156;g6b6c14001a_1_160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300" b="1">
                <a:latin typeface="Arial"/>
                <a:ea typeface="Arial"/>
                <a:cs typeface="Arial"/>
                <a:sym typeface="Arial"/>
              </a:rPr>
              <a:t>Push image to EC2</a:t>
            </a:r>
            <a:endParaRPr sz="1700" b="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Push your image to Amazon Elastic Container Registry</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ECR is a managed AWS Docker registry service. Customers can use the familiar Docker CLI to push, pull, and manage images. For Amazon ECR product details, featured customer case studies, and FAQs, see the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Amazon Elastic Container Registry product detail pages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This section requires the following:</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a:latin typeface="Arial"/>
                <a:ea typeface="Arial"/>
                <a:cs typeface="Arial"/>
                <a:sym typeface="Arial"/>
              </a:rPr>
              <a:t>You have the AWS CLI installed and configured. If you do not have the AWS CLI installed on your system,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Your user has the required IAM permissions to access the Amazon ECR service. For more information, see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Amazon ECR Managed Policies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tag your image and push it to Amazon ECR</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Create an Amazon ECR repository to store your hello-world image. Note the repositoryUri in the output.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create-repository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br>
              <a:rPr lang="en-US" sz="1100" b="1" i="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"registryId": "</a:t>
            </a:r>
            <a:r>
              <a:rPr lang="en-US" sz="1100" i="1">
                <a:latin typeface="Arial"/>
                <a:ea typeface="Arial"/>
                <a:cs typeface="Arial"/>
                <a:sym typeface="Arial"/>
              </a:rPr>
              <a:t>aws_account_id</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"repositoryName": "hello-repository",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"repositoryArn": "arn:aws:ecr:</a:t>
            </a:r>
            <a:r>
              <a:rPr lang="en-US" sz="1100" i="1">
                <a:latin typeface="Arial"/>
                <a:ea typeface="Arial"/>
                <a:cs typeface="Arial"/>
                <a:sym typeface="Arial"/>
              </a:rPr>
              <a:t>region</a:t>
            </a:r>
            <a:r>
              <a:rPr lang="en-US" sz="1100">
                <a:latin typeface="Arial"/>
                <a:ea typeface="Arial"/>
                <a:cs typeface="Arial"/>
                <a:sym typeface="Arial"/>
              </a:rPr>
              <a:t>:</a:t>
            </a:r>
            <a:r>
              <a:rPr lang="en-US" sz="1100" i="1">
                <a:latin typeface="Arial"/>
                <a:ea typeface="Arial"/>
                <a:cs typeface="Arial"/>
                <a:sym typeface="Arial"/>
              </a:rPr>
              <a:t>aws_account_id</a:t>
            </a:r>
            <a:r>
              <a:rPr lang="en-US" sz="1100">
                <a:latin typeface="Arial"/>
                <a:ea typeface="Arial"/>
                <a:cs typeface="Arial"/>
                <a:sym typeface="Arial"/>
              </a:rPr>
              <a:t>:repository/hello-repository",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"createdAt": 1505337806.0,</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"repositoryUri": "</a:t>
            </a:r>
            <a:r>
              <a:rPr lang="en-US" sz="1100" i="1">
                <a:latin typeface="Arial"/>
                <a:ea typeface="Arial"/>
                <a:cs typeface="Arial"/>
                <a:sym typeface="Arial"/>
              </a:rPr>
              <a:t>aws_account_id</a:t>
            </a:r>
            <a:r>
              <a:rPr lang="en-US" sz="1100">
                <a:latin typeface="Arial"/>
                <a:ea typeface="Arial"/>
                <a:cs typeface="Arial"/>
                <a:sym typeface="Arial"/>
              </a:rPr>
              <a:t>.dkr.ecr.</a:t>
            </a:r>
            <a:r>
              <a:rPr lang="en-US" sz="1100" i="1">
                <a:latin typeface="Arial"/>
                <a:ea typeface="Arial"/>
                <a:cs typeface="Arial"/>
                <a:sym typeface="Arial"/>
              </a:rPr>
              <a:t>region</a:t>
            </a:r>
            <a:r>
              <a:rPr lang="en-US" sz="1100">
                <a:latin typeface="Arial"/>
                <a:ea typeface="Arial"/>
                <a:cs typeface="Arial"/>
                <a:sym typeface="Arial"/>
              </a:rPr>
              <a:t>.amazonaws.com/hello-repository"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Tag the hello-world image with the repositoryUri value from the previous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tag hello-world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aws ecr get-login --no-include-email</a:t>
            </a:r>
            <a:r>
              <a:rPr lang="en-US" sz="1100">
                <a:latin typeface="Arial"/>
                <a:ea typeface="Arial"/>
                <a:cs typeface="Arial"/>
                <a:sym typeface="Arial"/>
              </a:rPr>
              <a:t> command to get the </a:t>
            </a:r>
            <a:r>
              <a:rPr lang="en-US" sz="1100" b="1">
                <a:latin typeface="Arial"/>
                <a:ea typeface="Arial"/>
                <a:cs typeface="Arial"/>
                <a:sym typeface="Arial"/>
              </a:rPr>
              <a:t>docker login</a:t>
            </a:r>
            <a:r>
              <a:rPr lang="en-US" sz="1100">
                <a:latin typeface="Arial"/>
                <a:ea typeface="Arial"/>
                <a:cs typeface="Arial"/>
                <a:sym typeface="Arial"/>
              </a:rPr>
              <a:t> authentication command string for your registry.</a:t>
            </a:r>
            <a:br>
              <a:rPr lang="en-US" sz="1100">
                <a:latin typeface="Arial"/>
                <a:ea typeface="Arial"/>
                <a:cs typeface="Arial"/>
                <a:sym typeface="Arial"/>
              </a:rPr>
            </a:br>
            <a:r>
              <a:rPr lang="en-US" sz="1100">
                <a:latin typeface="Arial"/>
                <a:ea typeface="Arial"/>
                <a:cs typeface="Arial"/>
                <a:sym typeface="Arial"/>
              </a:rPr>
              <a:t> Note</a:t>
            </a:r>
            <a:br>
              <a:rPr lang="en-US" sz="1100">
                <a:latin typeface="Arial"/>
                <a:ea typeface="Arial"/>
                <a:cs typeface="Arial"/>
                <a:sym typeface="Arial"/>
              </a:rPr>
            </a:br>
            <a:r>
              <a:rPr lang="en-US" sz="1100">
                <a:latin typeface="Arial"/>
                <a:ea typeface="Arial"/>
                <a:cs typeface="Arial"/>
                <a:sym typeface="Arial"/>
              </a:rPr>
              <a:t>The </a:t>
            </a:r>
            <a:r>
              <a:rPr lang="en-US" sz="1100" b="1">
                <a:latin typeface="Arial"/>
                <a:ea typeface="Arial"/>
                <a:cs typeface="Arial"/>
                <a:sym typeface="Arial"/>
              </a:rPr>
              <a:t>get-login</a:t>
            </a:r>
            <a:r>
              <a:rPr lang="en-US" sz="1100">
                <a:latin typeface="Arial"/>
                <a:ea typeface="Arial"/>
                <a:cs typeface="Arial"/>
                <a:sym typeface="Arial"/>
              </a:rPr>
              <a:t> command is available in the AWS CLI starting with version 1.9.15; however, we recommend version 1.11.91 or later for recent versions of Docker (17.06 or later). You can check your AWS CLI version with the </a:t>
            </a:r>
            <a:r>
              <a:rPr lang="en-US" sz="1100" b="1">
                <a:latin typeface="Arial"/>
                <a:ea typeface="Arial"/>
                <a:cs typeface="Arial"/>
                <a:sym typeface="Arial"/>
              </a:rPr>
              <a:t>aws --version</a:t>
            </a:r>
            <a:r>
              <a:rPr lang="en-US" sz="1100">
                <a:latin typeface="Arial"/>
                <a:ea typeface="Arial"/>
                <a:cs typeface="Arial"/>
                <a:sym typeface="Arial"/>
              </a:rPr>
              <a:t> command. If you are using Docker version 17.06 or later, include the --no-include-email option after get-login. If you receive an Unknown options: --no-include-email error, install the latest version of the AWS CLI.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get-login --no-include-email --region </a:t>
            </a:r>
            <a:r>
              <a:rPr lang="en-US" sz="1100" b="1" i="1">
                <a:latin typeface="Arial"/>
                <a:ea typeface="Arial"/>
                <a:cs typeface="Arial"/>
                <a:sym typeface="Arial"/>
              </a:rPr>
              <a:t>region</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docker login</a:t>
            </a:r>
            <a:r>
              <a:rPr lang="en-US" sz="1100">
                <a:latin typeface="Arial"/>
                <a:ea typeface="Arial"/>
                <a:cs typeface="Arial"/>
                <a:sym typeface="Arial"/>
              </a:rPr>
              <a:t> command that was returned in the previous step. This command provides an authorization token that is valid for 12 hours.</a:t>
            </a:r>
            <a:br>
              <a:rPr lang="en-US" sz="1100">
                <a:latin typeface="Arial"/>
                <a:ea typeface="Arial"/>
                <a:cs typeface="Arial"/>
                <a:sym typeface="Arial"/>
              </a:rPr>
            </a:br>
            <a:r>
              <a:rPr lang="en-US" sz="1100">
                <a:latin typeface="Arial"/>
                <a:ea typeface="Arial"/>
                <a:cs typeface="Arial"/>
                <a:sym typeface="Arial"/>
              </a:rPr>
              <a:t> Important</a:t>
            </a:r>
            <a:br>
              <a:rPr lang="en-US" sz="1100">
                <a:latin typeface="Arial"/>
                <a:ea typeface="Arial"/>
                <a:cs typeface="Arial"/>
                <a:sym typeface="Arial"/>
              </a:rPr>
            </a:br>
            <a:r>
              <a:rPr lang="en-US" sz="1100">
                <a:latin typeface="Arial"/>
                <a:ea typeface="Arial"/>
                <a:cs typeface="Arial"/>
                <a:sym typeface="Arial"/>
              </a:rPr>
              <a:t>When you execute this </a:t>
            </a:r>
            <a:r>
              <a:rPr lang="en-US" sz="1100" b="1">
                <a:latin typeface="Arial"/>
                <a:ea typeface="Arial"/>
                <a:cs typeface="Arial"/>
                <a:sym typeface="Arial"/>
              </a:rPr>
              <a:t>docker login</a:t>
            </a:r>
            <a:r>
              <a:rPr lang="en-US" sz="1100">
                <a:latin typeface="Arial"/>
                <a:ea typeface="Arial"/>
                <a:cs typeface="Arial"/>
                <a:sym typeface="Arial"/>
              </a:rPr>
              <a:t> command, the command string can be visible to other users on your system in a process list (</a:t>
            </a:r>
            <a:r>
              <a:rPr lang="en-US" sz="1100" b="1">
                <a:latin typeface="Arial"/>
                <a:ea typeface="Arial"/>
                <a:cs typeface="Arial"/>
                <a:sym typeface="Arial"/>
              </a:rPr>
              <a:t>ps -e</a:t>
            </a:r>
            <a:r>
              <a:rPr lang="en-US" sz="1100">
                <a:latin typeface="Arial"/>
                <a:ea typeface="Arial"/>
                <a:cs typeface="Arial"/>
                <a:sym typeface="Arial"/>
              </a:rPr>
              <a:t>) display. Because the </a:t>
            </a:r>
            <a:r>
              <a:rPr lang="en-US" sz="1100" b="1">
                <a:latin typeface="Arial"/>
                <a:ea typeface="Arial"/>
                <a:cs typeface="Arial"/>
                <a:sym typeface="Arial"/>
              </a:rPr>
              <a:t>docker login</a:t>
            </a:r>
            <a:r>
              <a:rPr lang="en-US" sz="1100">
                <a:latin typeface="Arial"/>
                <a:ea typeface="Arial"/>
                <a:cs typeface="Arial"/>
                <a:sym typeface="Arial"/>
              </a:rPr>
              <a:t> command contains authentication credentials, there is a risk that other users on your system could view them this way. They could use the credentials to gain push and pull access to your repositories. If you are not on a secure system, you should consider this risk and log in interactively by omitting the -p </a:t>
            </a:r>
            <a:r>
              <a:rPr lang="en-US" sz="1100" i="1">
                <a:latin typeface="Arial"/>
                <a:ea typeface="Arial"/>
                <a:cs typeface="Arial"/>
                <a:sym typeface="Arial"/>
              </a:rPr>
              <a:t>password</a:t>
            </a:r>
            <a:r>
              <a:rPr lang="en-US" sz="1100">
                <a:latin typeface="Arial"/>
                <a:ea typeface="Arial"/>
                <a:cs typeface="Arial"/>
                <a:sym typeface="Arial"/>
              </a:rPr>
              <a:t> option, and then entering the password when prompted.</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Push the image to Amazon ECR with the repositoryUri value from the earlier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push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Clean up</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When you are done experimenting with your Amazon ECR image, you can delete the repository so you are not charged for image storage.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aws ecr delete-repository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r>
              <a:rPr lang="en-US" sz="1100" b="1">
                <a:latin typeface="Arial"/>
                <a:ea typeface="Arial"/>
                <a:cs typeface="Arial"/>
                <a:sym typeface="Arial"/>
              </a:rPr>
              <a:t> --force</a:t>
            </a:r>
            <a:endParaRPr sz="1100" b="1">
              <a:latin typeface="Arial"/>
              <a:ea typeface="Arial"/>
              <a:cs typeface="Arial"/>
              <a:sym typeface="Arial"/>
            </a:endParaRPr>
          </a:p>
          <a:p>
            <a:pPr marL="0" lvl="0" indent="0" algn="l" rtl="0">
              <a:lnSpc>
                <a:spcPct val="100000"/>
              </a:lnSpc>
              <a:spcBef>
                <a:spcPts val="0"/>
              </a:spcBef>
              <a:spcAft>
                <a:spcPts val="0"/>
              </a:spcAft>
              <a:buSzPts val="1400"/>
              <a:buNone/>
            </a:pPr>
            <a:endParaRPr sz="1300" b="1">
              <a:latin typeface="Arial"/>
              <a:ea typeface="Arial"/>
              <a:cs typeface="Arial"/>
              <a:sym typeface="Arial"/>
            </a:endParaRPr>
          </a:p>
        </p:txBody>
      </p:sp>
      <p:sp>
        <p:nvSpPr>
          <p:cNvPr id="3157" name="Google Shape;3157;g6b6c14001a_1_160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178</a:t>
            </a:fld>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3"/>
        <p:cNvGrpSpPr/>
        <p:nvPr/>
      </p:nvGrpSpPr>
      <p:grpSpPr>
        <a:xfrm>
          <a:off x="0" y="0"/>
          <a:ext cx="0" cy="0"/>
          <a:chOff x="0" y="0"/>
          <a:chExt cx="0" cy="0"/>
        </a:xfrm>
      </p:grpSpPr>
      <p:sp>
        <p:nvSpPr>
          <p:cNvPr id="3174" name="Google Shape;3174;g6b6c14001a_1_17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75" name="Google Shape;3175;g6b6c14001a_1_17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300" b="1">
                <a:latin typeface="Arial"/>
                <a:ea typeface="Arial"/>
                <a:cs typeface="Arial"/>
                <a:sym typeface="Arial"/>
              </a:rPr>
              <a:t>Push image to EC2</a:t>
            </a:r>
            <a:endParaRPr sz="1700" b="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Push your image to Amazon Elastic Container Registry</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ECR is a managed AWS Docker registry service. Customers can use the familiar Docker CLI to push, pull, and manage images. For Amazon ECR product details, featured customer case studies, and FAQs, see the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Amazon Elastic Container Registry product detail pages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This section requires the following:</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a:latin typeface="Arial"/>
                <a:ea typeface="Arial"/>
                <a:cs typeface="Arial"/>
                <a:sym typeface="Arial"/>
              </a:rPr>
              <a:t>You have the AWS CLI installed and configured. If you do not have the AWS CLI installed on your system,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Your user has the required IAM permissions to access the Amazon ECR service. For more information, see</a:t>
            </a:r>
            <a:r>
              <a:rPr lang="en-US" sz="1100">
                <a:solidFill>
                  <a:schemeClr val="hlink"/>
                </a:solidFill>
                <a:uFill>
                  <a:noFill/>
                </a:uFill>
                <a:latin typeface="Arial"/>
                <a:ea typeface="Arial"/>
                <a:cs typeface="Arial"/>
                <a:sym typeface="Arial"/>
                <a:hlinkClick r:id="rId5"/>
              </a:rPr>
              <a:t> </a:t>
            </a:r>
            <a:r>
              <a:rPr lang="en-US" sz="1100" u="sng">
                <a:solidFill>
                  <a:schemeClr val="hlink"/>
                </a:solidFill>
                <a:latin typeface="Arial"/>
                <a:ea typeface="Arial"/>
                <a:cs typeface="Arial"/>
                <a:sym typeface="Arial"/>
                <a:hlinkClick r:id="rId5"/>
              </a:rPr>
              <a:t>Amazon ECR Managed Policies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tag your image and push it to Amazon ECR</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Create an Amazon ECR repository to store your hello-world image. Note the repositoryUri in the output.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create-repository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br>
              <a:rPr lang="en-US" sz="1100" b="1" i="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"registryId": "</a:t>
            </a:r>
            <a:r>
              <a:rPr lang="en-US" sz="1100" i="1">
                <a:latin typeface="Arial"/>
                <a:ea typeface="Arial"/>
                <a:cs typeface="Arial"/>
                <a:sym typeface="Arial"/>
              </a:rPr>
              <a:t>aws_account_id</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"repositoryName": "hello-repository",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"repositoryArn": "arn:aws:ecr:</a:t>
            </a:r>
            <a:r>
              <a:rPr lang="en-US" sz="1100" i="1">
                <a:latin typeface="Arial"/>
                <a:ea typeface="Arial"/>
                <a:cs typeface="Arial"/>
                <a:sym typeface="Arial"/>
              </a:rPr>
              <a:t>region</a:t>
            </a:r>
            <a:r>
              <a:rPr lang="en-US" sz="1100">
                <a:latin typeface="Arial"/>
                <a:ea typeface="Arial"/>
                <a:cs typeface="Arial"/>
                <a:sym typeface="Arial"/>
              </a:rPr>
              <a:t>:</a:t>
            </a:r>
            <a:r>
              <a:rPr lang="en-US" sz="1100" i="1">
                <a:latin typeface="Arial"/>
                <a:ea typeface="Arial"/>
                <a:cs typeface="Arial"/>
                <a:sym typeface="Arial"/>
              </a:rPr>
              <a:t>aws_account_id</a:t>
            </a:r>
            <a:r>
              <a:rPr lang="en-US" sz="1100">
                <a:latin typeface="Arial"/>
                <a:ea typeface="Arial"/>
                <a:cs typeface="Arial"/>
                <a:sym typeface="Arial"/>
              </a:rPr>
              <a:t>:repository/hello-repository",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"createdAt": 1505337806.0,</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"repositoryUri": "</a:t>
            </a:r>
            <a:r>
              <a:rPr lang="en-US" sz="1100" i="1">
                <a:latin typeface="Arial"/>
                <a:ea typeface="Arial"/>
                <a:cs typeface="Arial"/>
                <a:sym typeface="Arial"/>
              </a:rPr>
              <a:t>aws_account_id</a:t>
            </a:r>
            <a:r>
              <a:rPr lang="en-US" sz="1100">
                <a:latin typeface="Arial"/>
                <a:ea typeface="Arial"/>
                <a:cs typeface="Arial"/>
                <a:sym typeface="Arial"/>
              </a:rPr>
              <a:t>.dkr.ecr.</a:t>
            </a:r>
            <a:r>
              <a:rPr lang="en-US" sz="1100" i="1">
                <a:latin typeface="Arial"/>
                <a:ea typeface="Arial"/>
                <a:cs typeface="Arial"/>
                <a:sym typeface="Arial"/>
              </a:rPr>
              <a:t>region</a:t>
            </a:r>
            <a:r>
              <a:rPr lang="en-US" sz="1100">
                <a:latin typeface="Arial"/>
                <a:ea typeface="Arial"/>
                <a:cs typeface="Arial"/>
                <a:sym typeface="Arial"/>
              </a:rPr>
              <a:t>.amazonaws.com/hello-repository"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Tag the hello-world image with the repositoryUri value from the previous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tag hello-world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aws ecr get-login --no-include-email</a:t>
            </a:r>
            <a:r>
              <a:rPr lang="en-US" sz="1100">
                <a:latin typeface="Arial"/>
                <a:ea typeface="Arial"/>
                <a:cs typeface="Arial"/>
                <a:sym typeface="Arial"/>
              </a:rPr>
              <a:t> command to get the </a:t>
            </a:r>
            <a:r>
              <a:rPr lang="en-US" sz="1100" b="1">
                <a:latin typeface="Arial"/>
                <a:ea typeface="Arial"/>
                <a:cs typeface="Arial"/>
                <a:sym typeface="Arial"/>
              </a:rPr>
              <a:t>docker login</a:t>
            </a:r>
            <a:r>
              <a:rPr lang="en-US" sz="1100">
                <a:latin typeface="Arial"/>
                <a:ea typeface="Arial"/>
                <a:cs typeface="Arial"/>
                <a:sym typeface="Arial"/>
              </a:rPr>
              <a:t> authentication command string for your registry.</a:t>
            </a:r>
            <a:br>
              <a:rPr lang="en-US" sz="1100">
                <a:latin typeface="Arial"/>
                <a:ea typeface="Arial"/>
                <a:cs typeface="Arial"/>
                <a:sym typeface="Arial"/>
              </a:rPr>
            </a:br>
            <a:r>
              <a:rPr lang="en-US" sz="1100">
                <a:latin typeface="Arial"/>
                <a:ea typeface="Arial"/>
                <a:cs typeface="Arial"/>
                <a:sym typeface="Arial"/>
              </a:rPr>
              <a:t> Note</a:t>
            </a:r>
            <a:br>
              <a:rPr lang="en-US" sz="1100">
                <a:latin typeface="Arial"/>
                <a:ea typeface="Arial"/>
                <a:cs typeface="Arial"/>
                <a:sym typeface="Arial"/>
              </a:rPr>
            </a:br>
            <a:r>
              <a:rPr lang="en-US" sz="1100">
                <a:latin typeface="Arial"/>
                <a:ea typeface="Arial"/>
                <a:cs typeface="Arial"/>
                <a:sym typeface="Arial"/>
              </a:rPr>
              <a:t>The </a:t>
            </a:r>
            <a:r>
              <a:rPr lang="en-US" sz="1100" b="1">
                <a:latin typeface="Arial"/>
                <a:ea typeface="Arial"/>
                <a:cs typeface="Arial"/>
                <a:sym typeface="Arial"/>
              </a:rPr>
              <a:t>get-login</a:t>
            </a:r>
            <a:r>
              <a:rPr lang="en-US" sz="1100">
                <a:latin typeface="Arial"/>
                <a:ea typeface="Arial"/>
                <a:cs typeface="Arial"/>
                <a:sym typeface="Arial"/>
              </a:rPr>
              <a:t> command is available in the AWS CLI starting with version 1.9.15; however, we recommend version 1.11.91 or later for recent versions of Docker (17.06 or later). You can check your AWS CLI version with the </a:t>
            </a:r>
            <a:r>
              <a:rPr lang="en-US" sz="1100" b="1">
                <a:latin typeface="Arial"/>
                <a:ea typeface="Arial"/>
                <a:cs typeface="Arial"/>
                <a:sym typeface="Arial"/>
              </a:rPr>
              <a:t>aws --version</a:t>
            </a:r>
            <a:r>
              <a:rPr lang="en-US" sz="1100">
                <a:latin typeface="Arial"/>
                <a:ea typeface="Arial"/>
                <a:cs typeface="Arial"/>
                <a:sym typeface="Arial"/>
              </a:rPr>
              <a:t> command. If you are using Docker version 17.06 or later, include the --no-include-email option after get-login. If you receive an Unknown options: --no-include-email error, install the latest version of the AWS CLI.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get-login --no-include-email --region </a:t>
            </a:r>
            <a:r>
              <a:rPr lang="en-US" sz="1100" b="1" i="1">
                <a:latin typeface="Arial"/>
                <a:ea typeface="Arial"/>
                <a:cs typeface="Arial"/>
                <a:sym typeface="Arial"/>
              </a:rPr>
              <a:t>region</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docker login</a:t>
            </a:r>
            <a:r>
              <a:rPr lang="en-US" sz="1100">
                <a:latin typeface="Arial"/>
                <a:ea typeface="Arial"/>
                <a:cs typeface="Arial"/>
                <a:sym typeface="Arial"/>
              </a:rPr>
              <a:t> command that was returned in the previous step. This command provides an authorization token that is valid for 12 hours.</a:t>
            </a:r>
            <a:br>
              <a:rPr lang="en-US" sz="1100">
                <a:latin typeface="Arial"/>
                <a:ea typeface="Arial"/>
                <a:cs typeface="Arial"/>
                <a:sym typeface="Arial"/>
              </a:rPr>
            </a:br>
            <a:r>
              <a:rPr lang="en-US" sz="1100">
                <a:latin typeface="Arial"/>
                <a:ea typeface="Arial"/>
                <a:cs typeface="Arial"/>
                <a:sym typeface="Arial"/>
              </a:rPr>
              <a:t> Important</a:t>
            </a:r>
            <a:br>
              <a:rPr lang="en-US" sz="1100">
                <a:latin typeface="Arial"/>
                <a:ea typeface="Arial"/>
                <a:cs typeface="Arial"/>
                <a:sym typeface="Arial"/>
              </a:rPr>
            </a:br>
            <a:r>
              <a:rPr lang="en-US" sz="1100">
                <a:latin typeface="Arial"/>
                <a:ea typeface="Arial"/>
                <a:cs typeface="Arial"/>
                <a:sym typeface="Arial"/>
              </a:rPr>
              <a:t>When you execute this </a:t>
            </a:r>
            <a:r>
              <a:rPr lang="en-US" sz="1100" b="1">
                <a:latin typeface="Arial"/>
                <a:ea typeface="Arial"/>
                <a:cs typeface="Arial"/>
                <a:sym typeface="Arial"/>
              </a:rPr>
              <a:t>docker login</a:t>
            </a:r>
            <a:r>
              <a:rPr lang="en-US" sz="1100">
                <a:latin typeface="Arial"/>
                <a:ea typeface="Arial"/>
                <a:cs typeface="Arial"/>
                <a:sym typeface="Arial"/>
              </a:rPr>
              <a:t> command, the command string can be visible to other users on your system in a process list (</a:t>
            </a:r>
            <a:r>
              <a:rPr lang="en-US" sz="1100" b="1">
                <a:latin typeface="Arial"/>
                <a:ea typeface="Arial"/>
                <a:cs typeface="Arial"/>
                <a:sym typeface="Arial"/>
              </a:rPr>
              <a:t>ps -e</a:t>
            </a:r>
            <a:r>
              <a:rPr lang="en-US" sz="1100">
                <a:latin typeface="Arial"/>
                <a:ea typeface="Arial"/>
                <a:cs typeface="Arial"/>
                <a:sym typeface="Arial"/>
              </a:rPr>
              <a:t>) display. Because the </a:t>
            </a:r>
            <a:r>
              <a:rPr lang="en-US" sz="1100" b="1">
                <a:latin typeface="Arial"/>
                <a:ea typeface="Arial"/>
                <a:cs typeface="Arial"/>
                <a:sym typeface="Arial"/>
              </a:rPr>
              <a:t>docker login</a:t>
            </a:r>
            <a:r>
              <a:rPr lang="en-US" sz="1100">
                <a:latin typeface="Arial"/>
                <a:ea typeface="Arial"/>
                <a:cs typeface="Arial"/>
                <a:sym typeface="Arial"/>
              </a:rPr>
              <a:t> command contains authentication credentials, there is a risk that other users on your system could view them this way. They could use the credentials to gain push and pull access to your repositories. If you are not on a secure system, you should consider this risk and log in interactively by omitting the -p </a:t>
            </a:r>
            <a:r>
              <a:rPr lang="en-US" sz="1100" i="1">
                <a:latin typeface="Arial"/>
                <a:ea typeface="Arial"/>
                <a:cs typeface="Arial"/>
                <a:sym typeface="Arial"/>
              </a:rPr>
              <a:t>password</a:t>
            </a:r>
            <a:r>
              <a:rPr lang="en-US" sz="1100">
                <a:latin typeface="Arial"/>
                <a:ea typeface="Arial"/>
                <a:cs typeface="Arial"/>
                <a:sym typeface="Arial"/>
              </a:rPr>
              <a:t> option, and then entering the password when prompted.</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Push the image to Amazon ECR with the repositoryUri value from the earlier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push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Clean up</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When you are done experimenting with your Amazon ECR image, you can delete the repository so you are not charged for image storage.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aws ecr delete-repository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r>
              <a:rPr lang="en-US" sz="1100" b="1">
                <a:latin typeface="Arial"/>
                <a:ea typeface="Arial"/>
                <a:cs typeface="Arial"/>
                <a:sym typeface="Arial"/>
              </a:rPr>
              <a:t> --force</a:t>
            </a:r>
            <a:endParaRPr sz="1100" b="1">
              <a:latin typeface="Arial"/>
              <a:ea typeface="Arial"/>
              <a:cs typeface="Arial"/>
              <a:sym typeface="Arial"/>
            </a:endParaRPr>
          </a:p>
          <a:p>
            <a:pPr marL="0" lvl="0" indent="0" algn="l" rtl="0">
              <a:lnSpc>
                <a:spcPct val="100000"/>
              </a:lnSpc>
              <a:spcBef>
                <a:spcPts val="0"/>
              </a:spcBef>
              <a:spcAft>
                <a:spcPts val="0"/>
              </a:spcAft>
              <a:buSzPts val="1400"/>
              <a:buNone/>
            </a:pPr>
            <a:endParaRPr sz="1300" b="1">
              <a:latin typeface="Arial"/>
              <a:ea typeface="Arial"/>
              <a:cs typeface="Arial"/>
              <a:sym typeface="Arial"/>
            </a:endParaRPr>
          </a:p>
        </p:txBody>
      </p:sp>
      <p:sp>
        <p:nvSpPr>
          <p:cNvPr id="3176" name="Google Shape;3176;g6b6c14001a_1_17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179</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1" name="Google Shape;1001;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Arial"/>
              <a:buNone/>
            </a:pPr>
            <a:r>
              <a:rPr lang="en-US"/>
              <a:t>Explain the content on slide using:</a:t>
            </a:r>
            <a:endParaRPr/>
          </a:p>
          <a:p>
            <a:pPr marL="0" lvl="0" indent="0" algn="l" rtl="0">
              <a:lnSpc>
                <a:spcPct val="100000"/>
              </a:lnSpc>
              <a:spcBef>
                <a:spcPts val="0"/>
              </a:spcBef>
              <a:spcAft>
                <a:spcPts val="0"/>
              </a:spcAft>
              <a:buClr>
                <a:schemeClr val="dk1"/>
              </a:buClr>
              <a:buSzPts val="1200"/>
              <a:buFont typeface="Arial"/>
              <a:buNone/>
            </a:pPr>
            <a:r>
              <a:rPr lang="en-US" sz="1200" b="0" i="0" u="none" strike="noStrike" cap="none">
                <a:solidFill>
                  <a:schemeClr val="dk1"/>
                </a:solidFill>
                <a:latin typeface="Calibri"/>
                <a:ea typeface="Calibri"/>
                <a:cs typeface="Calibri"/>
                <a:sym typeface="Calibri"/>
              </a:rPr>
              <a:t>Docker Enterprise provides multi-architecture orchestration using the Docker Kubernetes Service.</a:t>
            </a:r>
            <a:endParaRPr/>
          </a:p>
          <a:p>
            <a:pPr marL="0" lvl="0" indent="0" algn="l" rtl="0">
              <a:lnSpc>
                <a:spcPct val="100000"/>
              </a:lnSpc>
              <a:spcBef>
                <a:spcPts val="0"/>
              </a:spcBef>
              <a:spcAft>
                <a:spcPts val="0"/>
              </a:spcAft>
              <a:buClr>
                <a:schemeClr val="dk1"/>
              </a:buClr>
              <a:buSzPts val="1200"/>
              <a:buFont typeface="Arial"/>
              <a:buNone/>
            </a:pPr>
            <a:r>
              <a:rPr lang="en-US"/>
              <a:t>Docker Kubernetes Services features include:</a:t>
            </a:r>
            <a:endParaRPr/>
          </a:p>
          <a:p>
            <a:pPr marL="0" lvl="0" indent="0" algn="l" rtl="0">
              <a:lnSpc>
                <a:spcPct val="100000"/>
              </a:lnSpc>
              <a:spcBef>
                <a:spcPts val="0"/>
              </a:spcBef>
              <a:spcAft>
                <a:spcPts val="0"/>
              </a:spcAft>
              <a:buClr>
                <a:schemeClr val="dk1"/>
              </a:buClr>
              <a:buSzPts val="1200"/>
              <a:buFont typeface="Arial"/>
              <a:buNone/>
            </a:pPr>
            <a:endParaRPr/>
          </a:p>
          <a:p>
            <a:pPr marL="171450" lvl="0" indent="-171450" algn="l" rtl="0">
              <a:lnSpc>
                <a:spcPct val="100000"/>
              </a:lnSpc>
              <a:spcBef>
                <a:spcPts val="0"/>
              </a:spcBef>
              <a:spcAft>
                <a:spcPts val="0"/>
              </a:spcAft>
              <a:buClr>
                <a:schemeClr val="dk1"/>
              </a:buClr>
              <a:buSzPts val="1200"/>
              <a:buFont typeface="Arial"/>
              <a:buChar char="•"/>
            </a:pPr>
            <a:r>
              <a:rPr lang="en-US"/>
              <a:t>Kubernetes orchestration full feature set</a:t>
            </a:r>
            <a:endParaRPr/>
          </a:p>
          <a:p>
            <a:pPr marL="171450" lvl="0" indent="-171450" algn="l" rtl="0">
              <a:lnSpc>
                <a:spcPct val="100000"/>
              </a:lnSpc>
              <a:spcBef>
                <a:spcPts val="0"/>
              </a:spcBef>
              <a:spcAft>
                <a:spcPts val="0"/>
              </a:spcAft>
              <a:buClr>
                <a:schemeClr val="dk1"/>
              </a:buClr>
              <a:buSzPts val="1200"/>
              <a:buFont typeface="Arial"/>
              <a:buChar char="•"/>
            </a:pPr>
            <a:r>
              <a:rPr lang="en-US"/>
              <a:t>CNCF Certified Kubernetes conformance</a:t>
            </a:r>
            <a:endParaRPr/>
          </a:p>
          <a:p>
            <a:pPr marL="171450" lvl="0" indent="-171450" algn="l" rtl="0">
              <a:lnSpc>
                <a:spcPct val="100000"/>
              </a:lnSpc>
              <a:spcBef>
                <a:spcPts val="0"/>
              </a:spcBef>
              <a:spcAft>
                <a:spcPts val="0"/>
              </a:spcAft>
              <a:buClr>
                <a:schemeClr val="dk1"/>
              </a:buClr>
              <a:buSzPts val="1200"/>
              <a:buFont typeface="Arial"/>
              <a:buChar char="•"/>
            </a:pPr>
            <a:r>
              <a:rPr lang="en-US"/>
              <a:t>Kubernetes app deployment via UCP web UI or CLI (kubectl)</a:t>
            </a:r>
            <a:endParaRPr/>
          </a:p>
          <a:p>
            <a:pPr marL="171450" lvl="0" indent="-171450" algn="l" rtl="0">
              <a:lnSpc>
                <a:spcPct val="100000"/>
              </a:lnSpc>
              <a:spcBef>
                <a:spcPts val="0"/>
              </a:spcBef>
              <a:spcAft>
                <a:spcPts val="0"/>
              </a:spcAft>
              <a:buClr>
                <a:schemeClr val="dk1"/>
              </a:buClr>
              <a:buSzPts val="1200"/>
              <a:buFont typeface="Arial"/>
              <a:buChar char="•"/>
            </a:pPr>
            <a:r>
              <a:rPr lang="en-US"/>
              <a:t>Compose stack deployment for Swarm and Kubernetes apps (docker stack deploy)</a:t>
            </a:r>
            <a:endParaRPr/>
          </a:p>
          <a:p>
            <a:pPr marL="171450" lvl="0" indent="-171450" algn="l" rtl="0">
              <a:lnSpc>
                <a:spcPct val="100000"/>
              </a:lnSpc>
              <a:spcBef>
                <a:spcPts val="0"/>
              </a:spcBef>
              <a:spcAft>
                <a:spcPts val="0"/>
              </a:spcAft>
              <a:buClr>
                <a:schemeClr val="dk1"/>
              </a:buClr>
              <a:buSzPts val="1200"/>
              <a:buFont typeface="Arial"/>
              <a:buChar char="•"/>
            </a:pPr>
            <a:r>
              <a:rPr lang="en-US"/>
              <a:t>Role-based access control for Kubernetes workloads</a:t>
            </a:r>
            <a:endParaRPr/>
          </a:p>
          <a:p>
            <a:pPr marL="171450" lvl="0" indent="-171450" algn="l" rtl="0">
              <a:lnSpc>
                <a:spcPct val="100000"/>
              </a:lnSpc>
              <a:spcBef>
                <a:spcPts val="0"/>
              </a:spcBef>
              <a:spcAft>
                <a:spcPts val="0"/>
              </a:spcAft>
              <a:buClr>
                <a:schemeClr val="dk1"/>
              </a:buClr>
              <a:buSzPts val="1200"/>
              <a:buFont typeface="Arial"/>
              <a:buChar char="•"/>
            </a:pPr>
            <a:r>
              <a:rPr lang="en-US"/>
              <a:t>Blue-Green deployments, for load balancing to different app versions</a:t>
            </a:r>
            <a:endParaRPr/>
          </a:p>
          <a:p>
            <a:pPr marL="171450" lvl="0" indent="-171450" algn="l" rtl="0">
              <a:lnSpc>
                <a:spcPct val="100000"/>
              </a:lnSpc>
              <a:spcBef>
                <a:spcPts val="0"/>
              </a:spcBef>
              <a:spcAft>
                <a:spcPts val="0"/>
              </a:spcAft>
              <a:buClr>
                <a:schemeClr val="dk1"/>
              </a:buClr>
              <a:buSzPts val="1200"/>
              <a:buFont typeface="Arial"/>
              <a:buChar char="•"/>
            </a:pPr>
            <a:r>
              <a:rPr lang="en-US"/>
              <a:t>Ingress Controllers with Kubernetes L7 routing</a:t>
            </a:r>
            <a:endParaRPr/>
          </a:p>
          <a:p>
            <a:pPr marL="171450" lvl="0" indent="-171450" algn="l" rtl="0">
              <a:lnSpc>
                <a:spcPct val="100000"/>
              </a:lnSpc>
              <a:spcBef>
                <a:spcPts val="0"/>
              </a:spcBef>
              <a:spcAft>
                <a:spcPts val="0"/>
              </a:spcAft>
              <a:buClr>
                <a:schemeClr val="dk1"/>
              </a:buClr>
              <a:buSzPts val="1200"/>
              <a:buFont typeface="Arial"/>
              <a:buChar char="•"/>
            </a:pPr>
            <a:r>
              <a:rPr lang="en-US"/>
              <a:t>Pod Security Policies to define a set of conditions that a pod must run with in order to be accepted into the system </a:t>
            </a:r>
            <a:endParaRPr/>
          </a:p>
          <a:p>
            <a:pPr marL="457200" lvl="1" indent="0" algn="l" rtl="0">
              <a:lnSpc>
                <a:spcPct val="100000"/>
              </a:lnSpc>
              <a:spcBef>
                <a:spcPts val="0"/>
              </a:spcBef>
              <a:spcAft>
                <a:spcPts val="0"/>
              </a:spcAft>
              <a:buClr>
                <a:schemeClr val="dk1"/>
              </a:buClr>
              <a:buSzPts val="1200"/>
              <a:buFont typeface="Arial"/>
              <a:buNone/>
            </a:pPr>
            <a:r>
              <a:rPr lang="en-US"/>
              <a:t>Note: Pod Security Policies are currently Beta status in Kubernetes 1.14</a:t>
            </a:r>
            <a:endParaRPr/>
          </a:p>
          <a:p>
            <a:pPr marL="171450" lvl="0" indent="-171450" algn="l" rtl="0">
              <a:lnSpc>
                <a:spcPct val="100000"/>
              </a:lnSpc>
              <a:spcBef>
                <a:spcPts val="0"/>
              </a:spcBef>
              <a:spcAft>
                <a:spcPts val="0"/>
              </a:spcAft>
              <a:buClr>
                <a:schemeClr val="dk1"/>
              </a:buClr>
              <a:buSzPts val="1200"/>
              <a:buFont typeface="Arial"/>
              <a:buChar char="•"/>
            </a:pPr>
            <a:r>
              <a:rPr lang="en-US"/>
              <a:t>Container Storage Interface (CSI) support</a:t>
            </a:r>
            <a:endParaRPr/>
          </a:p>
          <a:p>
            <a:pPr marL="171450" lvl="0" indent="-171450" algn="l" rtl="0">
              <a:lnSpc>
                <a:spcPct val="100000"/>
              </a:lnSpc>
              <a:spcBef>
                <a:spcPts val="0"/>
              </a:spcBef>
              <a:spcAft>
                <a:spcPts val="0"/>
              </a:spcAft>
              <a:buClr>
                <a:schemeClr val="dk1"/>
              </a:buClr>
              <a:buSzPts val="1200"/>
              <a:buFont typeface="Arial"/>
              <a:buChar char="•"/>
            </a:pPr>
            <a:r>
              <a:rPr lang="en-US"/>
              <a:t>iSCSI support for Kubernetes</a:t>
            </a:r>
            <a:endParaRPr/>
          </a:p>
          <a:p>
            <a:pPr marL="171450" lvl="0" indent="-171450" algn="l" rtl="0">
              <a:lnSpc>
                <a:spcPct val="100000"/>
              </a:lnSpc>
              <a:spcBef>
                <a:spcPts val="0"/>
              </a:spcBef>
              <a:spcAft>
                <a:spcPts val="0"/>
              </a:spcAft>
              <a:buClr>
                <a:schemeClr val="dk1"/>
              </a:buClr>
              <a:buSzPts val="1200"/>
              <a:buFont typeface="Arial"/>
              <a:buChar char="•"/>
            </a:pPr>
            <a:r>
              <a:rPr lang="en-US"/>
              <a:t>Non-disruptive Docker Enterprise platform upgrades (blue-green upgrades)</a:t>
            </a:r>
            <a:endParaRPr/>
          </a:p>
          <a:p>
            <a:pPr marL="171450" lvl="0" indent="-171450" algn="l" rtl="0">
              <a:lnSpc>
                <a:spcPct val="100000"/>
              </a:lnSpc>
              <a:spcBef>
                <a:spcPts val="0"/>
              </a:spcBef>
              <a:spcAft>
                <a:spcPts val="0"/>
              </a:spcAft>
              <a:buClr>
                <a:schemeClr val="dk1"/>
              </a:buClr>
              <a:buSzPts val="1200"/>
              <a:buFont typeface="Arial"/>
              <a:buChar char="•"/>
            </a:pPr>
            <a:r>
              <a:rPr lang="en-US"/>
              <a:t>Experimental features (planned for full GA in subsequent Docker Enterprise releases): </a:t>
            </a:r>
            <a:endParaRPr/>
          </a:p>
          <a:p>
            <a:pPr marL="457200" lvl="1" indent="0" algn="l" rtl="0">
              <a:lnSpc>
                <a:spcPct val="100000"/>
              </a:lnSpc>
              <a:spcBef>
                <a:spcPts val="0"/>
              </a:spcBef>
              <a:spcAft>
                <a:spcPts val="0"/>
              </a:spcAft>
              <a:buClr>
                <a:schemeClr val="dk1"/>
              </a:buClr>
              <a:buSzPts val="1200"/>
              <a:buFont typeface="Arial"/>
              <a:buNone/>
            </a:pPr>
            <a:r>
              <a:rPr lang="en-US"/>
              <a:t>Kubernetes-native ingress (Istio)</a:t>
            </a:r>
            <a:endParaRPr/>
          </a:p>
          <a:p>
            <a:pPr marL="171450" lvl="0" indent="-95250" algn="l" rtl="0">
              <a:lnSpc>
                <a:spcPct val="100000"/>
              </a:lnSpc>
              <a:spcBef>
                <a:spcPts val="0"/>
              </a:spcBef>
              <a:spcAft>
                <a:spcPts val="0"/>
              </a:spcAft>
              <a:buClr>
                <a:schemeClr val="dk1"/>
              </a:buClr>
              <a:buSzPts val="1200"/>
              <a:buFont typeface="Arial"/>
              <a:buNone/>
            </a:pPr>
            <a:endParaRPr/>
          </a:p>
        </p:txBody>
      </p:sp>
      <p:sp>
        <p:nvSpPr>
          <p:cNvPr id="1002" name="Google Shape;1002;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a:t>
            </a:fld>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8"/>
        <p:cNvGrpSpPr/>
        <p:nvPr/>
      </p:nvGrpSpPr>
      <p:grpSpPr>
        <a:xfrm>
          <a:off x="0" y="0"/>
          <a:ext cx="0" cy="0"/>
          <a:chOff x="0" y="0"/>
          <a:chExt cx="0" cy="0"/>
        </a:xfrm>
      </p:grpSpPr>
      <p:sp>
        <p:nvSpPr>
          <p:cNvPr id="3199" name="Google Shape;3199;g6b6c14001a_1_16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00" name="Google Shape;3200;g6b6c14001a_1_162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1300" b="1">
                <a:latin typeface="Arial"/>
                <a:ea typeface="Arial"/>
                <a:cs typeface="Arial"/>
                <a:sym typeface="Arial"/>
              </a:rPr>
              <a:t>Push image to EC2</a:t>
            </a:r>
            <a:endParaRPr sz="1700" b="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Push your image to Amazon Elastic Container Registry</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Amazon ECR is a managed AWS Docker registry service. Customers can use the familiar Docker CLI to push, pull, and manage images. For Amazon ECR product details, featured customer case studies. This section requires the following:</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Char char="●"/>
            </a:pPr>
            <a:r>
              <a:rPr lang="en-US" sz="1100">
                <a:latin typeface="Arial"/>
                <a:ea typeface="Arial"/>
                <a:cs typeface="Arial"/>
                <a:sym typeface="Arial"/>
              </a:rPr>
              <a:t>You have the AWS CLI installed and configured. If you do not have the AWS CLI installed on your system, see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Char char="●"/>
            </a:pPr>
            <a:r>
              <a:rPr lang="en-US" sz="1100">
                <a:latin typeface="Arial"/>
                <a:ea typeface="Arial"/>
                <a:cs typeface="Arial"/>
                <a:sym typeface="Arial"/>
              </a:rPr>
              <a:t>Your user has the required IAM permissions to access the Amazon ECR service. For more information, see</a:t>
            </a:r>
            <a:r>
              <a:rPr lang="en-US" sz="1100">
                <a:solidFill>
                  <a:schemeClr val="hlink"/>
                </a:solidFill>
                <a:uFill>
                  <a:noFill/>
                </a:uFill>
                <a:latin typeface="Arial"/>
                <a:ea typeface="Arial"/>
                <a:cs typeface="Arial"/>
                <a:sym typeface="Arial"/>
                <a:hlinkClick r:id="rId4"/>
              </a:rPr>
              <a:t> </a:t>
            </a:r>
            <a:r>
              <a:rPr lang="en-US" sz="1100" u="sng">
                <a:solidFill>
                  <a:schemeClr val="hlink"/>
                </a:solidFill>
                <a:latin typeface="Arial"/>
                <a:ea typeface="Arial"/>
                <a:cs typeface="Arial"/>
                <a:sym typeface="Arial"/>
                <a:hlinkClick r:id="rId4"/>
              </a:rPr>
              <a:t>Amazon ECR Managed Policies</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To tag your image and push it to Amazon ECR</a:t>
            </a:r>
            <a:endParaRPr sz="1100" b="1">
              <a:latin typeface="Arial"/>
              <a:ea typeface="Arial"/>
              <a:cs typeface="Arial"/>
              <a:sym typeface="Arial"/>
            </a:endParaRPr>
          </a:p>
          <a:p>
            <a:pPr marL="0" lvl="0" indent="0" algn="l" rtl="0">
              <a:lnSpc>
                <a:spcPct val="100000"/>
              </a:lnSpc>
              <a:spcBef>
                <a:spcPts val="1200"/>
              </a:spcBef>
              <a:spcAft>
                <a:spcPts val="0"/>
              </a:spcAft>
              <a:buSzPts val="1400"/>
              <a:buNone/>
            </a:pPr>
            <a:r>
              <a:rPr lang="en-US" sz="1100">
                <a:latin typeface="Arial"/>
                <a:ea typeface="Arial"/>
                <a:cs typeface="Arial"/>
                <a:sym typeface="Arial"/>
              </a:rPr>
              <a:t>Create an Amazon ECR repository to store your hello-world image. Note the repositoryUri in the output.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create-repository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br>
              <a:rPr lang="en-US" sz="1100" b="1" i="1">
                <a:latin typeface="Arial"/>
                <a:ea typeface="Arial"/>
                <a:cs typeface="Arial"/>
                <a:sym typeface="Arial"/>
              </a:rPr>
            </a:br>
            <a:r>
              <a:rPr lang="en-US" sz="1100">
                <a:latin typeface="Arial"/>
                <a:ea typeface="Arial"/>
                <a:cs typeface="Arial"/>
                <a:sym typeface="Arial"/>
              </a:rPr>
              <a:t>Output:</a:t>
            </a:r>
            <a:br>
              <a:rPr lang="en-US" sz="1100">
                <a:latin typeface="Arial"/>
                <a:ea typeface="Arial"/>
                <a:cs typeface="Arial"/>
                <a:sym typeface="Arial"/>
              </a:rPr>
            </a:b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 {</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"registryId": "</a:t>
            </a:r>
            <a:r>
              <a:rPr lang="en-US" sz="1100" i="1">
                <a:latin typeface="Arial"/>
                <a:ea typeface="Arial"/>
                <a:cs typeface="Arial"/>
                <a:sym typeface="Arial"/>
              </a:rPr>
              <a:t>aws_account_id</a:t>
            </a:r>
            <a:r>
              <a:rPr lang="en-US" sz="1100">
                <a:latin typeface="Arial"/>
                <a:ea typeface="Arial"/>
                <a:cs typeface="Arial"/>
                <a:sym typeface="Arial"/>
              </a:rPr>
              <a:t>",</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"repositoryName": "hello-repository",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"repositoryArn": "arn:aws:ecr:</a:t>
            </a:r>
            <a:r>
              <a:rPr lang="en-US" sz="1100" i="1">
                <a:latin typeface="Arial"/>
                <a:ea typeface="Arial"/>
                <a:cs typeface="Arial"/>
                <a:sym typeface="Arial"/>
              </a:rPr>
              <a:t>region</a:t>
            </a:r>
            <a:r>
              <a:rPr lang="en-US" sz="1100">
                <a:latin typeface="Arial"/>
                <a:ea typeface="Arial"/>
                <a:cs typeface="Arial"/>
                <a:sym typeface="Arial"/>
              </a:rPr>
              <a:t>:</a:t>
            </a:r>
            <a:r>
              <a:rPr lang="en-US" sz="1100" i="1">
                <a:latin typeface="Arial"/>
                <a:ea typeface="Arial"/>
                <a:cs typeface="Arial"/>
                <a:sym typeface="Arial"/>
              </a:rPr>
              <a:t>aws_account_id</a:t>
            </a:r>
            <a:r>
              <a:rPr lang="en-US" sz="1100">
                <a:latin typeface="Arial"/>
                <a:ea typeface="Arial"/>
                <a:cs typeface="Arial"/>
                <a:sym typeface="Arial"/>
              </a:rPr>
              <a:t>:repository/hello-repository",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"createdAt": 1505337806.0,</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"repositoryUri": "</a:t>
            </a:r>
            <a:r>
              <a:rPr lang="en-US" sz="1100" i="1">
                <a:latin typeface="Arial"/>
                <a:ea typeface="Arial"/>
                <a:cs typeface="Arial"/>
                <a:sym typeface="Arial"/>
              </a:rPr>
              <a:t>aws_account_id</a:t>
            </a:r>
            <a:r>
              <a:rPr lang="en-US" sz="1100">
                <a:latin typeface="Arial"/>
                <a:ea typeface="Arial"/>
                <a:cs typeface="Arial"/>
                <a:sym typeface="Arial"/>
              </a:rPr>
              <a:t>.dkr.ecr.</a:t>
            </a:r>
            <a:r>
              <a:rPr lang="en-US" sz="1100" i="1">
                <a:latin typeface="Arial"/>
                <a:ea typeface="Arial"/>
                <a:cs typeface="Arial"/>
                <a:sym typeface="Arial"/>
              </a:rPr>
              <a:t>region</a:t>
            </a:r>
            <a:r>
              <a:rPr lang="en-US" sz="1100">
                <a:latin typeface="Arial"/>
                <a:ea typeface="Arial"/>
                <a:cs typeface="Arial"/>
                <a:sym typeface="Arial"/>
              </a:rPr>
              <a:t>.amazonaws.com/hello-repository"</a:t>
            </a:r>
            <a:endParaRPr sz="1100">
              <a:latin typeface="Arial"/>
              <a:ea typeface="Arial"/>
              <a:cs typeface="Arial"/>
              <a:sym typeface="Arial"/>
            </a:endParaRPr>
          </a:p>
          <a:p>
            <a:pPr marL="0" lvl="0" indent="0" algn="l" rtl="0">
              <a:lnSpc>
                <a:spcPct val="100000"/>
              </a:lnSpc>
              <a:spcBef>
                <a:spcPts val="0"/>
              </a:spcBef>
              <a:spcAft>
                <a:spcPts val="0"/>
              </a:spcAft>
              <a:buSzPts val="1400"/>
              <a:buNone/>
            </a:pPr>
            <a:r>
              <a:rPr lang="en-US" sz="1100">
                <a:latin typeface="Arial"/>
                <a:ea typeface="Arial"/>
                <a:cs typeface="Arial"/>
                <a:sym typeface="Arial"/>
              </a:rPr>
              <a:t>    }</a:t>
            </a:r>
            <a:endParaRPr sz="1100">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AutoNum type="arabicPeriod"/>
            </a:pPr>
            <a:r>
              <a:rPr lang="en-US" sz="1100">
                <a:latin typeface="Arial"/>
                <a:ea typeface="Arial"/>
                <a:cs typeface="Arial"/>
                <a:sym typeface="Arial"/>
              </a:rPr>
              <a:t>}</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Tag the hello-world image with the repositoryUri value from the previous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tag hello-world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aws ecr get-login --no-include-email</a:t>
            </a:r>
            <a:r>
              <a:rPr lang="en-US" sz="1100">
                <a:latin typeface="Arial"/>
                <a:ea typeface="Arial"/>
                <a:cs typeface="Arial"/>
                <a:sym typeface="Arial"/>
              </a:rPr>
              <a:t> command to get the </a:t>
            </a:r>
            <a:r>
              <a:rPr lang="en-US" sz="1100" b="1">
                <a:latin typeface="Arial"/>
                <a:ea typeface="Arial"/>
                <a:cs typeface="Arial"/>
                <a:sym typeface="Arial"/>
              </a:rPr>
              <a:t>docker login</a:t>
            </a:r>
            <a:r>
              <a:rPr lang="en-US" sz="1100">
                <a:latin typeface="Arial"/>
                <a:ea typeface="Arial"/>
                <a:cs typeface="Arial"/>
                <a:sym typeface="Arial"/>
              </a:rPr>
              <a:t> authentication command string for your registry.</a:t>
            </a:r>
            <a:br>
              <a:rPr lang="en-US" sz="1100">
                <a:latin typeface="Arial"/>
                <a:ea typeface="Arial"/>
                <a:cs typeface="Arial"/>
                <a:sym typeface="Arial"/>
              </a:rPr>
            </a:br>
            <a:r>
              <a:rPr lang="en-US" sz="1100">
                <a:latin typeface="Arial"/>
                <a:ea typeface="Arial"/>
                <a:cs typeface="Arial"/>
                <a:sym typeface="Arial"/>
              </a:rPr>
              <a:t> Note</a:t>
            </a:r>
            <a:br>
              <a:rPr lang="en-US" sz="1100">
                <a:latin typeface="Arial"/>
                <a:ea typeface="Arial"/>
                <a:cs typeface="Arial"/>
                <a:sym typeface="Arial"/>
              </a:rPr>
            </a:br>
            <a:r>
              <a:rPr lang="en-US" sz="1100">
                <a:latin typeface="Arial"/>
                <a:ea typeface="Arial"/>
                <a:cs typeface="Arial"/>
                <a:sym typeface="Arial"/>
              </a:rPr>
              <a:t>The </a:t>
            </a:r>
            <a:r>
              <a:rPr lang="en-US" sz="1100" b="1">
                <a:latin typeface="Arial"/>
                <a:ea typeface="Arial"/>
                <a:cs typeface="Arial"/>
                <a:sym typeface="Arial"/>
              </a:rPr>
              <a:t>get-login</a:t>
            </a:r>
            <a:r>
              <a:rPr lang="en-US" sz="1100">
                <a:latin typeface="Arial"/>
                <a:ea typeface="Arial"/>
                <a:cs typeface="Arial"/>
                <a:sym typeface="Arial"/>
              </a:rPr>
              <a:t> command is available in the AWS CLI starting with version 1.9.15; however, we recommend version 1.11.91 or later for recent versions of Docker (17.06 or later). You can check your AWS CLI version with the </a:t>
            </a:r>
            <a:r>
              <a:rPr lang="en-US" sz="1100" b="1">
                <a:latin typeface="Arial"/>
                <a:ea typeface="Arial"/>
                <a:cs typeface="Arial"/>
                <a:sym typeface="Arial"/>
              </a:rPr>
              <a:t>aws --version</a:t>
            </a:r>
            <a:r>
              <a:rPr lang="en-US" sz="1100">
                <a:latin typeface="Arial"/>
                <a:ea typeface="Arial"/>
                <a:cs typeface="Arial"/>
                <a:sym typeface="Arial"/>
              </a:rPr>
              <a:t> command. If you are using Docker version 17.06 or later, include the --no-include-email option after get-login. If you receive an Unknown options: --no-include-email error, install the latest version of the AWS CLI. For more information, see</a:t>
            </a:r>
            <a:r>
              <a:rPr lang="en-US" sz="1100">
                <a:solidFill>
                  <a:schemeClr val="hlink"/>
                </a:solidFill>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3"/>
              </a:rPr>
              <a:t>Installing the AWS Command Line Interface</a:t>
            </a:r>
            <a:r>
              <a:rPr lang="en-US" sz="1100">
                <a:latin typeface="Arial"/>
                <a:ea typeface="Arial"/>
                <a:cs typeface="Arial"/>
                <a:sym typeface="Arial"/>
              </a:rPr>
              <a:t> in the </a:t>
            </a:r>
            <a:r>
              <a:rPr lang="en-US" sz="1100" i="1">
                <a:latin typeface="Arial"/>
                <a:ea typeface="Arial"/>
                <a:cs typeface="Arial"/>
                <a:sym typeface="Arial"/>
              </a:rPr>
              <a:t>AWS Command Line Interface User Guide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aws ecr get-login --no-include-email --region </a:t>
            </a:r>
            <a:r>
              <a:rPr lang="en-US" sz="1100" b="1" i="1">
                <a:latin typeface="Arial"/>
                <a:ea typeface="Arial"/>
                <a:cs typeface="Arial"/>
                <a:sym typeface="Arial"/>
              </a:rPr>
              <a:t>region</a:t>
            </a:r>
            <a:endParaRPr sz="1100" b="1" i="1">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Run the </a:t>
            </a:r>
            <a:r>
              <a:rPr lang="en-US" sz="1100" b="1">
                <a:latin typeface="Arial"/>
                <a:ea typeface="Arial"/>
                <a:cs typeface="Arial"/>
                <a:sym typeface="Arial"/>
              </a:rPr>
              <a:t>docker login</a:t>
            </a:r>
            <a:r>
              <a:rPr lang="en-US" sz="1100">
                <a:latin typeface="Arial"/>
                <a:ea typeface="Arial"/>
                <a:cs typeface="Arial"/>
                <a:sym typeface="Arial"/>
              </a:rPr>
              <a:t> command that was returned in the previous step. This command provides an authorization token that is valid for 12 hours.</a:t>
            </a:r>
            <a:br>
              <a:rPr lang="en-US" sz="1100">
                <a:latin typeface="Arial"/>
                <a:ea typeface="Arial"/>
                <a:cs typeface="Arial"/>
                <a:sym typeface="Arial"/>
              </a:rPr>
            </a:br>
            <a:r>
              <a:rPr lang="en-US" sz="1100">
                <a:latin typeface="Arial"/>
                <a:ea typeface="Arial"/>
                <a:cs typeface="Arial"/>
                <a:sym typeface="Arial"/>
              </a:rPr>
              <a:t> Important</a:t>
            </a:r>
            <a:br>
              <a:rPr lang="en-US" sz="1100">
                <a:latin typeface="Arial"/>
                <a:ea typeface="Arial"/>
                <a:cs typeface="Arial"/>
                <a:sym typeface="Arial"/>
              </a:rPr>
            </a:br>
            <a:r>
              <a:rPr lang="en-US" sz="1100">
                <a:latin typeface="Arial"/>
                <a:ea typeface="Arial"/>
                <a:cs typeface="Arial"/>
                <a:sym typeface="Arial"/>
              </a:rPr>
              <a:t>When you execute this </a:t>
            </a:r>
            <a:r>
              <a:rPr lang="en-US" sz="1100" b="1">
                <a:latin typeface="Arial"/>
                <a:ea typeface="Arial"/>
                <a:cs typeface="Arial"/>
                <a:sym typeface="Arial"/>
              </a:rPr>
              <a:t>docker login</a:t>
            </a:r>
            <a:r>
              <a:rPr lang="en-US" sz="1100">
                <a:latin typeface="Arial"/>
                <a:ea typeface="Arial"/>
                <a:cs typeface="Arial"/>
                <a:sym typeface="Arial"/>
              </a:rPr>
              <a:t> command, the command string can be visible to other users on your system in a process list (</a:t>
            </a:r>
            <a:r>
              <a:rPr lang="en-US" sz="1100" b="1">
                <a:latin typeface="Arial"/>
                <a:ea typeface="Arial"/>
                <a:cs typeface="Arial"/>
                <a:sym typeface="Arial"/>
              </a:rPr>
              <a:t>ps -e</a:t>
            </a:r>
            <a:r>
              <a:rPr lang="en-US" sz="1100">
                <a:latin typeface="Arial"/>
                <a:ea typeface="Arial"/>
                <a:cs typeface="Arial"/>
                <a:sym typeface="Arial"/>
              </a:rPr>
              <a:t>) display. Because the </a:t>
            </a:r>
            <a:r>
              <a:rPr lang="en-US" sz="1100" b="1">
                <a:latin typeface="Arial"/>
                <a:ea typeface="Arial"/>
                <a:cs typeface="Arial"/>
                <a:sym typeface="Arial"/>
              </a:rPr>
              <a:t>docker login</a:t>
            </a:r>
            <a:r>
              <a:rPr lang="en-US" sz="1100">
                <a:latin typeface="Arial"/>
                <a:ea typeface="Arial"/>
                <a:cs typeface="Arial"/>
                <a:sym typeface="Arial"/>
              </a:rPr>
              <a:t> command contains authentication credentials, there is a risk that other users on your system could view them this way. They could use the credentials to gain push and pull access to your repositories. If you are not on a secure system, you should consider this risk and log in interactively by omitting the -p </a:t>
            </a:r>
            <a:r>
              <a:rPr lang="en-US" sz="1100" i="1">
                <a:latin typeface="Arial"/>
                <a:ea typeface="Arial"/>
                <a:cs typeface="Arial"/>
                <a:sym typeface="Arial"/>
              </a:rPr>
              <a:t>password</a:t>
            </a:r>
            <a:r>
              <a:rPr lang="en-US" sz="1100">
                <a:latin typeface="Arial"/>
                <a:ea typeface="Arial"/>
                <a:cs typeface="Arial"/>
                <a:sym typeface="Arial"/>
              </a:rPr>
              <a:t> option, and then entering the password when prompted.</a:t>
            </a:r>
            <a:endParaRPr sz="1100">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AutoNum type="arabicPeriod"/>
            </a:pPr>
            <a:r>
              <a:rPr lang="en-US" sz="1100">
                <a:latin typeface="Arial"/>
                <a:ea typeface="Arial"/>
                <a:cs typeface="Arial"/>
                <a:sym typeface="Arial"/>
              </a:rPr>
              <a:t>Push the image to Amazon ECR with the repositoryUri value from the earlier step.</a:t>
            </a:r>
            <a:br>
              <a:rPr lang="en-US" sz="1100">
                <a:latin typeface="Arial"/>
                <a:ea typeface="Arial"/>
                <a:cs typeface="Arial"/>
                <a:sym typeface="Arial"/>
              </a:rPr>
            </a:br>
            <a:r>
              <a:rPr lang="en-US" sz="1100">
                <a:latin typeface="Arial"/>
                <a:ea typeface="Arial"/>
                <a:cs typeface="Arial"/>
                <a:sym typeface="Arial"/>
              </a:rPr>
              <a:t> </a:t>
            </a:r>
            <a:r>
              <a:rPr lang="en-US" sz="1100" b="1">
                <a:latin typeface="Arial"/>
                <a:ea typeface="Arial"/>
                <a:cs typeface="Arial"/>
                <a:sym typeface="Arial"/>
              </a:rPr>
              <a:t>docker push </a:t>
            </a:r>
            <a:r>
              <a:rPr lang="en-US" sz="1100" b="1" i="1">
                <a:latin typeface="Arial"/>
                <a:ea typeface="Arial"/>
                <a:cs typeface="Arial"/>
                <a:sym typeface="Arial"/>
              </a:rPr>
              <a:t>aws_account_id</a:t>
            </a:r>
            <a:r>
              <a:rPr lang="en-US" sz="1100" b="1">
                <a:latin typeface="Arial"/>
                <a:ea typeface="Arial"/>
                <a:cs typeface="Arial"/>
                <a:sym typeface="Arial"/>
              </a:rPr>
              <a:t>.dkr.ecr.</a:t>
            </a:r>
            <a:r>
              <a:rPr lang="en-US" sz="1100" b="1" i="1">
                <a:latin typeface="Arial"/>
                <a:ea typeface="Arial"/>
                <a:cs typeface="Arial"/>
                <a:sym typeface="Arial"/>
              </a:rPr>
              <a:t>region</a:t>
            </a:r>
            <a:r>
              <a:rPr lang="en-US" sz="1100" b="1">
                <a:latin typeface="Arial"/>
                <a:ea typeface="Arial"/>
                <a:cs typeface="Arial"/>
                <a:sym typeface="Arial"/>
              </a:rPr>
              <a:t>.amazonaws.com/</a:t>
            </a:r>
            <a:r>
              <a:rPr lang="en-US" sz="1100" b="1" i="1">
                <a:latin typeface="Arial"/>
                <a:ea typeface="Arial"/>
                <a:cs typeface="Arial"/>
                <a:sym typeface="Arial"/>
              </a:rPr>
              <a:t>hello-repository</a:t>
            </a:r>
            <a:endParaRPr sz="1100" b="1" i="1">
              <a:latin typeface="Arial"/>
              <a:ea typeface="Arial"/>
              <a:cs typeface="Arial"/>
              <a:sym typeface="Arial"/>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(Optional) Clean up</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When you are done experimenting with your Amazon ECR image, you can delete the repository so you are not charged for image storage.</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b="1">
                <a:latin typeface="Arial"/>
                <a:ea typeface="Arial"/>
                <a:cs typeface="Arial"/>
                <a:sym typeface="Arial"/>
              </a:rPr>
              <a:t>aws ecr delete-repository --repository-name </a:t>
            </a:r>
            <a:r>
              <a:rPr lang="en-US" sz="1100" b="1" i="1">
                <a:latin typeface="Arial"/>
                <a:ea typeface="Arial"/>
                <a:cs typeface="Arial"/>
                <a:sym typeface="Arial"/>
              </a:rPr>
              <a:t>hello-repository</a:t>
            </a:r>
            <a:r>
              <a:rPr lang="en-US" sz="1100" b="1">
                <a:latin typeface="Arial"/>
                <a:ea typeface="Arial"/>
                <a:cs typeface="Arial"/>
                <a:sym typeface="Arial"/>
              </a:rPr>
              <a:t> --region </a:t>
            </a:r>
            <a:r>
              <a:rPr lang="en-US" sz="1100" b="1" i="1">
                <a:latin typeface="Arial"/>
                <a:ea typeface="Arial"/>
                <a:cs typeface="Arial"/>
                <a:sym typeface="Arial"/>
              </a:rPr>
              <a:t>region</a:t>
            </a:r>
            <a:r>
              <a:rPr lang="en-US" sz="1100" b="1">
                <a:latin typeface="Arial"/>
                <a:ea typeface="Arial"/>
                <a:cs typeface="Arial"/>
                <a:sym typeface="Arial"/>
              </a:rPr>
              <a:t> --force</a:t>
            </a:r>
            <a:endParaRPr sz="1100" b="1">
              <a:latin typeface="Arial"/>
              <a:ea typeface="Arial"/>
              <a:cs typeface="Arial"/>
              <a:sym typeface="Arial"/>
            </a:endParaRPr>
          </a:p>
          <a:p>
            <a:pPr marL="0" lvl="0" indent="0" algn="l" rtl="0">
              <a:lnSpc>
                <a:spcPct val="100000"/>
              </a:lnSpc>
              <a:spcBef>
                <a:spcPts val="0"/>
              </a:spcBef>
              <a:spcAft>
                <a:spcPts val="0"/>
              </a:spcAft>
              <a:buSzPts val="1400"/>
              <a:buNone/>
            </a:pPr>
            <a:endParaRPr sz="1300" b="1">
              <a:latin typeface="Arial"/>
              <a:ea typeface="Arial"/>
              <a:cs typeface="Arial"/>
              <a:sym typeface="Arial"/>
            </a:endParaRPr>
          </a:p>
        </p:txBody>
      </p:sp>
      <p:sp>
        <p:nvSpPr>
          <p:cNvPr id="3201" name="Google Shape;3201;g6b6c14001a_1_162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180</a:t>
            </a:fld>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6"/>
        <p:cNvGrpSpPr/>
        <p:nvPr/>
      </p:nvGrpSpPr>
      <p:grpSpPr>
        <a:xfrm>
          <a:off x="0" y="0"/>
          <a:ext cx="0" cy="0"/>
          <a:chOff x="0" y="0"/>
          <a:chExt cx="0" cy="0"/>
        </a:xfrm>
      </p:grpSpPr>
      <p:sp>
        <p:nvSpPr>
          <p:cNvPr id="3227" name="Google Shape;3227;p9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rgbClr val="33444C"/>
              </a:buClr>
              <a:buSzPts val="1050"/>
              <a:buFont typeface="Open Sans"/>
              <a:buNone/>
            </a:pPr>
            <a:r>
              <a:rPr lang="en-US" sz="900">
                <a:solidFill>
                  <a:srgbClr val="3F3F3F"/>
                </a:solidFill>
                <a:latin typeface="Open Sans"/>
                <a:ea typeface="Open Sans"/>
                <a:cs typeface="Open Sans"/>
                <a:sym typeface="Open Sans"/>
              </a:rPr>
              <a:t>Read the points</a:t>
            </a:r>
            <a:endParaRPr sz="900">
              <a:solidFill>
                <a:srgbClr val="3F3F3F"/>
              </a:solidFill>
              <a:latin typeface="Open Sans"/>
              <a:ea typeface="Open Sans"/>
              <a:cs typeface="Open Sans"/>
              <a:sym typeface="Open Sans"/>
            </a:endParaRPr>
          </a:p>
        </p:txBody>
      </p:sp>
      <p:sp>
        <p:nvSpPr>
          <p:cNvPr id="3228" name="Google Shape;3228;p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8"/>
        <p:cNvGrpSpPr/>
        <p:nvPr/>
      </p:nvGrpSpPr>
      <p:grpSpPr>
        <a:xfrm>
          <a:off x="0" y="0"/>
          <a:ext cx="0" cy="0"/>
          <a:chOff x="0" y="0"/>
          <a:chExt cx="0" cy="0"/>
        </a:xfrm>
      </p:grpSpPr>
      <p:sp>
        <p:nvSpPr>
          <p:cNvPr id="3239" name="Google Shape;3239;p9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40" name="Google Shape;3240;p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3"/>
        <p:cNvGrpSpPr/>
        <p:nvPr/>
      </p:nvGrpSpPr>
      <p:grpSpPr>
        <a:xfrm>
          <a:off x="0" y="0"/>
          <a:ext cx="0" cy="0"/>
          <a:chOff x="0" y="0"/>
          <a:chExt cx="0" cy="0"/>
        </a:xfrm>
      </p:grpSpPr>
      <p:sp>
        <p:nvSpPr>
          <p:cNvPr id="3244" name="Google Shape;3244;g7be774a8c5_0_27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45" name="Google Shape;3245;g7be774a8c5_0_2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3"/>
        <p:cNvGrpSpPr/>
        <p:nvPr/>
      </p:nvGrpSpPr>
      <p:grpSpPr>
        <a:xfrm>
          <a:off x="0" y="0"/>
          <a:ext cx="0" cy="0"/>
          <a:chOff x="0" y="0"/>
          <a:chExt cx="0" cy="0"/>
        </a:xfrm>
      </p:grpSpPr>
      <p:sp>
        <p:nvSpPr>
          <p:cNvPr id="3254" name="Google Shape;3254;g7be774a8c5_0_28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55" name="Google Shape;3255;g7be774a8c5_0_2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5"/>
        <p:cNvGrpSpPr/>
        <p:nvPr/>
      </p:nvGrpSpPr>
      <p:grpSpPr>
        <a:xfrm>
          <a:off x="0" y="0"/>
          <a:ext cx="0" cy="0"/>
          <a:chOff x="0" y="0"/>
          <a:chExt cx="0" cy="0"/>
        </a:xfrm>
      </p:grpSpPr>
      <p:sp>
        <p:nvSpPr>
          <p:cNvPr id="3266" name="Google Shape;3266;g7be774a8c5_0_29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67" name="Google Shape;3267;g7be774a8c5_0_2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5"/>
        <p:cNvGrpSpPr/>
        <p:nvPr/>
      </p:nvGrpSpPr>
      <p:grpSpPr>
        <a:xfrm>
          <a:off x="0" y="0"/>
          <a:ext cx="0" cy="0"/>
          <a:chOff x="0" y="0"/>
          <a:chExt cx="0" cy="0"/>
        </a:xfrm>
      </p:grpSpPr>
      <p:sp>
        <p:nvSpPr>
          <p:cNvPr id="3276" name="Google Shape;3276;g7be774a8c5_0_3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77" name="Google Shape;3277;g7be774a8c5_0_3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7"/>
        <p:cNvGrpSpPr/>
        <p:nvPr/>
      </p:nvGrpSpPr>
      <p:grpSpPr>
        <a:xfrm>
          <a:off x="0" y="0"/>
          <a:ext cx="0" cy="0"/>
          <a:chOff x="0" y="0"/>
          <a:chExt cx="0" cy="0"/>
        </a:xfrm>
      </p:grpSpPr>
      <p:sp>
        <p:nvSpPr>
          <p:cNvPr id="3288" name="Google Shape;3288;g7be774a8c5_0_3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89" name="Google Shape;3289;g7be774a8c5_0_3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7be774a8c5_0_3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99" name="Google Shape;3299;g7be774a8c5_0_3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p:cNvGrpSpPr/>
        <p:nvPr/>
      </p:nvGrpSpPr>
      <p:grpSpPr>
        <a:xfrm>
          <a:off x="0" y="0"/>
          <a:ext cx="0" cy="0"/>
          <a:chOff x="0" y="0"/>
          <a:chExt cx="0" cy="0"/>
        </a:xfrm>
      </p:grpSpPr>
      <p:sp>
        <p:nvSpPr>
          <p:cNvPr id="3310" name="Google Shape;3310;g7be774a8c5_0_33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11" name="Google Shape;3311;g7be774a8c5_0_3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0" name="Google Shape;1010;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Arial"/>
              <a:buNone/>
            </a:pPr>
            <a:r>
              <a:rPr lang="en-US"/>
              <a:t>Explain the content on slide using:</a:t>
            </a:r>
            <a:endParaRPr/>
          </a:p>
          <a:p>
            <a:pPr marL="0" lvl="0" indent="0" algn="l" rtl="0">
              <a:lnSpc>
                <a:spcPct val="100000"/>
              </a:lnSpc>
              <a:spcBef>
                <a:spcPts val="0"/>
              </a:spcBef>
              <a:spcAft>
                <a:spcPts val="0"/>
              </a:spcAft>
              <a:buSzPts val="1400"/>
              <a:buNone/>
            </a:pPr>
            <a:r>
              <a:rPr lang="en-US"/>
              <a:t>In addition, UCP integrates with Kubernetes by using admission controllers, which enable:</a:t>
            </a:r>
            <a:endParaRPr/>
          </a:p>
          <a:p>
            <a:pPr marL="0" lvl="0" indent="0" algn="l" rtl="0">
              <a:lnSpc>
                <a:spcPct val="100000"/>
              </a:lnSpc>
              <a:spcBef>
                <a:spcPts val="0"/>
              </a:spcBef>
              <a:spcAft>
                <a:spcPts val="0"/>
              </a:spcAft>
              <a:buSzPts val="1400"/>
              <a:buNone/>
            </a:pPr>
            <a:r>
              <a:rPr lang="en-US"/>
              <a:t>Authenticating user client bundle certificates when communicating directly with the Kubernetes API server</a:t>
            </a:r>
            <a:endParaRPr/>
          </a:p>
          <a:p>
            <a:pPr marL="0" lvl="0" indent="0" algn="l" rtl="0">
              <a:lnSpc>
                <a:spcPct val="100000"/>
              </a:lnSpc>
              <a:spcBef>
                <a:spcPts val="0"/>
              </a:spcBef>
              <a:spcAft>
                <a:spcPts val="0"/>
              </a:spcAft>
              <a:buSzPts val="1400"/>
              <a:buNone/>
            </a:pPr>
            <a:r>
              <a:rPr lang="en-US"/>
              <a:t>Authorizing requests via the UCP role-based access control model</a:t>
            </a:r>
            <a:endParaRPr/>
          </a:p>
          <a:p>
            <a:pPr marL="0" lvl="0" indent="0" algn="l" rtl="0">
              <a:lnSpc>
                <a:spcPct val="100000"/>
              </a:lnSpc>
              <a:spcBef>
                <a:spcPts val="0"/>
              </a:spcBef>
              <a:spcAft>
                <a:spcPts val="0"/>
              </a:spcAft>
              <a:buSzPts val="1400"/>
              <a:buNone/>
            </a:pPr>
            <a:r>
              <a:rPr lang="en-US"/>
              <a:t>Assigning nodes to a namespace by injecting a NodeSelector automatically to workloads via admission control</a:t>
            </a:r>
            <a:endParaRPr/>
          </a:p>
          <a:p>
            <a:pPr marL="0" lvl="0" indent="0" algn="l" rtl="0">
              <a:lnSpc>
                <a:spcPct val="100000"/>
              </a:lnSpc>
              <a:spcBef>
                <a:spcPts val="0"/>
              </a:spcBef>
              <a:spcAft>
                <a:spcPts val="0"/>
              </a:spcAft>
              <a:buSzPts val="1400"/>
              <a:buNone/>
            </a:pPr>
            <a:r>
              <a:rPr lang="en-US"/>
              <a:t>Keeping all nodes in both Kubernetes and Swarm orchestrator inventories</a:t>
            </a:r>
            <a:endParaRPr/>
          </a:p>
          <a:p>
            <a:pPr marL="0" lvl="0" indent="0" algn="l" rtl="0">
              <a:lnSpc>
                <a:spcPct val="100000"/>
              </a:lnSpc>
              <a:spcBef>
                <a:spcPts val="0"/>
              </a:spcBef>
              <a:spcAft>
                <a:spcPts val="0"/>
              </a:spcAft>
              <a:buSzPts val="1400"/>
              <a:buNone/>
            </a:pPr>
            <a:r>
              <a:rPr lang="en-US"/>
              <a:t>Fine-grained access control and privilege escalation prevention without the PodSecurityPolicy admission controller</a:t>
            </a:r>
            <a:endParaRPr/>
          </a:p>
          <a:p>
            <a:pPr marL="0" lvl="0" indent="0" algn="l" rtl="0">
              <a:lnSpc>
                <a:spcPct val="100000"/>
              </a:lnSpc>
              <a:spcBef>
                <a:spcPts val="0"/>
              </a:spcBef>
              <a:spcAft>
                <a:spcPts val="0"/>
              </a:spcAft>
              <a:buSzPts val="1400"/>
              <a:buNone/>
            </a:pPr>
            <a:r>
              <a:rPr lang="en-US"/>
              <a:t>Resolving images of deployed workloads automatically, and accepting or rejecting images based on UCP’s signing-policy feature</a:t>
            </a:r>
            <a:endParaRPr/>
          </a:p>
          <a:p>
            <a:pPr marL="171450" lvl="0" indent="-95250" algn="l" rtl="0">
              <a:lnSpc>
                <a:spcPct val="100000"/>
              </a:lnSpc>
              <a:spcBef>
                <a:spcPts val="0"/>
              </a:spcBef>
              <a:spcAft>
                <a:spcPts val="0"/>
              </a:spcAft>
              <a:buClr>
                <a:schemeClr val="dk1"/>
              </a:buClr>
              <a:buSzPts val="1200"/>
              <a:buFont typeface="Arial"/>
              <a:buNone/>
            </a:pPr>
            <a:endParaRPr/>
          </a:p>
        </p:txBody>
      </p:sp>
      <p:sp>
        <p:nvSpPr>
          <p:cNvPr id="1011" name="Google Shape;1011;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19</a:t>
            </a:fld>
            <a:endParaRPr/>
          </a:p>
        </p:txBody>
      </p:sp>
    </p:spTree>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9"/>
        <p:cNvGrpSpPr/>
        <p:nvPr/>
      </p:nvGrpSpPr>
      <p:grpSpPr>
        <a:xfrm>
          <a:off x="0" y="0"/>
          <a:ext cx="0" cy="0"/>
          <a:chOff x="0" y="0"/>
          <a:chExt cx="0" cy="0"/>
        </a:xfrm>
      </p:grpSpPr>
      <p:sp>
        <p:nvSpPr>
          <p:cNvPr id="3320" name="Google Shape;3320;g7be774a8c5_0_3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21" name="Google Shape;3321;g7be774a8c5_0_3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1"/>
        <p:cNvGrpSpPr/>
        <p:nvPr/>
      </p:nvGrpSpPr>
      <p:grpSpPr>
        <a:xfrm>
          <a:off x="0" y="0"/>
          <a:ext cx="0" cy="0"/>
          <a:chOff x="0" y="0"/>
          <a:chExt cx="0" cy="0"/>
        </a:xfrm>
      </p:grpSpPr>
      <p:sp>
        <p:nvSpPr>
          <p:cNvPr id="3332" name="Google Shape;3332;g7be774a8c5_0_5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33" name="Google Shape;3333;g7be774a8c5_0_5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5"/>
        <p:cNvGrpSpPr/>
        <p:nvPr/>
      </p:nvGrpSpPr>
      <p:grpSpPr>
        <a:xfrm>
          <a:off x="0" y="0"/>
          <a:ext cx="0" cy="0"/>
          <a:chOff x="0" y="0"/>
          <a:chExt cx="0" cy="0"/>
        </a:xfrm>
      </p:grpSpPr>
      <p:sp>
        <p:nvSpPr>
          <p:cNvPr id="3346" name="Google Shape;3346;g7be774a8c5_0_58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47" name="Google Shape;3347;g7be774a8c5_0_5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7"/>
        <p:cNvGrpSpPr/>
        <p:nvPr/>
      </p:nvGrpSpPr>
      <p:grpSpPr>
        <a:xfrm>
          <a:off x="0" y="0"/>
          <a:ext cx="0" cy="0"/>
          <a:chOff x="0" y="0"/>
          <a:chExt cx="0" cy="0"/>
        </a:xfrm>
      </p:grpSpPr>
      <p:sp>
        <p:nvSpPr>
          <p:cNvPr id="3358" name="Google Shape;3358;g7c3253e675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59" name="Google Shape;3359;g7c3253e675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60" name="Google Shape;3360;g7c3253e675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193</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6" name="Google Shape;80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Mention the topic name and convey its importance/role in brief</a:t>
            </a:r>
            <a:endParaRPr/>
          </a:p>
          <a:p>
            <a:pPr marL="0" lvl="0" indent="0" algn="l" rtl="0">
              <a:lnSpc>
                <a:spcPct val="100000"/>
              </a:lnSpc>
              <a:spcBef>
                <a:spcPts val="0"/>
              </a:spcBef>
              <a:spcAft>
                <a:spcPts val="0"/>
              </a:spcAft>
              <a:buSzPts val="1400"/>
              <a:buNone/>
            </a:pPr>
            <a:endParaRPr/>
          </a:p>
        </p:txBody>
      </p:sp>
      <p:sp>
        <p:nvSpPr>
          <p:cNvPr id="807" name="Google Shape;80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7" name="Google Shape;1027;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Arial"/>
              <a:buNone/>
            </a:pPr>
            <a:r>
              <a:rPr lang="en-US"/>
              <a:t>Explain the diagram</a:t>
            </a:r>
            <a:endParaRPr/>
          </a:p>
        </p:txBody>
      </p:sp>
      <p:sp>
        <p:nvSpPr>
          <p:cNvPr id="1028" name="Google Shape;1028;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
        <p:cNvGrpSpPr/>
        <p:nvPr/>
      </p:nvGrpSpPr>
      <p:grpSpPr>
        <a:xfrm>
          <a:off x="0" y="0"/>
          <a:ext cx="0" cy="0"/>
          <a:chOff x="0" y="0"/>
          <a:chExt cx="0" cy="0"/>
        </a:xfrm>
      </p:grpSpPr>
      <p:sp>
        <p:nvSpPr>
          <p:cNvPr id="1036" name="Google Shape;1036;g7abd5b5dd4_0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7" name="Google Shape;1037;g7abd5b5dd4_0_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r>
              <a:rPr lang="en-US"/>
              <a:t>Explain orchestration</a:t>
            </a:r>
            <a:endParaRPr/>
          </a:p>
        </p:txBody>
      </p:sp>
      <p:sp>
        <p:nvSpPr>
          <p:cNvPr id="1038" name="Google Shape;1038;g7abd5b5dd4_0_1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6" name="Google Shape;104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95250" algn="l" rtl="0">
              <a:lnSpc>
                <a:spcPct val="100000"/>
              </a:lnSpc>
              <a:spcBef>
                <a:spcPts val="0"/>
              </a:spcBef>
              <a:spcAft>
                <a:spcPts val="0"/>
              </a:spcAft>
              <a:buClr>
                <a:schemeClr val="dk1"/>
              </a:buClr>
              <a:buSzPts val="1200"/>
              <a:buFont typeface="Arial"/>
              <a:buNone/>
            </a:pPr>
            <a:r>
              <a:rPr lang="en-US"/>
              <a:t>explain platform features</a:t>
            </a:r>
            <a:endParaRPr/>
          </a:p>
        </p:txBody>
      </p:sp>
      <p:sp>
        <p:nvSpPr>
          <p:cNvPr id="1047" name="Google Shape;1047;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5" name="Google Shape;1055;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Arial"/>
              <a:buNone/>
            </a:pPr>
            <a:r>
              <a:rPr lang="en-US"/>
              <a:t>Explain security features</a:t>
            </a:r>
            <a:endParaRPr/>
          </a:p>
        </p:txBody>
      </p:sp>
      <p:sp>
        <p:nvSpPr>
          <p:cNvPr id="1056" name="Google Shape;1056;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7abd5b5dd4_0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6" name="Google Shape;1066;g7abd5b5dd4_0_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Arial"/>
              <a:buNone/>
            </a:pPr>
            <a:r>
              <a:rPr lang="en-US"/>
              <a:t>Explain security features</a:t>
            </a:r>
            <a:endParaRPr/>
          </a:p>
          <a:p>
            <a:pPr marL="0" lvl="0" indent="0" algn="l" rtl="0">
              <a:lnSpc>
                <a:spcPct val="100000"/>
              </a:lnSpc>
              <a:spcBef>
                <a:spcPts val="0"/>
              </a:spcBef>
              <a:spcAft>
                <a:spcPts val="0"/>
              </a:spcAft>
              <a:buClr>
                <a:schemeClr val="dk1"/>
              </a:buClr>
              <a:buSzPts val="1200"/>
              <a:buFont typeface="Arial"/>
              <a:buNone/>
            </a:pPr>
            <a:endParaRPr/>
          </a:p>
        </p:txBody>
      </p:sp>
      <p:sp>
        <p:nvSpPr>
          <p:cNvPr id="1067" name="Google Shape;1067;g7abd5b5dd4_0_3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abd5b5dd4_0_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7" name="Google Shape;1077;g7abd5b5dd4_0_5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Arial"/>
              <a:buNone/>
            </a:pPr>
            <a:r>
              <a:rPr lang="en-US"/>
              <a:t>Explain security features</a:t>
            </a:r>
            <a:endParaRPr/>
          </a:p>
          <a:p>
            <a:pPr marL="0" lvl="0" indent="0" algn="l" rtl="0">
              <a:lnSpc>
                <a:spcPct val="100000"/>
              </a:lnSpc>
              <a:spcBef>
                <a:spcPts val="0"/>
              </a:spcBef>
              <a:spcAft>
                <a:spcPts val="0"/>
              </a:spcAft>
              <a:buClr>
                <a:schemeClr val="dk1"/>
              </a:buClr>
              <a:buSzPts val="1200"/>
              <a:buFont typeface="Arial"/>
              <a:buNone/>
            </a:pPr>
            <a:endParaRPr/>
          </a:p>
        </p:txBody>
      </p:sp>
      <p:sp>
        <p:nvSpPr>
          <p:cNvPr id="1078" name="Google Shape;1078;g7abd5b5dd4_0_5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Docker enterprise installation: repository</a:t>
            </a:r>
            <a:endParaRPr/>
          </a:p>
          <a:p>
            <a:pPr marL="0" lvl="0" indent="0" algn="l" rtl="0">
              <a:lnSpc>
                <a:spcPct val="100000"/>
              </a:lnSpc>
              <a:spcBef>
                <a:spcPts val="0"/>
              </a:spcBef>
              <a:spcAft>
                <a:spcPts val="0"/>
              </a:spcAft>
              <a:buSzPts val="1400"/>
              <a:buNone/>
            </a:pPr>
            <a:endParaRPr/>
          </a:p>
        </p:txBody>
      </p:sp>
      <p:sp>
        <p:nvSpPr>
          <p:cNvPr id="1088" name="Google Shape;1088;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3" name="Google Shape;1093;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Perform the steps and explain the content</a:t>
            </a:r>
            <a:endParaRPr/>
          </a:p>
        </p:txBody>
      </p:sp>
      <p:sp>
        <p:nvSpPr>
          <p:cNvPr id="1094" name="Google Shape;1094;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5"/>
        <p:cNvGrpSpPr/>
        <p:nvPr/>
      </p:nvGrpSpPr>
      <p:grpSpPr>
        <a:xfrm>
          <a:off x="0" y="0"/>
          <a:ext cx="0" cy="0"/>
          <a:chOff x="0" y="0"/>
          <a:chExt cx="0" cy="0"/>
        </a:xfrm>
      </p:grpSpPr>
      <p:sp>
        <p:nvSpPr>
          <p:cNvPr id="1106" name="Google Shape;1106;g7b4f99b632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7" name="Google Shape;1107;g7b4f99b632_1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08" name="Google Shape;1108;g7b4f99b632_1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Docker enterprise installation: Package</a:t>
            </a:r>
            <a:endParaRPr/>
          </a:p>
        </p:txBody>
      </p:sp>
      <p:sp>
        <p:nvSpPr>
          <p:cNvPr id="1114" name="Google Shape;1114;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2" name="Google Shape;81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learning objectives</a:t>
            </a:r>
            <a:endParaRPr/>
          </a:p>
        </p:txBody>
      </p:sp>
      <p:sp>
        <p:nvSpPr>
          <p:cNvPr id="813" name="Google Shape;813;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9" name="Google Shape;1119;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b="1"/>
              <a:t>Perform the steps</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Install from a package</a:t>
            </a:r>
            <a:endParaRPr/>
          </a:p>
          <a:p>
            <a:pPr marL="0" lvl="0" indent="0" algn="l" rtl="0">
              <a:lnSpc>
                <a:spcPct val="100000"/>
              </a:lnSpc>
              <a:spcBef>
                <a:spcPts val="0"/>
              </a:spcBef>
              <a:spcAft>
                <a:spcPts val="0"/>
              </a:spcAft>
              <a:buSzPts val="1400"/>
              <a:buNone/>
            </a:pPr>
            <a:r>
              <a:rPr lang="en-US"/>
              <a:t>If you cannot use Docker’s repository to install Docker EE, you can download the .deb file for your release and install it manually. You need to download a new file each time you want to upgrade Docker EE.</a:t>
            </a:r>
            <a:endParaRPr/>
          </a:p>
          <a:p>
            <a:pPr marL="0" lvl="0" indent="0" algn="l" rtl="0">
              <a:lnSpc>
                <a:spcPct val="100000"/>
              </a:lnSpc>
              <a:spcBef>
                <a:spcPts val="0"/>
              </a:spcBef>
              <a:spcAft>
                <a:spcPts val="0"/>
              </a:spcAft>
              <a:buSzPts val="1400"/>
              <a:buNone/>
            </a:pPr>
            <a:r>
              <a:rPr lang="en-US"/>
              <a:t>Go to the Docker EE repository URL associated with your trial or subscription in your browser. Go to ubuntu/x86_64/stable-&lt;VERSION&gt; and download the .deb file for the Docker EE version and architecture you want to install.</a:t>
            </a:r>
            <a:endParaRPr/>
          </a:p>
          <a:p>
            <a:pPr marL="0" lvl="0" indent="0" algn="l" rtl="0">
              <a:lnSpc>
                <a:spcPct val="100000"/>
              </a:lnSpc>
              <a:spcBef>
                <a:spcPts val="0"/>
              </a:spcBef>
              <a:spcAft>
                <a:spcPts val="0"/>
              </a:spcAft>
              <a:buSzPts val="1400"/>
              <a:buNone/>
            </a:pPr>
            <a:r>
              <a:rPr lang="en-US"/>
              <a:t>Install Docker EE, changing the path below to the path where you downloaded the Docker EE package.</a:t>
            </a:r>
            <a:endParaRPr/>
          </a:p>
          <a:p>
            <a:pPr marL="0" lvl="0" indent="0" algn="l" rtl="0">
              <a:lnSpc>
                <a:spcPct val="100000"/>
              </a:lnSpc>
              <a:spcBef>
                <a:spcPts val="0"/>
              </a:spcBef>
              <a:spcAft>
                <a:spcPts val="0"/>
              </a:spcAft>
              <a:buSzPts val="1400"/>
              <a:buNone/>
            </a:pPr>
            <a:r>
              <a:rPr lang="en-US"/>
              <a:t>$ sudo dpkg -i /path/to/package.deb </a:t>
            </a:r>
            <a:endParaRPr/>
          </a:p>
          <a:p>
            <a:pPr marL="0" lvl="0" indent="0" algn="l" rtl="0">
              <a:lnSpc>
                <a:spcPct val="100000"/>
              </a:lnSpc>
              <a:spcBef>
                <a:spcPts val="0"/>
              </a:spcBef>
              <a:spcAft>
                <a:spcPts val="0"/>
              </a:spcAft>
              <a:buSzPts val="1400"/>
              <a:buNone/>
            </a:pPr>
            <a:r>
              <a:rPr lang="en-US"/>
              <a:t>The Docker daemon starts automatically.</a:t>
            </a:r>
            <a:endParaRPr/>
          </a:p>
          <a:p>
            <a:pPr marL="0" lvl="0" indent="0" algn="l" rtl="0">
              <a:lnSpc>
                <a:spcPct val="100000"/>
              </a:lnSpc>
              <a:spcBef>
                <a:spcPts val="0"/>
              </a:spcBef>
              <a:spcAft>
                <a:spcPts val="0"/>
              </a:spcAft>
              <a:buSzPts val="1400"/>
              <a:buNone/>
            </a:pPr>
            <a:r>
              <a:rPr lang="en-US"/>
              <a:t>Verify that Docker EE is installed correctly by running the hello-world image.</a:t>
            </a:r>
            <a:endParaRPr/>
          </a:p>
          <a:p>
            <a:pPr marL="0" lvl="0" indent="0" algn="l" rtl="0">
              <a:lnSpc>
                <a:spcPct val="100000"/>
              </a:lnSpc>
              <a:spcBef>
                <a:spcPts val="0"/>
              </a:spcBef>
              <a:spcAft>
                <a:spcPts val="0"/>
              </a:spcAft>
              <a:buSzPts val="1400"/>
              <a:buNone/>
            </a:pPr>
            <a:r>
              <a:rPr lang="en-US"/>
              <a:t>$ sudo docker run hello-world </a:t>
            </a:r>
            <a:endParaRPr/>
          </a:p>
          <a:p>
            <a:pPr marL="0" lvl="0" indent="0" algn="l" rtl="0">
              <a:lnSpc>
                <a:spcPct val="100000"/>
              </a:lnSpc>
              <a:spcBef>
                <a:spcPts val="0"/>
              </a:spcBef>
              <a:spcAft>
                <a:spcPts val="0"/>
              </a:spcAft>
              <a:buSzPts val="1400"/>
              <a:buNone/>
            </a:pPr>
            <a:r>
              <a:rPr lang="en-US"/>
              <a:t>This command downloads a test image and runs it in a container. When the container runs, it prints an informational message and exits.</a:t>
            </a:r>
            <a:endParaRPr/>
          </a:p>
          <a:p>
            <a:pPr marL="0" lvl="0" indent="0" algn="l" rtl="0">
              <a:lnSpc>
                <a:spcPct val="100000"/>
              </a:lnSpc>
              <a:spcBef>
                <a:spcPts val="0"/>
              </a:spcBef>
              <a:spcAft>
                <a:spcPts val="0"/>
              </a:spcAft>
              <a:buSzPts val="1400"/>
              <a:buNone/>
            </a:pPr>
            <a:r>
              <a:rPr lang="en-US"/>
              <a:t>Docker EE is installed and running. The docker group is created but no users are added to it. You need to use sudo to run Docker commands.</a:t>
            </a:r>
            <a:endParaRPr/>
          </a:p>
          <a:p>
            <a:pPr marL="0" lvl="0" indent="0" algn="l" rtl="0">
              <a:lnSpc>
                <a:spcPct val="100000"/>
              </a:lnSpc>
              <a:spcBef>
                <a:spcPts val="0"/>
              </a:spcBef>
              <a:spcAft>
                <a:spcPts val="0"/>
              </a:spcAft>
              <a:buSzPts val="1400"/>
              <a:buNone/>
            </a:pPr>
            <a:endParaRPr/>
          </a:p>
        </p:txBody>
      </p:sp>
      <p:sp>
        <p:nvSpPr>
          <p:cNvPr id="1120" name="Google Shape;1120;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Uninstall docker enterprise</a:t>
            </a:r>
            <a:endParaRPr/>
          </a:p>
        </p:txBody>
      </p:sp>
      <p:sp>
        <p:nvSpPr>
          <p:cNvPr id="1137" name="Google Shape;113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2" name="Google Shape;1142;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b="1"/>
              <a:t>Perform the steps</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Uninstall Docker EE</a:t>
            </a:r>
            <a:endParaRPr/>
          </a:p>
          <a:p>
            <a:pPr marL="171450" lvl="0" indent="-171450" algn="l" rtl="0">
              <a:lnSpc>
                <a:spcPct val="100000"/>
              </a:lnSpc>
              <a:spcBef>
                <a:spcPts val="0"/>
              </a:spcBef>
              <a:spcAft>
                <a:spcPts val="0"/>
              </a:spcAft>
              <a:buClr>
                <a:schemeClr val="dk1"/>
              </a:buClr>
              <a:buSzPts val="1200"/>
              <a:buFont typeface="Arial"/>
              <a:buChar char="•"/>
            </a:pPr>
            <a:r>
              <a:rPr lang="en-US"/>
              <a:t>Uninstall the Docker EE package:</a:t>
            </a:r>
            <a:endParaRPr/>
          </a:p>
          <a:p>
            <a:pPr marL="628650" lvl="1" indent="-171450" algn="l" rtl="0">
              <a:lnSpc>
                <a:spcPct val="100000"/>
              </a:lnSpc>
              <a:spcBef>
                <a:spcPts val="0"/>
              </a:spcBef>
              <a:spcAft>
                <a:spcPts val="0"/>
              </a:spcAft>
              <a:buClr>
                <a:schemeClr val="dk1"/>
              </a:buClr>
              <a:buSzPts val="1200"/>
              <a:buFont typeface="Arial"/>
              <a:buChar char="•"/>
            </a:pPr>
            <a:r>
              <a:rPr lang="en-US"/>
              <a:t>$ sudo apt-get purge docker-ee </a:t>
            </a:r>
            <a:endParaRPr/>
          </a:p>
          <a:p>
            <a:pPr marL="171450" lvl="0" indent="-171450" algn="l" rtl="0">
              <a:lnSpc>
                <a:spcPct val="100000"/>
              </a:lnSpc>
              <a:spcBef>
                <a:spcPts val="0"/>
              </a:spcBef>
              <a:spcAft>
                <a:spcPts val="0"/>
              </a:spcAft>
              <a:buClr>
                <a:schemeClr val="dk1"/>
              </a:buClr>
              <a:buSzPts val="1200"/>
              <a:buFont typeface="Arial"/>
              <a:buChar char="•"/>
            </a:pPr>
            <a:r>
              <a:rPr lang="en-US"/>
              <a:t>Images, containers, volumes, or customized configuration files on your host are not automatically removed. To delete all images, containers, and volumes:</a:t>
            </a:r>
            <a:endParaRPr/>
          </a:p>
          <a:p>
            <a:pPr marL="628650" lvl="1" indent="-171450" algn="l" rtl="0">
              <a:lnSpc>
                <a:spcPct val="100000"/>
              </a:lnSpc>
              <a:spcBef>
                <a:spcPts val="0"/>
              </a:spcBef>
              <a:spcAft>
                <a:spcPts val="0"/>
              </a:spcAft>
              <a:buClr>
                <a:schemeClr val="dk1"/>
              </a:buClr>
              <a:buSzPts val="1200"/>
              <a:buFont typeface="Arial"/>
              <a:buChar char="•"/>
            </a:pPr>
            <a:r>
              <a:rPr lang="en-US"/>
              <a:t>$ sudo rm -rf /var/lib/docker </a:t>
            </a:r>
            <a:endParaRPr/>
          </a:p>
          <a:p>
            <a:pPr marL="0" lvl="0" indent="0" algn="l" rtl="0">
              <a:lnSpc>
                <a:spcPct val="100000"/>
              </a:lnSpc>
              <a:spcBef>
                <a:spcPts val="0"/>
              </a:spcBef>
              <a:spcAft>
                <a:spcPts val="0"/>
              </a:spcAft>
              <a:buSzPts val="1400"/>
              <a:buNone/>
            </a:pPr>
            <a:r>
              <a:rPr lang="en-US"/>
              <a:t>.</a:t>
            </a:r>
            <a:endParaRPr/>
          </a:p>
          <a:p>
            <a:pPr marL="0" lvl="0" indent="0" algn="l" rtl="0">
              <a:lnSpc>
                <a:spcPct val="100000"/>
              </a:lnSpc>
              <a:spcBef>
                <a:spcPts val="0"/>
              </a:spcBef>
              <a:spcAft>
                <a:spcPts val="0"/>
              </a:spcAft>
              <a:buSzPts val="1400"/>
              <a:buNone/>
            </a:pPr>
            <a:endParaRPr/>
          </a:p>
        </p:txBody>
      </p:sp>
      <p:sp>
        <p:nvSpPr>
          <p:cNvPr id="1143" name="Google Shape;1143;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p:cNvGrpSpPr/>
        <p:nvPr/>
      </p:nvGrpSpPr>
      <p:grpSpPr>
        <a:xfrm>
          <a:off x="0" y="0"/>
          <a:ext cx="0" cy="0"/>
          <a:chOff x="0" y="0"/>
          <a:chExt cx="0" cy="0"/>
        </a:xfrm>
      </p:grpSpPr>
      <p:sp>
        <p:nvSpPr>
          <p:cNvPr id="1156" name="Google Shape;115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Post-installation step</a:t>
            </a:r>
            <a:endParaRPr/>
          </a:p>
        </p:txBody>
      </p:sp>
      <p:sp>
        <p:nvSpPr>
          <p:cNvPr id="1157" name="Google Shape;1157;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2" name="Google Shape;1162;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Explain the types of post-installation procedures</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Manage Docker as a non-root user</a:t>
            </a:r>
            <a:endParaRPr/>
          </a:p>
          <a:p>
            <a:pPr marL="0" lvl="0" indent="0" algn="l" rtl="0">
              <a:lnSpc>
                <a:spcPct val="100000"/>
              </a:lnSpc>
              <a:spcBef>
                <a:spcPts val="0"/>
              </a:spcBef>
              <a:spcAft>
                <a:spcPts val="0"/>
              </a:spcAft>
              <a:buSzPts val="1400"/>
              <a:buNone/>
            </a:pPr>
            <a:r>
              <a:rPr lang="en-US" b="1"/>
              <a:t>Configure Docker to start on boot</a:t>
            </a:r>
            <a:endParaRPr/>
          </a:p>
          <a:p>
            <a:pPr marL="0" lvl="0" indent="0" algn="l" rtl="0">
              <a:lnSpc>
                <a:spcPct val="100000"/>
              </a:lnSpc>
              <a:spcBef>
                <a:spcPts val="0"/>
              </a:spcBef>
              <a:spcAft>
                <a:spcPts val="0"/>
              </a:spcAft>
              <a:buSzPts val="1400"/>
              <a:buNone/>
            </a:pPr>
            <a:r>
              <a:rPr lang="en-US" b="1"/>
              <a:t>Use a different storage engine</a:t>
            </a:r>
            <a:endParaRPr/>
          </a:p>
          <a:p>
            <a:pPr marL="0" lvl="0" indent="0" algn="l" rtl="0">
              <a:lnSpc>
                <a:spcPct val="100000"/>
              </a:lnSpc>
              <a:spcBef>
                <a:spcPts val="0"/>
              </a:spcBef>
              <a:spcAft>
                <a:spcPts val="0"/>
              </a:spcAft>
              <a:buSzPts val="1400"/>
              <a:buNone/>
            </a:pPr>
            <a:r>
              <a:rPr lang="en-US" b="1"/>
              <a:t>Configure default logging driver</a:t>
            </a:r>
            <a:endParaRPr/>
          </a:p>
          <a:p>
            <a:pPr marL="0" lvl="0" indent="0" algn="l" rtl="0">
              <a:lnSpc>
                <a:spcPct val="100000"/>
              </a:lnSpc>
              <a:spcBef>
                <a:spcPts val="0"/>
              </a:spcBef>
              <a:spcAft>
                <a:spcPts val="0"/>
              </a:spcAft>
              <a:buSzPts val="1400"/>
              <a:buNone/>
            </a:pPr>
            <a:r>
              <a:rPr lang="en-US" b="1"/>
              <a:t>Configure where the Docker daemon listens for connections</a:t>
            </a:r>
            <a:endParaRPr/>
          </a:p>
          <a:p>
            <a:pPr marL="0" lvl="0" indent="0" algn="l" rtl="0">
              <a:lnSpc>
                <a:spcPct val="100000"/>
              </a:lnSpc>
              <a:spcBef>
                <a:spcPts val="0"/>
              </a:spcBef>
              <a:spcAft>
                <a:spcPts val="0"/>
              </a:spcAft>
              <a:buSzPts val="1400"/>
              <a:buNone/>
            </a:pPr>
            <a:r>
              <a:rPr lang="en-US" b="1"/>
              <a:t>Enable IPv6 on the Docker daemon</a:t>
            </a:r>
            <a:endParaRPr/>
          </a:p>
          <a:p>
            <a:pPr marL="0" lvl="0" indent="0" algn="l" rtl="0">
              <a:lnSpc>
                <a:spcPct val="100000"/>
              </a:lnSpc>
              <a:spcBef>
                <a:spcPts val="0"/>
              </a:spcBef>
              <a:spcAft>
                <a:spcPts val="0"/>
              </a:spcAft>
              <a:buSzPts val="1400"/>
              <a:buNone/>
            </a:pPr>
            <a:r>
              <a:rPr lang="en-US" b="1"/>
              <a:t>Troubleshooting</a:t>
            </a:r>
            <a:endParaRPr b="1"/>
          </a:p>
        </p:txBody>
      </p:sp>
      <p:sp>
        <p:nvSpPr>
          <p:cNvPr id="1163" name="Google Shape;1163;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
        <p:cNvGrpSpPr/>
        <p:nvPr/>
      </p:nvGrpSpPr>
      <p:grpSpPr>
        <a:xfrm>
          <a:off x="0" y="0"/>
          <a:ext cx="0" cy="0"/>
          <a:chOff x="0" y="0"/>
          <a:chExt cx="0" cy="0"/>
        </a:xfrm>
      </p:grpSpPr>
      <p:sp>
        <p:nvSpPr>
          <p:cNvPr id="1183" name="Google Shape;1183;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UCP</a:t>
            </a:r>
            <a:endParaRPr/>
          </a:p>
        </p:txBody>
      </p:sp>
      <p:sp>
        <p:nvSpPr>
          <p:cNvPr id="1184" name="Google Shape;1184;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9" name="Google Shape;1189;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UCP</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Universal Control Plane (UCP) is the enterprise-grade cluster management solution from Docker. You install it on-premises or in your virtual private cloud, and it helps you manage your Docker cluster and applications through a single interface.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Zoom-in to show the image</a:t>
            </a:r>
            <a:endParaRPr/>
          </a:p>
          <a:p>
            <a:pPr marL="0" lvl="0" indent="0" algn="l" rtl="0">
              <a:lnSpc>
                <a:spcPct val="100000"/>
              </a:lnSpc>
              <a:spcBef>
                <a:spcPts val="0"/>
              </a:spcBef>
              <a:spcAft>
                <a:spcPts val="0"/>
              </a:spcAft>
              <a:buSzPts val="1400"/>
              <a:buNone/>
            </a:pPr>
            <a:endParaRPr/>
          </a:p>
        </p:txBody>
      </p:sp>
      <p:sp>
        <p:nvSpPr>
          <p:cNvPr id="1190" name="Google Shape;1190;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
        <p:cNvGrpSpPr/>
        <p:nvPr/>
      </p:nvGrpSpPr>
      <p:grpSpPr>
        <a:xfrm>
          <a:off x="0" y="0"/>
          <a:ext cx="0" cy="0"/>
          <a:chOff x="0" y="0"/>
          <a:chExt cx="0" cy="0"/>
        </a:xfrm>
      </p:grpSpPr>
      <p:sp>
        <p:nvSpPr>
          <p:cNvPr id="1198" name="Google Shape;119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9" name="Google Shape;1199;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UPC architecture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Once Universal Control Plane (UCP) instance is deployed, developers and IT operations no longer interact with Docker Engine directly, but interact with UCP instead. Since UCP exposes the standard Docker API, this is all done transparently, so that you can use the tools you already know and love, like the Docker CLI client and Docker Compose.</a:t>
            </a:r>
            <a:endParaRPr/>
          </a:p>
        </p:txBody>
      </p:sp>
      <p:sp>
        <p:nvSpPr>
          <p:cNvPr id="1200" name="Google Shape;1200;p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9" name="Google Shape;1209;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UCP architecture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UCP leverages the clustering and orchestration functionality provided by Docker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A swarm is a collection of nodes that are in the same Docker cluster. </a:t>
            </a:r>
            <a:r>
              <a:rPr lang="en-US" u="sng">
                <a:solidFill>
                  <a:schemeClr val="hlink"/>
                </a:solidFill>
                <a:hlinkClick r:id="rId3"/>
              </a:rPr>
              <a:t>Nodes</a:t>
            </a:r>
            <a:r>
              <a:rPr lang="en-US"/>
              <a:t> in a Docker swarm operate in one of two modes: Manager or Worker. If nodes are not already running in a swarm when installing UCP, nodes will be configured to run in swarm mode.</a:t>
            </a:r>
            <a:endParaRPr/>
          </a:p>
          <a:p>
            <a:pPr marL="0" lvl="0" indent="0" algn="l" rtl="0">
              <a:lnSpc>
                <a:spcPct val="100000"/>
              </a:lnSpc>
              <a:spcBef>
                <a:spcPts val="0"/>
              </a:spcBef>
              <a:spcAft>
                <a:spcPts val="0"/>
              </a:spcAft>
              <a:buSzPts val="1400"/>
              <a:buNone/>
            </a:pPr>
            <a:r>
              <a:rPr lang="en-US"/>
              <a:t>When you deploy UCP, it starts running a globally scheduled service called ucp-agent. This service monitors the node where it’s running and starts and stops UCP services, based on whether the node is a </a:t>
            </a:r>
            <a:r>
              <a:rPr lang="en-US" u="sng">
                <a:solidFill>
                  <a:schemeClr val="hlink"/>
                </a:solidFill>
                <a:hlinkClick r:id="rId3"/>
              </a:rPr>
              <a:t>manager or a worker node</a:t>
            </a:r>
            <a:r>
              <a:rPr lang="en-US"/>
              <a:t>.</a:t>
            </a:r>
            <a:endParaRPr/>
          </a:p>
          <a:p>
            <a:pPr marL="0" lvl="0" indent="0" algn="l" rtl="0">
              <a:lnSpc>
                <a:spcPct val="100000"/>
              </a:lnSpc>
              <a:spcBef>
                <a:spcPts val="0"/>
              </a:spcBef>
              <a:spcAft>
                <a:spcPts val="0"/>
              </a:spcAft>
              <a:buSzPts val="1400"/>
              <a:buNone/>
            </a:pPr>
            <a:r>
              <a:rPr lang="en-US"/>
              <a:t>If the node is a:</a:t>
            </a:r>
            <a:endParaRPr/>
          </a:p>
          <a:p>
            <a:pPr marL="171450" lvl="0" indent="-171450" algn="l" rtl="0">
              <a:lnSpc>
                <a:spcPct val="100000"/>
              </a:lnSpc>
              <a:spcBef>
                <a:spcPts val="0"/>
              </a:spcBef>
              <a:spcAft>
                <a:spcPts val="0"/>
              </a:spcAft>
              <a:buClr>
                <a:schemeClr val="dk1"/>
              </a:buClr>
              <a:buSzPts val="1200"/>
              <a:buFont typeface="Arial"/>
              <a:buChar char="•"/>
            </a:pPr>
            <a:r>
              <a:rPr lang="en-US" b="1"/>
              <a:t>Manager</a:t>
            </a:r>
            <a:r>
              <a:rPr lang="en-US"/>
              <a:t>: the ucp-agent service automatically starts serving all UCP components, including the UCP web UI and data stores used by UCP. The ucp-agent accomplishes this by </a:t>
            </a:r>
            <a:r>
              <a:rPr lang="en-US" u="sng">
                <a:solidFill>
                  <a:schemeClr val="hlink"/>
                </a:solidFill>
                <a:hlinkClick r:id="rId4"/>
              </a:rPr>
              <a:t>deploying several containers</a:t>
            </a:r>
            <a:r>
              <a:rPr lang="en-US"/>
              <a:t> on the node. By promoting a node to manager, UCP automatically becomes highly available and fault tolerant.</a:t>
            </a:r>
            <a:endParaRPr/>
          </a:p>
          <a:p>
            <a:pPr marL="171450" lvl="0" indent="-171450" algn="l" rtl="0">
              <a:lnSpc>
                <a:spcPct val="100000"/>
              </a:lnSpc>
              <a:spcBef>
                <a:spcPts val="0"/>
              </a:spcBef>
              <a:spcAft>
                <a:spcPts val="0"/>
              </a:spcAft>
              <a:buClr>
                <a:schemeClr val="dk1"/>
              </a:buClr>
              <a:buSzPts val="1200"/>
              <a:buFont typeface="Arial"/>
              <a:buChar char="•"/>
            </a:pPr>
            <a:r>
              <a:rPr lang="en-US" b="1"/>
              <a:t>Worker</a:t>
            </a:r>
            <a:r>
              <a:rPr lang="en-US"/>
              <a:t>: on worker nodes, the ucp-agent service starts serving a proxy service that ensures only authorized users and other UCP services can run Docker commands in that node. The ucp-agent deploys a </a:t>
            </a:r>
            <a:r>
              <a:rPr lang="en-US" u="sng">
                <a:solidFill>
                  <a:schemeClr val="hlink"/>
                </a:solidFill>
                <a:hlinkClick r:id="rId5"/>
              </a:rPr>
              <a:t>subset of containers</a:t>
            </a:r>
            <a:r>
              <a:rPr lang="en-US"/>
              <a:t> on worker nodes.</a:t>
            </a:r>
            <a:endParaRPr/>
          </a:p>
          <a:p>
            <a:pPr marL="0" lvl="0" indent="0" algn="l" rtl="0">
              <a:lnSpc>
                <a:spcPct val="100000"/>
              </a:lnSpc>
              <a:spcBef>
                <a:spcPts val="0"/>
              </a:spcBef>
              <a:spcAft>
                <a:spcPts val="0"/>
              </a:spcAft>
              <a:buSzPts val="1400"/>
              <a:buNone/>
            </a:pPr>
            <a:endParaRPr/>
          </a:p>
        </p:txBody>
      </p:sp>
      <p:sp>
        <p:nvSpPr>
          <p:cNvPr id="1210" name="Google Shape;1210;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9" name="Google Shape;1219;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UCP architecture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UCP leverages the clustering and orchestration functionality provided by Docker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A swarm is a collection of nodes that are in the same Docker cluster. Nodes in a Docker swarm operate in one of two modes: Manager or Worker. If nodes are not already running in a swarm when installing UCP, nodes will be configured to run in swarm mode.</a:t>
            </a:r>
            <a:endParaRPr/>
          </a:p>
          <a:p>
            <a:pPr marL="0" lvl="0" indent="0" algn="l" rtl="0">
              <a:lnSpc>
                <a:spcPct val="100000"/>
              </a:lnSpc>
              <a:spcBef>
                <a:spcPts val="0"/>
              </a:spcBef>
              <a:spcAft>
                <a:spcPts val="0"/>
              </a:spcAft>
              <a:buSzPts val="1400"/>
              <a:buNone/>
            </a:pPr>
            <a:endParaRPr/>
          </a:p>
        </p:txBody>
      </p:sp>
      <p:sp>
        <p:nvSpPr>
          <p:cNvPr id="1220" name="Google Shape;1220;p3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Docker Enterprise</a:t>
            </a:r>
            <a:endParaRPr/>
          </a:p>
        </p:txBody>
      </p:sp>
      <p:sp>
        <p:nvSpPr>
          <p:cNvPr id="828" name="Google Shape;82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4" name="Google Shape;1234;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UCP architecture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When you deploy UCP, it starts running a globally scheduled service called ucp-agent. This service monitors the node where it’s running and starts and stops UCP services, based on whether the node is a manager or a worker node.</a:t>
            </a:r>
            <a:endParaRPr/>
          </a:p>
          <a:p>
            <a:pPr marL="0" lvl="0" indent="0" algn="l" rtl="0">
              <a:lnSpc>
                <a:spcPct val="100000"/>
              </a:lnSpc>
              <a:spcBef>
                <a:spcPts val="0"/>
              </a:spcBef>
              <a:spcAft>
                <a:spcPts val="0"/>
              </a:spcAft>
              <a:buSzPts val="1400"/>
              <a:buNone/>
            </a:pPr>
            <a:r>
              <a:rPr lang="en-US"/>
              <a:t>If the node is a:</a:t>
            </a:r>
            <a:endParaRPr/>
          </a:p>
          <a:p>
            <a:pPr marL="0" lvl="0" indent="0" algn="l" rtl="0">
              <a:lnSpc>
                <a:spcPct val="100000"/>
              </a:lnSpc>
              <a:spcBef>
                <a:spcPts val="0"/>
              </a:spcBef>
              <a:spcAft>
                <a:spcPts val="0"/>
              </a:spcAft>
              <a:buSzPts val="1400"/>
              <a:buNone/>
            </a:pPr>
            <a:r>
              <a:rPr lang="en-US" b="1"/>
              <a:t>Manager</a:t>
            </a:r>
            <a:r>
              <a:rPr lang="en-US"/>
              <a:t>: the </a:t>
            </a:r>
            <a:r>
              <a:rPr lang="en-US" i="1"/>
              <a:t>ucp-agent </a:t>
            </a:r>
            <a:r>
              <a:rPr lang="en-US"/>
              <a:t>service automatically starts serving all UCP components, including the UCP web UI and data stores used by UCP. The ucp-agent accomplishes this by deploying several containers on the node. By promoting a node to manager, UCP automatically becomes highly available and fault tolerant.</a:t>
            </a:r>
            <a:endParaRPr/>
          </a:p>
          <a:p>
            <a:pPr marL="0" lvl="0" indent="0" algn="l" rtl="0">
              <a:lnSpc>
                <a:spcPct val="100000"/>
              </a:lnSpc>
              <a:spcBef>
                <a:spcPts val="0"/>
              </a:spcBef>
              <a:spcAft>
                <a:spcPts val="0"/>
              </a:spcAft>
              <a:buSzPts val="1400"/>
              <a:buNone/>
            </a:pPr>
            <a:r>
              <a:rPr lang="en-US" b="1"/>
              <a:t>Worker</a:t>
            </a:r>
            <a:r>
              <a:rPr lang="en-US"/>
              <a:t>: on worker nodes, the ucp-agent service starts serving a proxy service that ensures only authorized users and other UCP services can run Docker commands in that node. The ucp-agent deploys a subset of containers on worker nodes.</a:t>
            </a:r>
            <a:endParaRPr/>
          </a:p>
        </p:txBody>
      </p:sp>
      <p:sp>
        <p:nvSpPr>
          <p:cNvPr id="1235" name="Google Shape;1235;p3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b6c14001a_1_4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2" name="Google Shape;1252;g6b6c14001a_1_4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UCP architecture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When you deploy UCP, it starts running a globally scheduled service called ucp-agent. This service monitors the node where it’s running and starts and stops UCP services, based on whether the node is a manager or a worker node.</a:t>
            </a:r>
            <a:endParaRPr/>
          </a:p>
          <a:p>
            <a:pPr marL="0" lvl="0" indent="0" algn="l" rtl="0">
              <a:lnSpc>
                <a:spcPct val="100000"/>
              </a:lnSpc>
              <a:spcBef>
                <a:spcPts val="0"/>
              </a:spcBef>
              <a:spcAft>
                <a:spcPts val="0"/>
              </a:spcAft>
              <a:buSzPts val="1400"/>
              <a:buNone/>
            </a:pPr>
            <a:r>
              <a:rPr lang="en-US"/>
              <a:t>If the node is a:</a:t>
            </a:r>
            <a:endParaRPr/>
          </a:p>
          <a:p>
            <a:pPr marL="0" lvl="0" indent="0" algn="l" rtl="0">
              <a:lnSpc>
                <a:spcPct val="100000"/>
              </a:lnSpc>
              <a:spcBef>
                <a:spcPts val="0"/>
              </a:spcBef>
              <a:spcAft>
                <a:spcPts val="0"/>
              </a:spcAft>
              <a:buSzPts val="1400"/>
              <a:buNone/>
            </a:pPr>
            <a:r>
              <a:rPr lang="en-US" b="1"/>
              <a:t>Manager</a:t>
            </a:r>
            <a:r>
              <a:rPr lang="en-US"/>
              <a:t>: the </a:t>
            </a:r>
            <a:r>
              <a:rPr lang="en-US" i="1"/>
              <a:t>ucp-agent </a:t>
            </a:r>
            <a:r>
              <a:rPr lang="en-US"/>
              <a:t>service automatically starts serving all UCP components, including the UCP web UI and data stores used by UCP. The ucp-agent accomplishes this by deploying several containers on the node. By promoting a node to manager, UCP automatically becomes highly available and fault tolerant.</a:t>
            </a:r>
            <a:endParaRPr/>
          </a:p>
          <a:p>
            <a:pPr marL="0" lvl="0" indent="0" algn="l" rtl="0">
              <a:lnSpc>
                <a:spcPct val="100000"/>
              </a:lnSpc>
              <a:spcBef>
                <a:spcPts val="0"/>
              </a:spcBef>
              <a:spcAft>
                <a:spcPts val="0"/>
              </a:spcAft>
              <a:buSzPts val="1400"/>
              <a:buNone/>
            </a:pPr>
            <a:r>
              <a:rPr lang="en-US" b="1"/>
              <a:t>Worker</a:t>
            </a:r>
            <a:r>
              <a:rPr lang="en-US"/>
              <a:t>: on worker nodes, the ucp-agent service starts serving a proxy service that ensures only authorized users and other UCP services can run Docker commands in that node. The ucp-agent deploys a subset of containers on worker nodes.</a:t>
            </a:r>
            <a:endParaRPr/>
          </a:p>
        </p:txBody>
      </p:sp>
      <p:sp>
        <p:nvSpPr>
          <p:cNvPr id="1253" name="Google Shape;1253;g6b6c14001a_1_4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5" name="Google Shape;1265;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interaction with UCP</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There are two ways to interact with UCP: the web UI or the CLI.</a:t>
            </a:r>
            <a:endParaRPr/>
          </a:p>
          <a:p>
            <a:pPr marL="0" lvl="0" indent="0" algn="l" rtl="0">
              <a:lnSpc>
                <a:spcPct val="100000"/>
              </a:lnSpc>
              <a:spcBef>
                <a:spcPts val="0"/>
              </a:spcBef>
              <a:spcAft>
                <a:spcPts val="0"/>
              </a:spcAft>
              <a:buSzPts val="1400"/>
              <a:buNone/>
            </a:pPr>
            <a:r>
              <a:rPr lang="en-US"/>
              <a:t>You can use the UCP web UI to manage your swarm, grant and revoke user permissions, deploy, configure, manage, and monitor your applications.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UCP also exposes the standard Docker API, so you can continue using existing tools like the Docker CLI client. Since UCP secures your cluster with role-based access control, you need to configure your Docker CLI client and other client tools to authenticate your requests using client certificates that you can download from your UCP profile page</a:t>
            </a:r>
            <a:endParaRPr/>
          </a:p>
          <a:p>
            <a:pPr marL="0" lvl="0" indent="0" algn="l" rtl="0">
              <a:lnSpc>
                <a:spcPct val="100000"/>
              </a:lnSpc>
              <a:spcBef>
                <a:spcPts val="0"/>
              </a:spcBef>
              <a:spcAft>
                <a:spcPts val="0"/>
              </a:spcAft>
              <a:buSzPts val="1400"/>
              <a:buNone/>
            </a:pPr>
            <a:endParaRPr/>
          </a:p>
        </p:txBody>
      </p:sp>
      <p:sp>
        <p:nvSpPr>
          <p:cNvPr id="1266" name="Google Shape;1266;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4"/>
        <p:cNvGrpSpPr/>
        <p:nvPr/>
      </p:nvGrpSpPr>
      <p:grpSpPr>
        <a:xfrm>
          <a:off x="0" y="0"/>
          <a:ext cx="0" cy="0"/>
          <a:chOff x="0" y="0"/>
          <a:chExt cx="0" cy="0"/>
        </a:xfrm>
      </p:grpSpPr>
      <p:sp>
        <p:nvSpPr>
          <p:cNvPr id="1275" name="Google Shape;1275;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Installation of UCP</a:t>
            </a:r>
            <a:endParaRPr/>
          </a:p>
        </p:txBody>
      </p:sp>
      <p:sp>
        <p:nvSpPr>
          <p:cNvPr id="1276" name="Google Shape;1276;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1" name="Google Shape;1281;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requirements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Minimum requirements:</a:t>
            </a:r>
            <a:endParaRPr/>
          </a:p>
          <a:p>
            <a:pPr marL="171450" lvl="0" indent="-171450" algn="l" rtl="0">
              <a:lnSpc>
                <a:spcPct val="100000"/>
              </a:lnSpc>
              <a:spcBef>
                <a:spcPts val="0"/>
              </a:spcBef>
              <a:spcAft>
                <a:spcPts val="0"/>
              </a:spcAft>
              <a:buClr>
                <a:schemeClr val="dk1"/>
              </a:buClr>
              <a:buSzPts val="1200"/>
              <a:buFont typeface="Arial"/>
              <a:buChar char="•"/>
            </a:pPr>
            <a:r>
              <a:rPr lang="en-US"/>
              <a:t>8GB of RAM for manager nodes</a:t>
            </a:r>
            <a:endParaRPr/>
          </a:p>
          <a:p>
            <a:pPr marL="171450" lvl="0" indent="-171450" algn="l" rtl="0">
              <a:lnSpc>
                <a:spcPct val="100000"/>
              </a:lnSpc>
              <a:spcBef>
                <a:spcPts val="0"/>
              </a:spcBef>
              <a:spcAft>
                <a:spcPts val="0"/>
              </a:spcAft>
              <a:buClr>
                <a:schemeClr val="dk1"/>
              </a:buClr>
              <a:buSzPts val="1200"/>
              <a:buFont typeface="Arial"/>
              <a:buChar char="•"/>
            </a:pPr>
            <a:r>
              <a:rPr lang="en-US"/>
              <a:t>4GB of RAM for worker nodes</a:t>
            </a:r>
            <a:endParaRPr/>
          </a:p>
          <a:p>
            <a:pPr marL="171450" lvl="0" indent="-171450" algn="l" rtl="0">
              <a:lnSpc>
                <a:spcPct val="100000"/>
              </a:lnSpc>
              <a:spcBef>
                <a:spcPts val="0"/>
              </a:spcBef>
              <a:spcAft>
                <a:spcPts val="0"/>
              </a:spcAft>
              <a:buClr>
                <a:schemeClr val="dk1"/>
              </a:buClr>
              <a:buSzPts val="1200"/>
              <a:buFont typeface="Arial"/>
              <a:buChar char="•"/>
            </a:pPr>
            <a:r>
              <a:rPr lang="en-US"/>
              <a:t>2 vCPUs for manager nodes</a:t>
            </a:r>
            <a:endParaRPr/>
          </a:p>
          <a:p>
            <a:pPr marL="171450" lvl="0" indent="-171450" algn="l" rtl="0">
              <a:lnSpc>
                <a:spcPct val="100000"/>
              </a:lnSpc>
              <a:spcBef>
                <a:spcPts val="0"/>
              </a:spcBef>
              <a:spcAft>
                <a:spcPts val="0"/>
              </a:spcAft>
              <a:buClr>
                <a:schemeClr val="dk1"/>
              </a:buClr>
              <a:buSzPts val="1200"/>
              <a:buFont typeface="Arial"/>
              <a:buChar char="•"/>
            </a:pPr>
            <a:r>
              <a:rPr lang="en-US"/>
              <a:t>10GB of free disk space for the /var partition for manager nodes (A minimum of 6GB is recommended.)</a:t>
            </a:r>
            <a:endParaRPr/>
          </a:p>
          <a:p>
            <a:pPr marL="171450" lvl="0" indent="-171450" algn="l" rtl="0">
              <a:lnSpc>
                <a:spcPct val="100000"/>
              </a:lnSpc>
              <a:spcBef>
                <a:spcPts val="0"/>
              </a:spcBef>
              <a:spcAft>
                <a:spcPts val="0"/>
              </a:spcAft>
              <a:buClr>
                <a:schemeClr val="dk1"/>
              </a:buClr>
              <a:buSzPts val="1200"/>
              <a:buFont typeface="Arial"/>
              <a:buChar char="•"/>
            </a:pPr>
            <a:r>
              <a:rPr lang="en-US"/>
              <a:t>500MB of free disk space for the /var partition for worker nodes</a:t>
            </a:r>
            <a:endParaRPr/>
          </a:p>
          <a:p>
            <a:pPr marL="0" lvl="0" indent="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Clr>
                <a:schemeClr val="dk1"/>
              </a:buClr>
              <a:buSzPts val="1200"/>
              <a:buFont typeface="Arial"/>
              <a:buNone/>
            </a:pPr>
            <a:r>
              <a:rPr lang="en-US"/>
              <a:t>Recommended requirements:</a:t>
            </a:r>
            <a:endParaRPr/>
          </a:p>
          <a:p>
            <a:pPr marL="171450" lvl="0" indent="-171450" algn="l" rtl="0">
              <a:lnSpc>
                <a:spcPct val="100000"/>
              </a:lnSpc>
              <a:spcBef>
                <a:spcPts val="0"/>
              </a:spcBef>
              <a:spcAft>
                <a:spcPts val="0"/>
              </a:spcAft>
              <a:buClr>
                <a:schemeClr val="dk1"/>
              </a:buClr>
              <a:buSzPts val="1200"/>
              <a:buFont typeface="Arial"/>
              <a:buChar char="•"/>
            </a:pPr>
            <a:r>
              <a:rPr lang="en-US"/>
              <a:t>16GB of RAM for manager nodes</a:t>
            </a:r>
            <a:endParaRPr/>
          </a:p>
          <a:p>
            <a:pPr marL="171450" lvl="0" indent="-171450" algn="l" rtl="0">
              <a:lnSpc>
                <a:spcPct val="100000"/>
              </a:lnSpc>
              <a:spcBef>
                <a:spcPts val="0"/>
              </a:spcBef>
              <a:spcAft>
                <a:spcPts val="0"/>
              </a:spcAft>
              <a:buClr>
                <a:schemeClr val="dk1"/>
              </a:buClr>
              <a:buSzPts val="1200"/>
              <a:buFont typeface="Arial"/>
              <a:buChar char="•"/>
            </a:pPr>
            <a:r>
              <a:rPr lang="en-US"/>
              <a:t>4 vCPUs for manager nodes</a:t>
            </a:r>
            <a:endParaRPr/>
          </a:p>
          <a:p>
            <a:pPr marL="171450" lvl="0" indent="-171450" algn="l" rtl="0">
              <a:lnSpc>
                <a:spcPct val="100000"/>
              </a:lnSpc>
              <a:spcBef>
                <a:spcPts val="0"/>
              </a:spcBef>
              <a:spcAft>
                <a:spcPts val="0"/>
              </a:spcAft>
              <a:buClr>
                <a:schemeClr val="dk1"/>
              </a:buClr>
              <a:buSzPts val="1200"/>
              <a:buFont typeface="Arial"/>
              <a:buChar char="•"/>
            </a:pPr>
            <a:r>
              <a:rPr lang="en-US"/>
              <a:t>25-100GB of free disk space</a:t>
            </a:r>
            <a:endParaRPr/>
          </a:p>
          <a:p>
            <a:pPr marL="0" lvl="0" indent="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SzPts val="1400"/>
              <a:buNone/>
            </a:pPr>
            <a:endParaRPr/>
          </a:p>
        </p:txBody>
      </p:sp>
      <p:sp>
        <p:nvSpPr>
          <p:cNvPr id="1282" name="Google Shape;1282;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2" name="Google Shape;1292;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Explain the requirements and traffic</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Hardware and software requirements</a:t>
            </a:r>
            <a:endParaRPr/>
          </a:p>
          <a:p>
            <a:pPr marL="0" lvl="0" indent="0" algn="l" rtl="0">
              <a:lnSpc>
                <a:spcPct val="100000"/>
              </a:lnSpc>
              <a:spcBef>
                <a:spcPts val="0"/>
              </a:spcBef>
              <a:spcAft>
                <a:spcPts val="0"/>
              </a:spcAft>
              <a:buSzPts val="1400"/>
              <a:buNone/>
            </a:pPr>
            <a:r>
              <a:rPr lang="en-US"/>
              <a:t>You can install UCP on-premises or on a cloud provider. Common requirements:</a:t>
            </a:r>
            <a:endParaRPr/>
          </a:p>
          <a:p>
            <a:pPr marL="0" lvl="0" indent="0" algn="l" rtl="0">
              <a:lnSpc>
                <a:spcPct val="100000"/>
              </a:lnSpc>
              <a:spcBef>
                <a:spcPts val="0"/>
              </a:spcBef>
              <a:spcAft>
                <a:spcPts val="0"/>
              </a:spcAft>
              <a:buSzPts val="1400"/>
              <a:buNone/>
            </a:pPr>
            <a:r>
              <a:rPr lang="en-US"/>
              <a:t>Docker Engine - Enterprise version 19.03</a:t>
            </a:r>
            <a:endParaRPr/>
          </a:p>
          <a:p>
            <a:pPr marL="0" lvl="0" indent="0" algn="l" rtl="0">
              <a:lnSpc>
                <a:spcPct val="100000"/>
              </a:lnSpc>
              <a:spcBef>
                <a:spcPts val="0"/>
              </a:spcBef>
              <a:spcAft>
                <a:spcPts val="0"/>
              </a:spcAft>
              <a:buSzPts val="1400"/>
              <a:buNone/>
            </a:pPr>
            <a:r>
              <a:rPr lang="en-US"/>
              <a:t>Linux kernel version 3.10 or higher</a:t>
            </a:r>
            <a:endParaRPr/>
          </a:p>
          <a:p>
            <a:pPr marL="0" lvl="0" indent="0" algn="l" rtl="0">
              <a:lnSpc>
                <a:spcPct val="100000"/>
              </a:lnSpc>
              <a:spcBef>
                <a:spcPts val="0"/>
              </a:spcBef>
              <a:spcAft>
                <a:spcPts val="0"/>
              </a:spcAft>
              <a:buSzPts val="1400"/>
              <a:buNone/>
            </a:pPr>
            <a:r>
              <a:rPr lang="en-US"/>
              <a:t>A static IP address for each node in the cluster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Minimum requirements</a:t>
            </a:r>
            <a:endParaRPr/>
          </a:p>
          <a:p>
            <a:pPr marL="0" lvl="0" indent="0" algn="l" rtl="0">
              <a:lnSpc>
                <a:spcPct val="100000"/>
              </a:lnSpc>
              <a:spcBef>
                <a:spcPts val="0"/>
              </a:spcBef>
              <a:spcAft>
                <a:spcPts val="0"/>
              </a:spcAft>
              <a:buSzPts val="1400"/>
              <a:buNone/>
            </a:pPr>
            <a:r>
              <a:rPr lang="en-US"/>
              <a:t>8GB of RAM for manager nodes</a:t>
            </a:r>
            <a:endParaRPr/>
          </a:p>
          <a:p>
            <a:pPr marL="0" lvl="0" indent="0" algn="l" rtl="0">
              <a:lnSpc>
                <a:spcPct val="100000"/>
              </a:lnSpc>
              <a:spcBef>
                <a:spcPts val="0"/>
              </a:spcBef>
              <a:spcAft>
                <a:spcPts val="0"/>
              </a:spcAft>
              <a:buSzPts val="1400"/>
              <a:buNone/>
            </a:pPr>
            <a:r>
              <a:rPr lang="en-US"/>
              <a:t>4GB of RAM for worker nodes</a:t>
            </a:r>
            <a:endParaRPr/>
          </a:p>
          <a:p>
            <a:pPr marL="0" lvl="0" indent="0" algn="l" rtl="0">
              <a:lnSpc>
                <a:spcPct val="100000"/>
              </a:lnSpc>
              <a:spcBef>
                <a:spcPts val="0"/>
              </a:spcBef>
              <a:spcAft>
                <a:spcPts val="0"/>
              </a:spcAft>
              <a:buSzPts val="1400"/>
              <a:buNone/>
            </a:pPr>
            <a:r>
              <a:rPr lang="en-US"/>
              <a:t>2 vCPUs for manager nodes</a:t>
            </a:r>
            <a:endParaRPr/>
          </a:p>
          <a:p>
            <a:pPr marL="0" lvl="0" indent="0" algn="l" rtl="0">
              <a:lnSpc>
                <a:spcPct val="100000"/>
              </a:lnSpc>
              <a:spcBef>
                <a:spcPts val="0"/>
              </a:spcBef>
              <a:spcAft>
                <a:spcPts val="0"/>
              </a:spcAft>
              <a:buSzPts val="1400"/>
              <a:buNone/>
            </a:pPr>
            <a:r>
              <a:rPr lang="en-US"/>
              <a:t>10GB of free disk space for the /var partition for manager nodes (A minimum of 6GB is recommended.)</a:t>
            </a:r>
            <a:endParaRPr/>
          </a:p>
          <a:p>
            <a:pPr marL="0" lvl="0" indent="0" algn="l" rtl="0">
              <a:lnSpc>
                <a:spcPct val="100000"/>
              </a:lnSpc>
              <a:spcBef>
                <a:spcPts val="0"/>
              </a:spcBef>
              <a:spcAft>
                <a:spcPts val="0"/>
              </a:spcAft>
              <a:buSzPts val="1400"/>
              <a:buNone/>
            </a:pPr>
            <a:r>
              <a:rPr lang="en-US"/>
              <a:t>500MB of free disk space for the /var partition for worker nodes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Ports used</a:t>
            </a:r>
            <a:endParaRPr/>
          </a:p>
          <a:p>
            <a:pPr marL="0" lvl="0" indent="0" algn="l" rtl="0">
              <a:lnSpc>
                <a:spcPct val="100000"/>
              </a:lnSpc>
              <a:spcBef>
                <a:spcPts val="0"/>
              </a:spcBef>
              <a:spcAft>
                <a:spcPts val="0"/>
              </a:spcAft>
              <a:buSzPts val="1400"/>
              <a:buNone/>
            </a:pPr>
            <a:r>
              <a:rPr lang="en-US"/>
              <a:t>When installing UCP on a host, a series of ports need to be opened to incoming traffic. Each of these ports will expect incoming traffic from a set of hosts, indicated as the “Scope” of that port. The three scopes are:</a:t>
            </a:r>
            <a:endParaRPr/>
          </a:p>
          <a:p>
            <a:pPr marL="0" lvl="0" indent="0" algn="l" rtl="0">
              <a:lnSpc>
                <a:spcPct val="100000"/>
              </a:lnSpc>
              <a:spcBef>
                <a:spcPts val="0"/>
              </a:spcBef>
              <a:spcAft>
                <a:spcPts val="0"/>
              </a:spcAft>
              <a:buSzPts val="1400"/>
              <a:buNone/>
            </a:pPr>
            <a:r>
              <a:rPr lang="en-US"/>
              <a:t>External: Traffic arrives from outside the cluster through end-user interaction.</a:t>
            </a:r>
            <a:endParaRPr/>
          </a:p>
          <a:p>
            <a:pPr marL="0" lvl="0" indent="0" algn="l" rtl="0">
              <a:lnSpc>
                <a:spcPct val="100000"/>
              </a:lnSpc>
              <a:spcBef>
                <a:spcPts val="0"/>
              </a:spcBef>
              <a:spcAft>
                <a:spcPts val="0"/>
              </a:spcAft>
              <a:buSzPts val="1400"/>
              <a:buNone/>
            </a:pPr>
            <a:r>
              <a:rPr lang="en-US"/>
              <a:t>Internal: Traffic arrives from other hosts in the same cluster.</a:t>
            </a:r>
            <a:endParaRPr/>
          </a:p>
          <a:p>
            <a:pPr marL="0" lvl="0" indent="0" algn="l" rtl="0">
              <a:lnSpc>
                <a:spcPct val="100000"/>
              </a:lnSpc>
              <a:spcBef>
                <a:spcPts val="0"/>
              </a:spcBef>
              <a:spcAft>
                <a:spcPts val="0"/>
              </a:spcAft>
              <a:buSzPts val="1400"/>
              <a:buNone/>
            </a:pPr>
            <a:r>
              <a:rPr lang="en-US"/>
              <a:t>Self: Traffic arrives to that port only from processes on the same host.</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1293" name="Google Shape;1293;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3" name="Google Shape;1303;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List the port and their purpose.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Explain why disabling is required.</a:t>
            </a:r>
            <a:endParaRPr/>
          </a:p>
          <a:p>
            <a:pPr marL="0" lvl="0" indent="0" algn="l" rtl="0">
              <a:lnSpc>
                <a:spcPct val="100000"/>
              </a:lnSpc>
              <a:spcBef>
                <a:spcPts val="0"/>
              </a:spcBef>
              <a:spcAft>
                <a:spcPts val="0"/>
              </a:spcAft>
              <a:buSzPts val="1400"/>
              <a:buNone/>
            </a:pPr>
            <a:r>
              <a:rPr lang="en-US" b="1"/>
              <a:t>Disable CLOUD_NETCONFIG_MANAGE for SLES 15</a:t>
            </a:r>
            <a:endParaRPr/>
          </a:p>
          <a:p>
            <a:pPr marL="0" lvl="0" indent="0" algn="l" rtl="0">
              <a:lnSpc>
                <a:spcPct val="100000"/>
              </a:lnSpc>
              <a:spcBef>
                <a:spcPts val="0"/>
              </a:spcBef>
              <a:spcAft>
                <a:spcPts val="0"/>
              </a:spcAft>
              <a:buSzPts val="1400"/>
              <a:buNone/>
            </a:pPr>
            <a:r>
              <a:rPr lang="en-US"/>
              <a:t>For SUSE Linux Enterprise Server 15 (SLES 15) installations, you must disable CLOUD_NETCONFIG_MANAGE prior to installing UCP.</a:t>
            </a:r>
            <a:endParaRPr/>
          </a:p>
          <a:p>
            <a:pPr marL="228600" lvl="0" indent="-228600" algn="l" rtl="0">
              <a:lnSpc>
                <a:spcPct val="100000"/>
              </a:lnSpc>
              <a:spcBef>
                <a:spcPts val="0"/>
              </a:spcBef>
              <a:spcAft>
                <a:spcPts val="0"/>
              </a:spcAft>
              <a:buClr>
                <a:schemeClr val="dk1"/>
              </a:buClr>
              <a:buSzPts val="1200"/>
              <a:buFont typeface="Calibri"/>
              <a:buAutoNum type="arabicPeriod"/>
            </a:pPr>
            <a:r>
              <a:rPr lang="en-US"/>
              <a:t>In the network interface configuration file, `/etc/sysconfig/network/ifcfg-eth0`, set </a:t>
            </a:r>
            <a:endParaRPr/>
          </a:p>
          <a:p>
            <a:pPr marL="628650" lvl="1" indent="-171450" algn="l" rtl="0">
              <a:lnSpc>
                <a:spcPct val="100000"/>
              </a:lnSpc>
              <a:spcBef>
                <a:spcPts val="0"/>
              </a:spcBef>
              <a:spcAft>
                <a:spcPts val="0"/>
              </a:spcAft>
              <a:buClr>
                <a:schemeClr val="dk1"/>
              </a:buClr>
              <a:buSzPts val="1200"/>
              <a:buFont typeface="Arial"/>
              <a:buChar char="•"/>
            </a:pPr>
            <a:r>
              <a:rPr lang="en-US"/>
              <a:t>	``` </a:t>
            </a:r>
            <a:endParaRPr/>
          </a:p>
          <a:p>
            <a:pPr marL="628650" lvl="1" indent="-171450" algn="l" rtl="0">
              <a:lnSpc>
                <a:spcPct val="100000"/>
              </a:lnSpc>
              <a:spcBef>
                <a:spcPts val="0"/>
              </a:spcBef>
              <a:spcAft>
                <a:spcPts val="0"/>
              </a:spcAft>
              <a:buClr>
                <a:schemeClr val="dk1"/>
              </a:buClr>
              <a:buSzPts val="1200"/>
              <a:buFont typeface="Arial"/>
              <a:buChar char="•"/>
            </a:pPr>
            <a:r>
              <a:rPr lang="en-US"/>
              <a:t>	CLOUD_NETCONFIG_MANAGE="no“</a:t>
            </a:r>
            <a:endParaRPr/>
          </a:p>
          <a:p>
            <a:pPr marL="628650" lvl="1" indent="-171450" algn="l" rtl="0">
              <a:lnSpc>
                <a:spcPct val="100000"/>
              </a:lnSpc>
              <a:spcBef>
                <a:spcPts val="0"/>
              </a:spcBef>
              <a:spcAft>
                <a:spcPts val="0"/>
              </a:spcAft>
              <a:buClr>
                <a:schemeClr val="dk1"/>
              </a:buClr>
              <a:buSzPts val="1200"/>
              <a:buFont typeface="Arial"/>
              <a:buChar char="•"/>
            </a:pPr>
            <a:r>
              <a:rPr lang="en-US"/>
              <a:t>	 ``` </a:t>
            </a:r>
            <a:endParaRPr/>
          </a:p>
          <a:p>
            <a:pPr marL="0" lvl="0" indent="0" algn="l" rtl="0">
              <a:lnSpc>
                <a:spcPct val="100000"/>
              </a:lnSpc>
              <a:spcBef>
                <a:spcPts val="0"/>
              </a:spcBef>
              <a:spcAft>
                <a:spcPts val="0"/>
              </a:spcAft>
              <a:buClr>
                <a:schemeClr val="dk1"/>
              </a:buClr>
              <a:buSzPts val="1200"/>
              <a:buFont typeface="Calibri"/>
              <a:buNone/>
            </a:pPr>
            <a:r>
              <a:rPr lang="en-US"/>
              <a:t>2. Run `service network restart`.</a:t>
            </a:r>
            <a:endParaRPr/>
          </a:p>
          <a:p>
            <a:pPr marL="0" lvl="0" indent="0" algn="l" rtl="0">
              <a:lnSpc>
                <a:spcPct val="100000"/>
              </a:lnSpc>
              <a:spcBef>
                <a:spcPts val="0"/>
              </a:spcBef>
              <a:spcAft>
                <a:spcPts val="0"/>
              </a:spcAft>
              <a:buSzPts val="1400"/>
              <a:buNone/>
            </a:pPr>
            <a:endParaRPr/>
          </a:p>
        </p:txBody>
      </p:sp>
      <p:sp>
        <p:nvSpPr>
          <p:cNvPr id="1304" name="Google Shape;1304;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
        <p:cNvGrpSpPr/>
        <p:nvPr/>
      </p:nvGrpSpPr>
      <p:grpSpPr>
        <a:xfrm>
          <a:off x="0" y="0"/>
          <a:ext cx="0" cy="0"/>
          <a:chOff x="0" y="0"/>
          <a:chExt cx="0" cy="0"/>
        </a:xfrm>
      </p:grpSpPr>
      <p:sp>
        <p:nvSpPr>
          <p:cNvPr id="1312" name="Google Shape;1312;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3" name="Google Shape;1313;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List and explain the basic requirements for UCP</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Enable ESP traffic</a:t>
            </a:r>
            <a:endParaRPr/>
          </a:p>
          <a:p>
            <a:pPr marL="0" lvl="0" indent="0" algn="l" rtl="0">
              <a:lnSpc>
                <a:spcPct val="100000"/>
              </a:lnSpc>
              <a:spcBef>
                <a:spcPts val="0"/>
              </a:spcBef>
              <a:spcAft>
                <a:spcPts val="0"/>
              </a:spcAft>
              <a:buSzPts val="1400"/>
              <a:buNone/>
            </a:pPr>
            <a:r>
              <a:rPr lang="en-US"/>
              <a:t>For overlay networks with encryption to work, you need to ensure that IP protocol 50 (Encapsulating Security Payload) traffic is allowed.</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Enable IP-in-IP traffic</a:t>
            </a:r>
            <a:endParaRPr/>
          </a:p>
          <a:p>
            <a:pPr marL="0" lvl="0" indent="0" algn="l" rtl="0">
              <a:lnSpc>
                <a:spcPct val="100000"/>
              </a:lnSpc>
              <a:spcBef>
                <a:spcPts val="0"/>
              </a:spcBef>
              <a:spcAft>
                <a:spcPts val="0"/>
              </a:spcAft>
              <a:buSzPts val="1400"/>
              <a:buNone/>
            </a:pPr>
            <a:r>
              <a:rPr lang="en-US"/>
              <a:t>The default networking plugin for UCP is Calico, which uses IP Protocol Number 4 for IP-in-IP encapsulation.</a:t>
            </a:r>
            <a:endParaRPr/>
          </a:p>
          <a:p>
            <a:pPr marL="0" lvl="0" indent="0" algn="l" rtl="0">
              <a:lnSpc>
                <a:spcPct val="100000"/>
              </a:lnSpc>
              <a:spcBef>
                <a:spcPts val="0"/>
              </a:spcBef>
              <a:spcAft>
                <a:spcPts val="0"/>
              </a:spcAft>
              <a:buSzPts val="1400"/>
              <a:buNone/>
            </a:pPr>
            <a:r>
              <a:rPr lang="en-US"/>
              <a:t>If you’re deploying to AWS or another cloud provider, enable IP-in-IP traffic for your cloud provider’s security group.</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Timeout settings</a:t>
            </a:r>
            <a:endParaRPr/>
          </a:p>
          <a:p>
            <a:pPr marL="0" lvl="0" indent="0" algn="l" rtl="0">
              <a:lnSpc>
                <a:spcPct val="100000"/>
              </a:lnSpc>
              <a:spcBef>
                <a:spcPts val="0"/>
              </a:spcBef>
              <a:spcAft>
                <a:spcPts val="0"/>
              </a:spcAft>
              <a:buSzPts val="1400"/>
              <a:buNone/>
            </a:pPr>
            <a:r>
              <a:rPr lang="en-US"/>
              <a:t>Make sure the networks you’re using allow the UCP components enough time to communicate before they time out. (explain table on next slide)</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Time Synchronization</a:t>
            </a:r>
            <a:endParaRPr/>
          </a:p>
          <a:p>
            <a:pPr marL="0" lvl="0" indent="0" algn="l" rtl="0">
              <a:lnSpc>
                <a:spcPct val="100000"/>
              </a:lnSpc>
              <a:spcBef>
                <a:spcPts val="0"/>
              </a:spcBef>
              <a:spcAft>
                <a:spcPts val="0"/>
              </a:spcAft>
              <a:buSzPts val="1400"/>
              <a:buNone/>
            </a:pPr>
            <a:r>
              <a:rPr lang="en-US"/>
              <a:t>In distributed systems like Docker UCP, time synchronization is critical to ensure proper operation. As a best practice to ensure consistency between the engines in a UCP cluster, all engines should regularly synchronize time with a Network Time Protocol (NTP) server. If a server’s clock is skewed, unexpected behavior may cause poor performance or even failures.</a:t>
            </a:r>
            <a:endParaRPr/>
          </a:p>
        </p:txBody>
      </p:sp>
      <p:sp>
        <p:nvSpPr>
          <p:cNvPr id="1314" name="Google Shape;1314;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2"/>
        <p:cNvGrpSpPr/>
        <p:nvPr/>
      </p:nvGrpSpPr>
      <p:grpSpPr>
        <a:xfrm>
          <a:off x="0" y="0"/>
          <a:ext cx="0" cy="0"/>
          <a:chOff x="0" y="0"/>
          <a:chExt cx="0" cy="0"/>
        </a:xfrm>
      </p:grpSpPr>
      <p:sp>
        <p:nvSpPr>
          <p:cNvPr id="1333" name="Google Shape;1333;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4" name="Google Shape;1334;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What is timeout setting and explain this table (continued from previous slide)</a:t>
            </a:r>
            <a:endParaRPr/>
          </a:p>
        </p:txBody>
      </p:sp>
      <p:sp>
        <p:nvSpPr>
          <p:cNvPr id="1335" name="Google Shape;1335;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
        <p:cNvGrpSpPr/>
        <p:nvPr/>
      </p:nvGrpSpPr>
      <p:grpSpPr>
        <a:xfrm>
          <a:off x="0" y="0"/>
          <a:ext cx="0" cy="0"/>
          <a:chOff x="0" y="0"/>
          <a:chExt cx="0" cy="0"/>
        </a:xfrm>
      </p:grpSpPr>
      <p:sp>
        <p:nvSpPr>
          <p:cNvPr id="1342" name="Google Shape;1342;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3" name="Google Shape;1343;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Step 1: Install Docker Enterprise on all nodes</a:t>
            </a:r>
            <a:endParaRPr/>
          </a:p>
          <a:p>
            <a:pPr marL="171450" lvl="0" indent="-171450" algn="l" rtl="0">
              <a:lnSpc>
                <a:spcPct val="100000"/>
              </a:lnSpc>
              <a:spcBef>
                <a:spcPts val="0"/>
              </a:spcBef>
              <a:spcAft>
                <a:spcPts val="0"/>
              </a:spcAft>
              <a:buClr>
                <a:schemeClr val="dk1"/>
              </a:buClr>
              <a:buSzPts val="1200"/>
              <a:buFont typeface="Arial"/>
              <a:buChar char="•"/>
            </a:pPr>
            <a:r>
              <a:rPr lang="en-US"/>
              <a:t>UCP is a containerized application that requires the commercially supported Docker Engine to run.</a:t>
            </a:r>
            <a:endParaRPr/>
          </a:p>
          <a:p>
            <a:pPr marL="171450" lvl="0" indent="-171450" algn="l" rtl="0">
              <a:lnSpc>
                <a:spcPct val="100000"/>
              </a:lnSpc>
              <a:spcBef>
                <a:spcPts val="0"/>
              </a:spcBef>
              <a:spcAft>
                <a:spcPts val="0"/>
              </a:spcAft>
              <a:buClr>
                <a:schemeClr val="dk1"/>
              </a:buClr>
              <a:buSzPts val="1200"/>
              <a:buFont typeface="Arial"/>
              <a:buChar char="•"/>
            </a:pPr>
            <a:r>
              <a:rPr lang="en-US"/>
              <a:t>Install Docker Enterprise on each host that you plan to manage with UCP. </a:t>
            </a:r>
            <a:endParaRPr/>
          </a:p>
          <a:p>
            <a:pPr marL="171450" lvl="0" indent="-171450" algn="l" rtl="0">
              <a:lnSpc>
                <a:spcPct val="100000"/>
              </a:lnSpc>
              <a:spcBef>
                <a:spcPts val="0"/>
              </a:spcBef>
              <a:spcAft>
                <a:spcPts val="0"/>
              </a:spcAft>
              <a:buClr>
                <a:schemeClr val="dk1"/>
              </a:buClr>
              <a:buSzPts val="1200"/>
              <a:buFont typeface="Arial"/>
              <a:buChar char="•"/>
            </a:pPr>
            <a:r>
              <a:rPr lang="en-US"/>
              <a:t>Make sure you install the same Docker Enterprise version on all the nodes. Also, if you’re creating virtual machine templates with Docker Enterprise already installed, make sure the /etc/docker/key.json file is not included in the virtual machine image. When provisioning the virtual machine, restart the Docker daemon to generate a new /etc/docker/key.json file.</a:t>
            </a:r>
            <a:endParaRPr/>
          </a:p>
          <a:p>
            <a:pPr marL="0" lvl="0" indent="0" algn="l" rtl="0">
              <a:lnSpc>
                <a:spcPct val="100000"/>
              </a:lnSpc>
              <a:spcBef>
                <a:spcPts val="0"/>
              </a:spcBef>
              <a:spcAft>
                <a:spcPts val="0"/>
              </a:spcAft>
              <a:buSzPts val="1400"/>
              <a:buNone/>
            </a:pPr>
            <a:r>
              <a:rPr lang="en-US" b="1"/>
              <a:t>Step 2: Customize named volumes</a:t>
            </a:r>
            <a:endParaRPr/>
          </a:p>
          <a:p>
            <a:pPr marL="171450" lvl="0" indent="-171450" algn="l" rtl="0">
              <a:lnSpc>
                <a:spcPct val="100000"/>
              </a:lnSpc>
              <a:spcBef>
                <a:spcPts val="0"/>
              </a:spcBef>
              <a:spcAft>
                <a:spcPts val="0"/>
              </a:spcAft>
              <a:buClr>
                <a:schemeClr val="dk1"/>
              </a:buClr>
              <a:buSzPts val="1200"/>
              <a:buFont typeface="Arial"/>
              <a:buChar char="•"/>
            </a:pPr>
            <a:r>
              <a:rPr lang="en-US"/>
              <a:t>Skip this step if you want to use the defaults provided by UCP.</a:t>
            </a:r>
            <a:endParaRPr/>
          </a:p>
          <a:p>
            <a:pPr marL="171450" lvl="0" indent="-171450" algn="l" rtl="0">
              <a:lnSpc>
                <a:spcPct val="100000"/>
              </a:lnSpc>
              <a:spcBef>
                <a:spcPts val="0"/>
              </a:spcBef>
              <a:spcAft>
                <a:spcPts val="0"/>
              </a:spcAft>
              <a:buClr>
                <a:schemeClr val="dk1"/>
              </a:buClr>
              <a:buSzPts val="1200"/>
              <a:buFont typeface="Arial"/>
              <a:buChar char="•"/>
            </a:pPr>
            <a:r>
              <a:rPr lang="en-US"/>
              <a:t>Docker UCP uses named volumes to persist data. If you want to customize the drivers used to manage these volumes, you can create the volumes before installing UCP. When you install UCP, the installer will notice that the volumes already exist, and it will start using them.</a:t>
            </a:r>
            <a:endParaRPr/>
          </a:p>
          <a:p>
            <a:pPr marL="171450" lvl="0" indent="-171450" algn="l" rtl="0">
              <a:lnSpc>
                <a:spcPct val="100000"/>
              </a:lnSpc>
              <a:spcBef>
                <a:spcPts val="0"/>
              </a:spcBef>
              <a:spcAft>
                <a:spcPts val="0"/>
              </a:spcAft>
              <a:buClr>
                <a:schemeClr val="dk1"/>
              </a:buClr>
              <a:buSzPts val="1200"/>
              <a:buFont typeface="Arial"/>
              <a:buChar char="•"/>
            </a:pPr>
            <a:r>
              <a:rPr lang="en-US"/>
              <a:t>If these volumes don’t exist, they’ll be automatically created when installing UCP.</a:t>
            </a:r>
            <a:endParaRPr/>
          </a:p>
          <a:p>
            <a:pPr marL="171450" lvl="0" indent="-95250" algn="l" rtl="0">
              <a:lnSpc>
                <a:spcPct val="100000"/>
              </a:lnSpc>
              <a:spcBef>
                <a:spcPts val="0"/>
              </a:spcBef>
              <a:spcAft>
                <a:spcPts val="0"/>
              </a:spcAft>
              <a:buClr>
                <a:schemeClr val="dk1"/>
              </a:buClr>
              <a:buSzPts val="1200"/>
              <a:buFont typeface="Arial"/>
              <a:buNone/>
            </a:pPr>
            <a:endParaRPr/>
          </a:p>
          <a:p>
            <a:pPr marL="171450" lvl="0" indent="-171450" algn="l" rtl="0">
              <a:lnSpc>
                <a:spcPct val="100000"/>
              </a:lnSpc>
              <a:spcBef>
                <a:spcPts val="0"/>
              </a:spcBef>
              <a:spcAft>
                <a:spcPts val="0"/>
              </a:spcAft>
              <a:buClr>
                <a:schemeClr val="dk1"/>
              </a:buClr>
              <a:buSzPts val="1200"/>
              <a:buFont typeface="Arial"/>
              <a:buChar char="•"/>
            </a:pPr>
            <a:r>
              <a:rPr lang="en-US"/>
              <a:t>To install UCP, you use the docker/ucp image, which has commands to install and manage UCP.Make sure you follow the UCP System requirements for opening networking ports. Ensure that your hardware or software firewalls are open appropriately or disabled.</a:t>
            </a:r>
            <a:endParaRPr/>
          </a:p>
          <a:p>
            <a:pPr marL="171450" lvl="0" indent="-95250" algn="l" rtl="0">
              <a:lnSpc>
                <a:spcPct val="100000"/>
              </a:lnSpc>
              <a:spcBef>
                <a:spcPts val="0"/>
              </a:spcBef>
              <a:spcAft>
                <a:spcPts val="0"/>
              </a:spcAft>
              <a:buClr>
                <a:schemeClr val="dk1"/>
              </a:buClr>
              <a:buSzPts val="1200"/>
              <a:buFont typeface="Arial"/>
              <a:buNone/>
            </a:pPr>
            <a:endParaRPr/>
          </a:p>
          <a:p>
            <a:pPr marL="171450" lvl="0" indent="-9525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Clr>
                <a:schemeClr val="dk1"/>
              </a:buClr>
              <a:buSzPts val="1200"/>
              <a:buFont typeface="Arial"/>
              <a:buNone/>
            </a:pPr>
            <a:r>
              <a:rPr lang="en-US" b="1"/>
              <a:t>Step 3: Install UCP</a:t>
            </a:r>
            <a:endParaRPr/>
          </a:p>
          <a:p>
            <a:pPr marL="171450" lvl="0" indent="-171450" algn="l" rtl="0">
              <a:lnSpc>
                <a:spcPct val="100000"/>
              </a:lnSpc>
              <a:spcBef>
                <a:spcPts val="0"/>
              </a:spcBef>
              <a:spcAft>
                <a:spcPts val="0"/>
              </a:spcAft>
              <a:buClr>
                <a:schemeClr val="dk1"/>
              </a:buClr>
              <a:buSzPts val="1200"/>
              <a:buFont typeface="Arial"/>
              <a:buChar char="•"/>
            </a:pPr>
            <a:r>
              <a:rPr lang="en-US"/>
              <a:t>Use ssh to log in to the host where you want to install UCP.</a:t>
            </a:r>
            <a:endParaRPr/>
          </a:p>
          <a:p>
            <a:pPr marL="171450" lvl="0" indent="-171450" algn="l" rtl="0">
              <a:lnSpc>
                <a:spcPct val="100000"/>
              </a:lnSpc>
              <a:spcBef>
                <a:spcPts val="0"/>
              </a:spcBef>
              <a:spcAft>
                <a:spcPts val="0"/>
              </a:spcAft>
              <a:buClr>
                <a:schemeClr val="dk1"/>
              </a:buClr>
              <a:buSzPts val="1200"/>
              <a:buFont typeface="Arial"/>
              <a:buChar char="•"/>
            </a:pPr>
            <a:r>
              <a:rPr lang="en-US"/>
              <a:t>Run the following command:</a:t>
            </a:r>
            <a:endParaRPr/>
          </a:p>
          <a:p>
            <a:pPr marL="628650" lvl="1" indent="-171450" algn="l" rtl="0">
              <a:lnSpc>
                <a:spcPct val="100000"/>
              </a:lnSpc>
              <a:spcBef>
                <a:spcPts val="0"/>
              </a:spcBef>
              <a:spcAft>
                <a:spcPts val="0"/>
              </a:spcAft>
              <a:buClr>
                <a:schemeClr val="dk1"/>
              </a:buClr>
              <a:buSzPts val="1200"/>
              <a:buFont typeface="Arial"/>
              <a:buChar char="•"/>
            </a:pPr>
            <a:r>
              <a:rPr lang="en-US"/>
              <a:t># Pull the latest version of UCP </a:t>
            </a:r>
            <a:endParaRPr/>
          </a:p>
          <a:p>
            <a:pPr marL="1085850" lvl="2" indent="-171450" algn="l" rtl="0">
              <a:lnSpc>
                <a:spcPct val="100000"/>
              </a:lnSpc>
              <a:spcBef>
                <a:spcPts val="0"/>
              </a:spcBef>
              <a:spcAft>
                <a:spcPts val="0"/>
              </a:spcAft>
              <a:buClr>
                <a:schemeClr val="dk1"/>
              </a:buClr>
              <a:buSzPts val="1200"/>
              <a:buFont typeface="Arial"/>
              <a:buChar char="•"/>
            </a:pPr>
            <a:r>
              <a:rPr lang="en-US" i="1"/>
              <a:t>docker image pull docker/ucp:3.2.3 </a:t>
            </a:r>
            <a:endParaRPr/>
          </a:p>
          <a:p>
            <a:pPr marL="628650" lvl="1" indent="-171450" algn="l" rtl="0">
              <a:lnSpc>
                <a:spcPct val="100000"/>
              </a:lnSpc>
              <a:spcBef>
                <a:spcPts val="0"/>
              </a:spcBef>
              <a:spcAft>
                <a:spcPts val="0"/>
              </a:spcAft>
              <a:buClr>
                <a:schemeClr val="dk1"/>
              </a:buClr>
              <a:buSzPts val="1200"/>
              <a:buFont typeface="Arial"/>
              <a:buChar char="•"/>
            </a:pPr>
            <a:r>
              <a:rPr lang="en-US"/>
              <a:t># Install UCP </a:t>
            </a:r>
            <a:endParaRPr/>
          </a:p>
          <a:p>
            <a:pPr marL="1085850" lvl="2" indent="-171450" algn="l" rtl="0">
              <a:lnSpc>
                <a:spcPct val="100000"/>
              </a:lnSpc>
              <a:spcBef>
                <a:spcPts val="0"/>
              </a:spcBef>
              <a:spcAft>
                <a:spcPts val="0"/>
              </a:spcAft>
              <a:buClr>
                <a:schemeClr val="dk1"/>
              </a:buClr>
              <a:buSzPts val="1200"/>
              <a:buFont typeface="Arial"/>
              <a:buChar char="•"/>
            </a:pPr>
            <a:r>
              <a:rPr lang="en-US"/>
              <a:t>docker container run --rm -it --name ucp \ </a:t>
            </a:r>
            <a:endParaRPr/>
          </a:p>
          <a:p>
            <a:pPr marL="1085850" lvl="2" indent="-171450" algn="l" rtl="0">
              <a:lnSpc>
                <a:spcPct val="100000"/>
              </a:lnSpc>
              <a:spcBef>
                <a:spcPts val="0"/>
              </a:spcBef>
              <a:spcAft>
                <a:spcPts val="0"/>
              </a:spcAft>
              <a:buClr>
                <a:schemeClr val="dk1"/>
              </a:buClr>
              <a:buSzPts val="1200"/>
              <a:buFont typeface="Arial"/>
              <a:buChar char="•"/>
            </a:pPr>
            <a:r>
              <a:rPr lang="en-US"/>
              <a:t>-v /var/run/docker.sock:/var/run/docker.sock \ </a:t>
            </a:r>
            <a:endParaRPr/>
          </a:p>
          <a:p>
            <a:pPr marL="1085850" lvl="2" indent="-171450" algn="l" rtl="0">
              <a:lnSpc>
                <a:spcPct val="100000"/>
              </a:lnSpc>
              <a:spcBef>
                <a:spcPts val="0"/>
              </a:spcBef>
              <a:spcAft>
                <a:spcPts val="0"/>
              </a:spcAft>
              <a:buClr>
                <a:schemeClr val="dk1"/>
              </a:buClr>
              <a:buSzPts val="1200"/>
              <a:buFont typeface="Arial"/>
              <a:buChar char="•"/>
            </a:pPr>
            <a:r>
              <a:rPr lang="en-US"/>
              <a:t>docker/ucp:3.2.3 install \ </a:t>
            </a:r>
            <a:endParaRPr/>
          </a:p>
          <a:p>
            <a:pPr marL="1085850" lvl="2" indent="-171450" algn="l" rtl="0">
              <a:lnSpc>
                <a:spcPct val="100000"/>
              </a:lnSpc>
              <a:spcBef>
                <a:spcPts val="0"/>
              </a:spcBef>
              <a:spcAft>
                <a:spcPts val="0"/>
              </a:spcAft>
              <a:buClr>
                <a:schemeClr val="dk1"/>
              </a:buClr>
              <a:buSzPts val="1200"/>
              <a:buFont typeface="Arial"/>
              <a:buChar char="•"/>
            </a:pPr>
            <a:r>
              <a:rPr lang="en-US"/>
              <a:t>--host-address &lt;node-ip-address&gt; \ </a:t>
            </a:r>
            <a:endParaRPr/>
          </a:p>
          <a:p>
            <a:pPr marL="1085850" lvl="2" indent="-171450" algn="l" rtl="0">
              <a:lnSpc>
                <a:spcPct val="100000"/>
              </a:lnSpc>
              <a:spcBef>
                <a:spcPts val="0"/>
              </a:spcBef>
              <a:spcAft>
                <a:spcPts val="0"/>
              </a:spcAft>
              <a:buClr>
                <a:schemeClr val="dk1"/>
              </a:buClr>
              <a:buSzPts val="1200"/>
              <a:buFont typeface="Arial"/>
              <a:buChar char="•"/>
            </a:pPr>
            <a:r>
              <a:rPr lang="en-US"/>
              <a:t>--interactive</a:t>
            </a:r>
            <a:endParaRPr/>
          </a:p>
          <a:p>
            <a:pPr marL="914400" lvl="2" indent="0" algn="l" rtl="0">
              <a:lnSpc>
                <a:spcPct val="100000"/>
              </a:lnSpc>
              <a:spcBef>
                <a:spcPts val="0"/>
              </a:spcBef>
              <a:spcAft>
                <a:spcPts val="0"/>
              </a:spcAft>
              <a:buClr>
                <a:schemeClr val="dk1"/>
              </a:buClr>
              <a:buSzPts val="1200"/>
              <a:buFont typeface="Arial"/>
              <a:buNone/>
            </a:pPr>
            <a:endParaRPr/>
          </a:p>
          <a:p>
            <a:pPr marL="171450" marR="0" lvl="0" indent="-95250" algn="l" rtl="0">
              <a:lnSpc>
                <a:spcPct val="100000"/>
              </a:lnSpc>
              <a:spcBef>
                <a:spcPts val="0"/>
              </a:spcBef>
              <a:spcAft>
                <a:spcPts val="0"/>
              </a:spcAft>
              <a:buClr>
                <a:schemeClr val="dk1"/>
              </a:buClr>
              <a:buSzPts val="1200"/>
              <a:buFont typeface="Arial"/>
              <a:buNone/>
            </a:pPr>
            <a:endParaRPr/>
          </a:p>
          <a:p>
            <a:pPr marL="171450" marR="0" lvl="0" indent="-171450" algn="l" rtl="0">
              <a:lnSpc>
                <a:spcPct val="100000"/>
              </a:lnSpc>
              <a:spcBef>
                <a:spcPts val="0"/>
              </a:spcBef>
              <a:spcAft>
                <a:spcPts val="0"/>
              </a:spcAft>
              <a:buClr>
                <a:schemeClr val="dk1"/>
              </a:buClr>
              <a:buSzPts val="1200"/>
              <a:buFont typeface="Arial"/>
              <a:buChar char="•"/>
            </a:pPr>
            <a:r>
              <a:rPr lang="en-US"/>
              <a:t>This runs the install command in interactive mode, so that you’re prompted for any necessary configuration values</a:t>
            </a:r>
            <a:endParaRPr/>
          </a:p>
          <a:p>
            <a:pPr marL="171450" lvl="0" indent="-95250" algn="l" rtl="0">
              <a:lnSpc>
                <a:spcPct val="100000"/>
              </a:lnSpc>
              <a:spcBef>
                <a:spcPts val="0"/>
              </a:spcBef>
              <a:spcAft>
                <a:spcPts val="0"/>
              </a:spcAft>
              <a:buClr>
                <a:schemeClr val="dk1"/>
              </a:buClr>
              <a:buSzPts val="1200"/>
              <a:buFont typeface="Arial"/>
              <a:buNone/>
            </a:pPr>
            <a:endParaRPr/>
          </a:p>
        </p:txBody>
      </p:sp>
      <p:sp>
        <p:nvSpPr>
          <p:cNvPr id="1344" name="Google Shape;1344;p4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3" name="Google Shape;83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000000"/>
              </a:buClr>
              <a:buSzPts val="1400"/>
              <a:buFont typeface="Arial"/>
              <a:buNone/>
            </a:pPr>
            <a:r>
              <a:rPr lang="en-US"/>
              <a:t>Explain the content on slide using:</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Docker Enterprise platform is the leading container platform for continuous, high-velocity innovation. Docker is the only independent secure, scalable, and supported container platform that enables developers to seamlessly build and share any application — from legacy to modern — and operators to securely run them anywhere - from hybrid cloud to the edge.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Explain these three: secure, scalable, and supported container platform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building and orchestrating applications across multi-tenant Linux, Windows Server 2016, and Windows Server 2019.</a:t>
            </a:r>
            <a:endParaRPr/>
          </a:p>
        </p:txBody>
      </p:sp>
      <p:sp>
        <p:nvSpPr>
          <p:cNvPr id="834" name="Google Shape;83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0"/>
        <p:cNvGrpSpPr/>
        <p:nvPr/>
      </p:nvGrpSpPr>
      <p:grpSpPr>
        <a:xfrm>
          <a:off x="0" y="0"/>
          <a:ext cx="0" cy="0"/>
          <a:chOff x="0" y="0"/>
          <a:chExt cx="0" cy="0"/>
        </a:xfrm>
      </p:grpSpPr>
      <p:sp>
        <p:nvSpPr>
          <p:cNvPr id="1351" name="Google Shape;1351;g7b4f99b632_1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2" name="Google Shape;1352;g7b4f99b632_1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53" name="Google Shape;1353;g7b4f99b632_1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b96e44160_2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9" name="Google Shape;1359;g6b96e44160_2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1" indent="0" algn="l" rtl="0">
              <a:lnSpc>
                <a:spcPct val="100000"/>
              </a:lnSpc>
              <a:spcBef>
                <a:spcPts val="0"/>
              </a:spcBef>
              <a:spcAft>
                <a:spcPts val="0"/>
              </a:spcAft>
              <a:buSzPts val="1400"/>
              <a:buNone/>
            </a:pPr>
            <a:r>
              <a:rPr lang="en-US">
                <a:solidFill>
                  <a:srgbClr val="3F3F3F"/>
                </a:solidFill>
                <a:latin typeface="Open Sans"/>
                <a:ea typeface="Open Sans"/>
                <a:cs typeface="Open Sans"/>
                <a:sym typeface="Open Sans"/>
              </a:rPr>
              <a:t>Explain this in case uninstallation is required.</a:t>
            </a:r>
            <a:endParaRPr>
              <a:solidFill>
                <a:srgbClr val="3F3F3F"/>
              </a:solidFill>
              <a:latin typeface="Open Sans"/>
              <a:ea typeface="Open Sans"/>
              <a:cs typeface="Open Sans"/>
              <a:sym typeface="Open Sans"/>
            </a:endParaRPr>
          </a:p>
          <a:p>
            <a:pPr marL="0" lvl="1" indent="0" algn="l" rtl="0">
              <a:lnSpc>
                <a:spcPct val="100000"/>
              </a:lnSpc>
              <a:spcBef>
                <a:spcPts val="0"/>
              </a:spcBef>
              <a:spcAft>
                <a:spcPts val="0"/>
              </a:spcAft>
              <a:buSzPts val="1400"/>
              <a:buNone/>
            </a:pPr>
            <a:r>
              <a:rPr lang="en-US">
                <a:solidFill>
                  <a:srgbClr val="3F3F3F"/>
                </a:solidFill>
                <a:latin typeface="Open Sans"/>
                <a:ea typeface="Open Sans"/>
                <a:cs typeface="Open Sans"/>
                <a:sym typeface="Open Sans"/>
              </a:rPr>
              <a:t>Note: </a:t>
            </a:r>
            <a:r>
              <a:rPr lang="en-US">
                <a:solidFill>
                  <a:srgbClr val="33444C"/>
                </a:solidFill>
                <a:highlight>
                  <a:srgbClr val="FFFFFF"/>
                </a:highlight>
                <a:latin typeface="Open Sans"/>
                <a:ea typeface="Open Sans"/>
                <a:cs typeface="Open Sans"/>
                <a:sym typeface="Open Sans"/>
              </a:rPr>
              <a:t> In this case the UCP services are stopped and removed, but your Docker Engines will continue running in swarm mode. You applications will continue running normally.</a:t>
            </a:r>
            <a:endParaRPr>
              <a:solidFill>
                <a:srgbClr val="000000"/>
              </a:solidFill>
              <a:latin typeface="Arial"/>
              <a:ea typeface="Arial"/>
              <a:cs typeface="Arial"/>
              <a:sym typeface="Arial"/>
            </a:endParaRPr>
          </a:p>
          <a:p>
            <a:pPr marL="0" lvl="0" indent="0" algn="l" rtl="0">
              <a:lnSpc>
                <a:spcPct val="100000"/>
              </a:lnSpc>
              <a:spcBef>
                <a:spcPts val="0"/>
              </a:spcBef>
              <a:spcAft>
                <a:spcPts val="0"/>
              </a:spcAft>
              <a:buSzPts val="1400"/>
              <a:buNone/>
            </a:pPr>
            <a:endParaRPr/>
          </a:p>
        </p:txBody>
      </p:sp>
      <p:sp>
        <p:nvSpPr>
          <p:cNvPr id="1360" name="Google Shape;1360;g6b96e44160_2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7b4f99b632_4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9" name="Google Shape;1369;g7b4f99b632_4_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Join manager nodes</a:t>
            </a:r>
            <a:endParaRPr/>
          </a:p>
        </p:txBody>
      </p:sp>
      <p:sp>
        <p:nvSpPr>
          <p:cNvPr id="1370" name="Google Shape;1370;g7b4f99b632_4_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3"/>
        <p:cNvGrpSpPr/>
        <p:nvPr/>
      </p:nvGrpSpPr>
      <p:grpSpPr>
        <a:xfrm>
          <a:off x="0" y="0"/>
          <a:ext cx="0" cy="0"/>
          <a:chOff x="0" y="0"/>
          <a:chExt cx="0" cy="0"/>
        </a:xfrm>
      </p:grpSpPr>
      <p:sp>
        <p:nvSpPr>
          <p:cNvPr id="1374" name="Google Shape;1374;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5" name="Google Shape;1375;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Arial"/>
              <a:buNone/>
            </a:pPr>
            <a:r>
              <a:rPr lang="en-US" sz="900">
                <a:solidFill>
                  <a:srgbClr val="434343"/>
                </a:solidFill>
              </a:rPr>
              <a:t>Perform joining of manager nodes to the swarm</a:t>
            </a:r>
            <a:endParaRPr sz="900">
              <a:solidFill>
                <a:srgbClr val="434343"/>
              </a:solidFill>
            </a:endParaRPr>
          </a:p>
          <a:p>
            <a:pPr marL="0" lvl="0" indent="0" algn="l" rtl="0">
              <a:lnSpc>
                <a:spcPct val="100000"/>
              </a:lnSpc>
              <a:spcBef>
                <a:spcPts val="0"/>
              </a:spcBef>
              <a:spcAft>
                <a:spcPts val="0"/>
              </a:spcAft>
              <a:buClr>
                <a:schemeClr val="dk1"/>
              </a:buClr>
              <a:buSzPts val="1200"/>
              <a:buFont typeface="Arial"/>
              <a:buNone/>
            </a:pPr>
            <a:endParaRPr sz="900">
              <a:solidFill>
                <a:srgbClr val="434343"/>
              </a:solidFill>
            </a:endParaRPr>
          </a:p>
          <a:p>
            <a:pPr marL="0" lvl="0" indent="0" algn="l" rtl="0">
              <a:lnSpc>
                <a:spcPct val="150000"/>
              </a:lnSpc>
              <a:spcBef>
                <a:spcPts val="0"/>
              </a:spcBef>
              <a:spcAft>
                <a:spcPts val="0"/>
              </a:spcAft>
              <a:buClr>
                <a:schemeClr val="dk1"/>
              </a:buClr>
              <a:buSzPts val="2200"/>
              <a:buFont typeface="Arial"/>
              <a:buNone/>
            </a:pPr>
            <a:r>
              <a:rPr lang="en-US" sz="900">
                <a:solidFill>
                  <a:srgbClr val="434343"/>
                </a:solidFill>
                <a:latin typeface="Open Sans"/>
                <a:ea typeface="Open Sans"/>
                <a:cs typeface="Open Sans"/>
                <a:sym typeface="Open Sans"/>
              </a:rPr>
              <a:t>Manager nodes are joined when the UCP is supposed to be highly available. Docker swarm and UCP can be made fault-tolerant and highly available by adding more manager nodes to it.</a:t>
            </a:r>
            <a:endParaRPr sz="900">
              <a:solidFill>
                <a:srgbClr val="434343"/>
              </a:solidFill>
              <a:latin typeface="Open Sans"/>
              <a:ea typeface="Open Sans"/>
              <a:cs typeface="Open Sans"/>
              <a:sym typeface="Open Sans"/>
            </a:endParaRPr>
          </a:p>
          <a:p>
            <a:pPr marL="0" lvl="0" indent="0" algn="l" rtl="0">
              <a:lnSpc>
                <a:spcPct val="150000"/>
              </a:lnSpc>
              <a:spcBef>
                <a:spcPts val="0"/>
              </a:spcBef>
              <a:spcAft>
                <a:spcPts val="0"/>
              </a:spcAft>
              <a:buClr>
                <a:schemeClr val="dk1"/>
              </a:buClr>
              <a:buSzPts val="2200"/>
              <a:buFont typeface="Arial"/>
              <a:buNone/>
            </a:pPr>
            <a:endParaRPr sz="900">
              <a:solidFill>
                <a:srgbClr val="434343"/>
              </a:solidFill>
              <a:latin typeface="Open Sans"/>
              <a:ea typeface="Open Sans"/>
              <a:cs typeface="Open Sans"/>
              <a:sym typeface="Open Sans"/>
            </a:endParaRPr>
          </a:p>
          <a:p>
            <a:pPr marL="0" lvl="0" indent="0" algn="l" rtl="0">
              <a:lnSpc>
                <a:spcPct val="150000"/>
              </a:lnSpc>
              <a:spcBef>
                <a:spcPts val="0"/>
              </a:spcBef>
              <a:spcAft>
                <a:spcPts val="0"/>
              </a:spcAft>
              <a:buClr>
                <a:schemeClr val="dk1"/>
              </a:buClr>
              <a:buSzPts val="2200"/>
              <a:buFont typeface="Arial"/>
              <a:buNone/>
            </a:pPr>
            <a:r>
              <a:rPr lang="en-US" sz="900">
                <a:solidFill>
                  <a:srgbClr val="434343"/>
                </a:solidFill>
                <a:latin typeface="Open Sans"/>
                <a:ea typeface="Open Sans"/>
                <a:cs typeface="Open Sans"/>
                <a:sym typeface="Open Sans"/>
              </a:rPr>
              <a:t>Join manager nodes to the swarm:</a:t>
            </a:r>
            <a:endParaRPr sz="900">
              <a:solidFill>
                <a:srgbClr val="434343"/>
              </a:solidFill>
              <a:latin typeface="Open Sans"/>
              <a:ea typeface="Open Sans"/>
              <a:cs typeface="Open Sans"/>
              <a:sym typeface="Open Sans"/>
            </a:endParaRPr>
          </a:p>
          <a:p>
            <a:pPr marL="0" lvl="0" indent="0" algn="l" rtl="0">
              <a:lnSpc>
                <a:spcPct val="150000"/>
              </a:lnSpc>
              <a:spcBef>
                <a:spcPts val="0"/>
              </a:spcBef>
              <a:spcAft>
                <a:spcPts val="0"/>
              </a:spcAft>
              <a:buClr>
                <a:schemeClr val="dk1"/>
              </a:buClr>
              <a:buSzPts val="2200"/>
              <a:buFont typeface="Arial"/>
              <a:buNone/>
            </a:pPr>
            <a:endParaRPr sz="900">
              <a:solidFill>
                <a:srgbClr val="434343"/>
              </a:solidFill>
              <a:latin typeface="Open Sans"/>
              <a:ea typeface="Open Sans"/>
              <a:cs typeface="Open Sans"/>
              <a:sym typeface="Open Sans"/>
            </a:endParaRPr>
          </a:p>
          <a:p>
            <a:pPr marL="914400" lvl="0" indent="-374650" algn="l" rtl="0">
              <a:lnSpc>
                <a:spcPct val="150000"/>
              </a:lnSpc>
              <a:spcBef>
                <a:spcPts val="0"/>
              </a:spcBef>
              <a:spcAft>
                <a:spcPts val="0"/>
              </a:spcAft>
              <a:buClr>
                <a:srgbClr val="3F3F3F"/>
              </a:buClr>
              <a:buSzPts val="900"/>
              <a:buFont typeface="Open Sans"/>
              <a:buAutoNum type="arabicPeriod"/>
            </a:pPr>
            <a:r>
              <a:rPr lang="en-US" sz="900">
                <a:solidFill>
                  <a:srgbClr val="3F3F3F"/>
                </a:solidFill>
                <a:latin typeface="Open Sans"/>
                <a:ea typeface="Open Sans"/>
                <a:cs typeface="Open Sans"/>
                <a:sym typeface="Open Sans"/>
              </a:rPr>
              <a:t>Navigate to the </a:t>
            </a:r>
            <a:r>
              <a:rPr lang="en-US" sz="900" b="1">
                <a:solidFill>
                  <a:srgbClr val="3F3F3F"/>
                </a:solidFill>
                <a:latin typeface="Open Sans"/>
                <a:ea typeface="Open Sans"/>
                <a:cs typeface="Open Sans"/>
                <a:sym typeface="Open Sans"/>
              </a:rPr>
              <a:t>Nodes</a:t>
            </a:r>
            <a:r>
              <a:rPr lang="en-US" sz="900">
                <a:solidFill>
                  <a:srgbClr val="3F3F3F"/>
                </a:solidFill>
                <a:latin typeface="Open Sans"/>
                <a:ea typeface="Open Sans"/>
                <a:cs typeface="Open Sans"/>
                <a:sym typeface="Open Sans"/>
              </a:rPr>
              <a:t> page in UCP web UI and click the </a:t>
            </a:r>
            <a:r>
              <a:rPr lang="en-US" sz="900" b="1">
                <a:solidFill>
                  <a:srgbClr val="3F3F3F"/>
                </a:solidFill>
                <a:latin typeface="Open Sans"/>
                <a:ea typeface="Open Sans"/>
                <a:cs typeface="Open Sans"/>
                <a:sym typeface="Open Sans"/>
              </a:rPr>
              <a:t>Add Node</a:t>
            </a:r>
            <a:r>
              <a:rPr lang="en-US" sz="900">
                <a:solidFill>
                  <a:srgbClr val="3F3F3F"/>
                </a:solidFill>
                <a:latin typeface="Open Sans"/>
                <a:ea typeface="Open Sans"/>
                <a:cs typeface="Open Sans"/>
                <a:sym typeface="Open Sans"/>
              </a:rPr>
              <a:t> button to add a new node.</a:t>
            </a:r>
            <a:endParaRPr sz="900">
              <a:solidFill>
                <a:srgbClr val="3F3F3F"/>
              </a:solidFill>
              <a:latin typeface="Arial"/>
              <a:ea typeface="Arial"/>
              <a:cs typeface="Arial"/>
              <a:sym typeface="Arial"/>
            </a:endParaRPr>
          </a:p>
          <a:p>
            <a:pPr marL="914400" lvl="0" indent="-374650" algn="l" rtl="0">
              <a:lnSpc>
                <a:spcPct val="150000"/>
              </a:lnSpc>
              <a:spcBef>
                <a:spcPts val="0"/>
              </a:spcBef>
              <a:spcAft>
                <a:spcPts val="0"/>
              </a:spcAft>
              <a:buClr>
                <a:srgbClr val="3F3F3F"/>
              </a:buClr>
              <a:buSzPts val="900"/>
              <a:buFont typeface="Open Sans"/>
              <a:buAutoNum type="arabicPeriod"/>
            </a:pPr>
            <a:r>
              <a:rPr lang="en-US" sz="900">
                <a:solidFill>
                  <a:srgbClr val="3F3F3F"/>
                </a:solidFill>
                <a:latin typeface="Open Sans"/>
                <a:ea typeface="Open Sans"/>
                <a:cs typeface="Open Sans"/>
                <a:sym typeface="Open Sans"/>
              </a:rPr>
              <a:t>Check </a:t>
            </a:r>
            <a:r>
              <a:rPr lang="en-US" sz="900" b="1">
                <a:solidFill>
                  <a:srgbClr val="3F3F3F"/>
                </a:solidFill>
                <a:latin typeface="Open Sans"/>
                <a:ea typeface="Open Sans"/>
                <a:cs typeface="Open Sans"/>
                <a:sym typeface="Open Sans"/>
              </a:rPr>
              <a:t>Add node as a manager</a:t>
            </a:r>
            <a:r>
              <a:rPr lang="en-US" sz="900">
                <a:solidFill>
                  <a:srgbClr val="3F3F3F"/>
                </a:solidFill>
                <a:latin typeface="Open Sans"/>
                <a:ea typeface="Open Sans"/>
                <a:cs typeface="Open Sans"/>
                <a:sym typeface="Open Sans"/>
              </a:rPr>
              <a:t> in the Add Node page in order to turn this node into a manager and replicate UCP for high-availability.</a:t>
            </a:r>
            <a:endParaRPr sz="900">
              <a:solidFill>
                <a:srgbClr val="434343"/>
              </a:solidFill>
            </a:endParaRPr>
          </a:p>
        </p:txBody>
      </p:sp>
      <p:sp>
        <p:nvSpPr>
          <p:cNvPr id="1376" name="Google Shape;1376;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5" name="Google Shape;1385;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Arial"/>
              <a:buNone/>
            </a:pPr>
            <a:r>
              <a:rPr lang="en-US"/>
              <a:t>Continued from previous slide:</a:t>
            </a:r>
            <a:endParaRPr/>
          </a:p>
          <a:p>
            <a:pPr marL="0" lvl="0" indent="0" algn="l" rtl="0">
              <a:lnSpc>
                <a:spcPct val="100000"/>
              </a:lnSpc>
              <a:spcBef>
                <a:spcPts val="0"/>
              </a:spcBef>
              <a:spcAft>
                <a:spcPts val="0"/>
              </a:spcAft>
              <a:buClr>
                <a:schemeClr val="dk1"/>
              </a:buClr>
              <a:buSzPts val="1200"/>
              <a:buFont typeface="Arial"/>
              <a:buNone/>
            </a:pPr>
            <a:endParaRPr/>
          </a:p>
          <a:p>
            <a:pPr marL="171450" lvl="0" indent="-171450" algn="l" rtl="0">
              <a:lnSpc>
                <a:spcPct val="100000"/>
              </a:lnSpc>
              <a:spcBef>
                <a:spcPts val="0"/>
              </a:spcBef>
              <a:spcAft>
                <a:spcPts val="0"/>
              </a:spcAft>
              <a:buClr>
                <a:schemeClr val="dk1"/>
              </a:buClr>
              <a:buSzPts val="1200"/>
              <a:buFont typeface="Arial"/>
              <a:buChar char="•"/>
            </a:pPr>
            <a:r>
              <a:rPr lang="en-US"/>
              <a:t>If you want to customize the network and port that the new node advertises to other swarm members for API access, click </a:t>
            </a:r>
            <a:r>
              <a:rPr lang="en-US" b="1"/>
              <a:t>Use a custom advertise address</a:t>
            </a:r>
            <a:r>
              <a:rPr lang="en-US"/>
              <a:t> and enter the IP address and port. By default, this is also the outbound address used by the new node to contact UCP. The joining node should be able to contact itself at this address. The format is interface:port or ip:port.</a:t>
            </a:r>
            <a:endParaRPr/>
          </a:p>
          <a:p>
            <a:pPr marL="171450" lvl="0" indent="-171450" algn="l" rtl="0">
              <a:lnSpc>
                <a:spcPct val="100000"/>
              </a:lnSpc>
              <a:spcBef>
                <a:spcPts val="0"/>
              </a:spcBef>
              <a:spcAft>
                <a:spcPts val="0"/>
              </a:spcAft>
              <a:buClr>
                <a:schemeClr val="dk1"/>
              </a:buClr>
              <a:buSzPts val="1200"/>
              <a:buFont typeface="Arial"/>
              <a:buChar char="•"/>
            </a:pPr>
            <a:r>
              <a:rPr lang="en-US"/>
              <a:t>Click the copy icon to copy the docker swarm join command that nodes use to join the swarm.</a:t>
            </a:r>
            <a:endParaRPr/>
          </a:p>
          <a:p>
            <a:pPr marL="171450" lvl="0" indent="-171450" algn="l" rtl="0">
              <a:lnSpc>
                <a:spcPct val="100000"/>
              </a:lnSpc>
              <a:spcBef>
                <a:spcPts val="0"/>
              </a:spcBef>
              <a:spcAft>
                <a:spcPts val="0"/>
              </a:spcAft>
              <a:buClr>
                <a:schemeClr val="dk1"/>
              </a:buClr>
              <a:buSzPts val="1200"/>
              <a:buFont typeface="Arial"/>
              <a:buChar char="•"/>
            </a:pPr>
            <a:r>
              <a:rPr lang="en-US"/>
              <a:t>For each manager node that you want to join to the swarm, log in using ssh and run the join command that you copied. After the join command completes, the node appears on the </a:t>
            </a:r>
            <a:r>
              <a:rPr lang="en-US" b="1"/>
              <a:t>Nodes</a:t>
            </a:r>
            <a:r>
              <a:rPr lang="en-US"/>
              <a:t> page in the UCP web UI.</a:t>
            </a:r>
            <a:endParaRPr/>
          </a:p>
          <a:p>
            <a:pPr marL="0" lvl="0" indent="0" algn="l" rtl="0">
              <a:lnSpc>
                <a:spcPct val="100000"/>
              </a:lnSpc>
              <a:spcBef>
                <a:spcPts val="0"/>
              </a:spcBef>
              <a:spcAft>
                <a:spcPts val="0"/>
              </a:spcAft>
              <a:buSzPts val="1400"/>
              <a:buNone/>
            </a:pPr>
            <a:endParaRPr/>
          </a:p>
          <a:p>
            <a:pPr marL="0" lvl="0" indent="0" algn="l" rtl="0">
              <a:lnSpc>
                <a:spcPct val="115000"/>
              </a:lnSpc>
              <a:spcBef>
                <a:spcPts val="1800"/>
              </a:spcBef>
              <a:spcAft>
                <a:spcPts val="0"/>
              </a:spcAft>
              <a:buClr>
                <a:schemeClr val="dk1"/>
              </a:buClr>
              <a:buSzPts val="1100"/>
              <a:buFont typeface="Arial"/>
              <a:buNone/>
            </a:pPr>
            <a:r>
              <a:rPr lang="en-US" sz="1700" b="1">
                <a:latin typeface="Arial"/>
                <a:ea typeface="Arial"/>
                <a:cs typeface="Arial"/>
                <a:sym typeface="Arial"/>
              </a:rPr>
              <a:t>Step 6: Join worker nodes</a:t>
            </a:r>
            <a:endParaRPr sz="1700" b="1">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Skip this step if you don’t want to add more nodes to run and scale your apps.</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To add more computational resources to your swarm, you can join worker nodes. These nodes execute tasks assigned to them by the manager nodes. Follow the same steps as before, but don’t check the </a:t>
            </a:r>
            <a:r>
              <a:rPr lang="en-US" sz="1100" b="1">
                <a:latin typeface="Arial"/>
                <a:ea typeface="Arial"/>
                <a:cs typeface="Arial"/>
                <a:sym typeface="Arial"/>
              </a:rPr>
              <a:t>Add node as a manager</a:t>
            </a:r>
            <a:r>
              <a:rPr lang="en-US" sz="1100">
                <a:latin typeface="Arial"/>
                <a:ea typeface="Arial"/>
                <a:cs typeface="Arial"/>
                <a:sym typeface="Arial"/>
              </a:rPr>
              <a:t> option.</a:t>
            </a:r>
            <a:endParaRPr sz="1100">
              <a:latin typeface="Arial"/>
              <a:ea typeface="Arial"/>
              <a:cs typeface="Arial"/>
              <a:sym typeface="Arial"/>
            </a:endParaRPr>
          </a:p>
          <a:p>
            <a:pPr marL="0" lvl="0" indent="0" algn="l" rtl="0">
              <a:lnSpc>
                <a:spcPct val="100000"/>
              </a:lnSpc>
              <a:spcBef>
                <a:spcPts val="1200"/>
              </a:spcBef>
              <a:spcAft>
                <a:spcPts val="0"/>
              </a:spcAft>
              <a:buSzPts val="1400"/>
              <a:buNone/>
            </a:pPr>
            <a:endParaRPr/>
          </a:p>
        </p:txBody>
      </p:sp>
      <p:sp>
        <p:nvSpPr>
          <p:cNvPr id="1386" name="Google Shape;1386;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1"/>
        <p:cNvGrpSpPr/>
        <p:nvPr/>
      </p:nvGrpSpPr>
      <p:grpSpPr>
        <a:xfrm>
          <a:off x="0" y="0"/>
          <a:ext cx="0" cy="0"/>
          <a:chOff x="0" y="0"/>
          <a:chExt cx="0" cy="0"/>
        </a:xfrm>
      </p:grpSpPr>
      <p:sp>
        <p:nvSpPr>
          <p:cNvPr id="1392" name="Google Shape;1392;g6b96e44160_2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3" name="Google Shape;1393;g6b96e44160_2_1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High availability</a:t>
            </a:r>
            <a:endParaRPr/>
          </a:p>
        </p:txBody>
      </p:sp>
      <p:sp>
        <p:nvSpPr>
          <p:cNvPr id="1394" name="Google Shape;1394;g6b96e44160_2_13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6b96e44160_2_2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9" name="Google Shape;1399;g6b96e44160_2_29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900">
                <a:solidFill>
                  <a:srgbClr val="33444C"/>
                </a:solidFill>
                <a:highlight>
                  <a:srgbClr val="FFFFFF"/>
                </a:highlight>
                <a:latin typeface="Open Sans"/>
                <a:ea typeface="Open Sans"/>
                <a:cs typeface="Open Sans"/>
                <a:sym typeface="Open Sans"/>
              </a:rPr>
              <a:t>Explain high availability</a:t>
            </a:r>
            <a:endParaRPr sz="9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endParaRPr sz="9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0"/>
              </a:spcBef>
              <a:spcAft>
                <a:spcPts val="0"/>
              </a:spcAft>
              <a:buSzPts val="1400"/>
              <a:buNone/>
            </a:pPr>
            <a:r>
              <a:rPr lang="en-US" sz="900">
                <a:solidFill>
                  <a:srgbClr val="33444C"/>
                </a:solidFill>
                <a:highlight>
                  <a:srgbClr val="FFFFFF"/>
                </a:highlight>
                <a:latin typeface="Open Sans"/>
                <a:ea typeface="Open Sans"/>
                <a:cs typeface="Open Sans"/>
                <a:sym typeface="Open Sans"/>
              </a:rPr>
              <a:t>Docker Universal Control Plane is designed for high availability (HA). You can join multiple manager nodes to the cluster, so that if one manager node fails, another can automatically take its place without impact to the cluster.</a:t>
            </a:r>
            <a:endParaRPr sz="90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Clr>
                <a:schemeClr val="dk1"/>
              </a:buClr>
              <a:buSzPts val="1100"/>
              <a:buFont typeface="Arial"/>
              <a:buNone/>
            </a:pPr>
            <a:r>
              <a:rPr lang="en-US" sz="900">
                <a:solidFill>
                  <a:srgbClr val="33444C"/>
                </a:solidFill>
                <a:highlight>
                  <a:srgbClr val="FFFFFF"/>
                </a:highlight>
                <a:latin typeface="Open Sans"/>
                <a:ea typeface="Open Sans"/>
                <a:cs typeface="Open Sans"/>
                <a:sym typeface="Open Sans"/>
              </a:rPr>
              <a:t>Having multiple manager nodes in your cluster allows you to:</a:t>
            </a:r>
            <a:endParaRPr sz="900">
              <a:solidFill>
                <a:srgbClr val="33444C"/>
              </a:solidFill>
              <a:highlight>
                <a:srgbClr val="FFFFFF"/>
              </a:highlight>
              <a:latin typeface="Open Sans"/>
              <a:ea typeface="Open Sans"/>
              <a:cs typeface="Open Sans"/>
              <a:sym typeface="Open Sans"/>
            </a:endParaRPr>
          </a:p>
          <a:p>
            <a:pPr marL="457200" lvl="0" indent="-285750" algn="l" rtl="0">
              <a:lnSpc>
                <a:spcPct val="115000"/>
              </a:lnSpc>
              <a:spcBef>
                <a:spcPts val="800"/>
              </a:spcBef>
              <a:spcAft>
                <a:spcPts val="0"/>
              </a:spcAft>
              <a:buClr>
                <a:srgbClr val="33444C"/>
              </a:buClr>
              <a:buSzPts val="900"/>
              <a:buFont typeface="Open Sans"/>
              <a:buChar char="●"/>
            </a:pPr>
            <a:r>
              <a:rPr lang="en-US" sz="900">
                <a:solidFill>
                  <a:srgbClr val="33444C"/>
                </a:solidFill>
                <a:highlight>
                  <a:srgbClr val="FFFFFF"/>
                </a:highlight>
                <a:latin typeface="Open Sans"/>
                <a:ea typeface="Open Sans"/>
                <a:cs typeface="Open Sans"/>
                <a:sym typeface="Open Sans"/>
              </a:rPr>
              <a:t>Handle manager node failures,</a:t>
            </a:r>
            <a:endParaRPr sz="900">
              <a:solidFill>
                <a:srgbClr val="33444C"/>
              </a:solidFill>
              <a:highlight>
                <a:srgbClr val="FFFFFF"/>
              </a:highlight>
              <a:latin typeface="Open Sans"/>
              <a:ea typeface="Open Sans"/>
              <a:cs typeface="Open Sans"/>
              <a:sym typeface="Open Sans"/>
            </a:endParaRPr>
          </a:p>
          <a:p>
            <a:pPr marL="457200" lvl="0" indent="-285750" algn="l" rtl="0">
              <a:lnSpc>
                <a:spcPct val="115000"/>
              </a:lnSpc>
              <a:spcBef>
                <a:spcPts val="0"/>
              </a:spcBef>
              <a:spcAft>
                <a:spcPts val="0"/>
              </a:spcAft>
              <a:buClr>
                <a:srgbClr val="33444C"/>
              </a:buClr>
              <a:buSzPts val="900"/>
              <a:buFont typeface="Open Sans"/>
              <a:buChar char="●"/>
            </a:pPr>
            <a:r>
              <a:rPr lang="en-US" sz="900">
                <a:solidFill>
                  <a:srgbClr val="33444C"/>
                </a:solidFill>
                <a:highlight>
                  <a:srgbClr val="FFFFFF"/>
                </a:highlight>
                <a:latin typeface="Open Sans"/>
                <a:ea typeface="Open Sans"/>
                <a:cs typeface="Open Sans"/>
                <a:sym typeface="Open Sans"/>
              </a:rPr>
              <a:t>Load-balance user requests across all manager nodes.</a:t>
            </a:r>
            <a:endParaRPr sz="900">
              <a:solidFill>
                <a:srgbClr val="33444C"/>
              </a:solidFill>
              <a:highlight>
                <a:srgbClr val="FFFFFF"/>
              </a:highlight>
              <a:latin typeface="Open Sans"/>
              <a:ea typeface="Open Sans"/>
              <a:cs typeface="Open Sans"/>
              <a:sym typeface="Open Sans"/>
            </a:endParaRPr>
          </a:p>
          <a:p>
            <a:pPr marL="0" lvl="0" indent="0" algn="l" rtl="0">
              <a:lnSpc>
                <a:spcPct val="100000"/>
              </a:lnSpc>
              <a:spcBef>
                <a:spcPts val="800"/>
              </a:spcBef>
              <a:spcAft>
                <a:spcPts val="0"/>
              </a:spcAft>
              <a:buSzPts val="1400"/>
              <a:buNone/>
            </a:pPr>
            <a:endParaRPr sz="900">
              <a:solidFill>
                <a:srgbClr val="33444C"/>
              </a:solidFill>
              <a:highlight>
                <a:srgbClr val="FFFFFF"/>
              </a:highlight>
              <a:latin typeface="Open Sans"/>
              <a:ea typeface="Open Sans"/>
              <a:cs typeface="Open Sans"/>
              <a:sym typeface="Open Sans"/>
            </a:endParaRPr>
          </a:p>
        </p:txBody>
      </p:sp>
      <p:sp>
        <p:nvSpPr>
          <p:cNvPr id="1400" name="Google Shape;1400;g6b96e44160_2_29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6b96e44160_2_3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9" name="Google Shape;1419;g6b96e44160_2_30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900">
                <a:solidFill>
                  <a:srgbClr val="33444C"/>
                </a:solidFill>
                <a:highlight>
                  <a:schemeClr val="lt1"/>
                </a:highlight>
                <a:latin typeface="Open Sans"/>
                <a:ea typeface="Open Sans"/>
                <a:cs typeface="Open Sans"/>
                <a:sym typeface="Open Sans"/>
              </a:rPr>
              <a:t>Explain fault tolerance</a:t>
            </a:r>
            <a:endParaRPr sz="9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Clr>
                <a:schemeClr val="dk1"/>
              </a:buClr>
              <a:buSzPts val="1100"/>
              <a:buFont typeface="Arial"/>
              <a:buNone/>
            </a:pPr>
            <a:r>
              <a:rPr lang="en-US" sz="900">
                <a:solidFill>
                  <a:srgbClr val="33444C"/>
                </a:solidFill>
                <a:highlight>
                  <a:srgbClr val="FFFFFF"/>
                </a:highlight>
                <a:latin typeface="Arial"/>
                <a:ea typeface="Arial"/>
                <a:cs typeface="Arial"/>
                <a:sym typeface="Arial"/>
              </a:rPr>
              <a:t>Size your deployment</a:t>
            </a:r>
            <a:endParaRPr sz="90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400"/>
              <a:buNone/>
            </a:pPr>
            <a:r>
              <a:rPr lang="en-US" sz="900">
                <a:solidFill>
                  <a:srgbClr val="33444C"/>
                </a:solidFill>
                <a:highlight>
                  <a:srgbClr val="FFFFFF"/>
                </a:highlight>
                <a:latin typeface="Open Sans"/>
                <a:ea typeface="Open Sans"/>
                <a:cs typeface="Open Sans"/>
                <a:sym typeface="Open Sans"/>
              </a:rPr>
              <a:t>To make the cluster tolerant to more failures, add additional replica nodes to your cluster.</a:t>
            </a:r>
            <a:endParaRPr sz="900">
              <a:solidFill>
                <a:srgbClr val="33444C"/>
              </a:solidFill>
              <a:highlight>
                <a:srgbClr val="FFFFFF"/>
              </a:highlight>
              <a:latin typeface="Open Sans"/>
              <a:ea typeface="Open Sans"/>
              <a:cs typeface="Open Sans"/>
              <a:sym typeface="Open Sans"/>
            </a:endParaRPr>
          </a:p>
          <a:p>
            <a:pPr marL="0" lvl="0" indent="0" algn="l" rtl="0">
              <a:lnSpc>
                <a:spcPct val="171428"/>
              </a:lnSpc>
              <a:spcBef>
                <a:spcPts val="800"/>
              </a:spcBef>
              <a:spcAft>
                <a:spcPts val="0"/>
              </a:spcAft>
              <a:buSzPts val="1400"/>
              <a:buNone/>
            </a:pPr>
            <a:r>
              <a:rPr lang="en-US" sz="900" b="1">
                <a:solidFill>
                  <a:srgbClr val="33444C"/>
                </a:solidFill>
                <a:highlight>
                  <a:srgbClr val="CFD2D4"/>
                </a:highlight>
                <a:latin typeface="Open Sans"/>
                <a:ea typeface="Open Sans"/>
                <a:cs typeface="Open Sans"/>
                <a:sym typeface="Open Sans"/>
              </a:rPr>
              <a:t>Manager nodes	Failures tolerated</a:t>
            </a:r>
            <a:endParaRPr sz="900" b="1">
              <a:solidFill>
                <a:srgbClr val="33444C"/>
              </a:solidFill>
              <a:highlight>
                <a:srgbClr val="CFD2D4"/>
              </a:highlight>
              <a:latin typeface="Open Sans"/>
              <a:ea typeface="Open Sans"/>
              <a:cs typeface="Open Sans"/>
              <a:sym typeface="Open Sans"/>
            </a:endParaRPr>
          </a:p>
          <a:p>
            <a:pPr marL="0" lvl="0" indent="0" algn="l" rtl="0">
              <a:lnSpc>
                <a:spcPct val="171428"/>
              </a:lnSpc>
              <a:spcBef>
                <a:spcPts val="800"/>
              </a:spcBef>
              <a:spcAft>
                <a:spcPts val="0"/>
              </a:spcAft>
              <a:buSzPts val="1400"/>
              <a:buNone/>
            </a:pPr>
            <a:r>
              <a:rPr lang="en-US" sz="900" b="1">
                <a:solidFill>
                  <a:srgbClr val="33444C"/>
                </a:solidFill>
                <a:highlight>
                  <a:srgbClr val="CFD2D4"/>
                </a:highlight>
                <a:latin typeface="Open Sans"/>
                <a:ea typeface="Open Sans"/>
                <a:cs typeface="Open Sans"/>
                <a:sym typeface="Open Sans"/>
              </a:rPr>
              <a:t>1				0</a:t>
            </a:r>
            <a:endParaRPr sz="900" b="1">
              <a:solidFill>
                <a:srgbClr val="33444C"/>
              </a:solidFill>
              <a:highlight>
                <a:srgbClr val="CFD2D4"/>
              </a:highlight>
              <a:latin typeface="Open Sans"/>
              <a:ea typeface="Open Sans"/>
              <a:cs typeface="Open Sans"/>
              <a:sym typeface="Open Sans"/>
            </a:endParaRPr>
          </a:p>
          <a:p>
            <a:pPr marL="0" lvl="0" indent="0" algn="l" rtl="0">
              <a:lnSpc>
                <a:spcPct val="171428"/>
              </a:lnSpc>
              <a:spcBef>
                <a:spcPts val="800"/>
              </a:spcBef>
              <a:spcAft>
                <a:spcPts val="0"/>
              </a:spcAft>
              <a:buSzPts val="1400"/>
              <a:buNone/>
            </a:pPr>
            <a:r>
              <a:rPr lang="en-US" sz="900" b="1">
                <a:solidFill>
                  <a:srgbClr val="33444C"/>
                </a:solidFill>
                <a:highlight>
                  <a:srgbClr val="CFD2D4"/>
                </a:highlight>
                <a:latin typeface="Open Sans"/>
                <a:ea typeface="Open Sans"/>
                <a:cs typeface="Open Sans"/>
                <a:sym typeface="Open Sans"/>
              </a:rPr>
              <a:t>3				1</a:t>
            </a:r>
            <a:endParaRPr sz="900" b="1">
              <a:solidFill>
                <a:srgbClr val="33444C"/>
              </a:solidFill>
              <a:highlight>
                <a:srgbClr val="CFD2D4"/>
              </a:highlight>
              <a:latin typeface="Open Sans"/>
              <a:ea typeface="Open Sans"/>
              <a:cs typeface="Open Sans"/>
              <a:sym typeface="Open Sans"/>
            </a:endParaRPr>
          </a:p>
          <a:p>
            <a:pPr marL="0" lvl="0" indent="0" algn="l" rtl="0">
              <a:lnSpc>
                <a:spcPct val="171428"/>
              </a:lnSpc>
              <a:spcBef>
                <a:spcPts val="800"/>
              </a:spcBef>
              <a:spcAft>
                <a:spcPts val="0"/>
              </a:spcAft>
              <a:buSzPts val="1400"/>
              <a:buNone/>
            </a:pPr>
            <a:r>
              <a:rPr lang="en-US" sz="900" b="1">
                <a:solidFill>
                  <a:srgbClr val="33444C"/>
                </a:solidFill>
                <a:highlight>
                  <a:srgbClr val="CFD2D4"/>
                </a:highlight>
                <a:latin typeface="Open Sans"/>
                <a:ea typeface="Open Sans"/>
                <a:cs typeface="Open Sans"/>
                <a:sym typeface="Open Sans"/>
              </a:rPr>
              <a:t>5				2</a:t>
            </a:r>
            <a:endParaRPr sz="900" b="1">
              <a:solidFill>
                <a:srgbClr val="33444C"/>
              </a:solidFill>
              <a:highlight>
                <a:srgbClr val="CFD2D4"/>
              </a:highlight>
              <a:latin typeface="Open Sans"/>
              <a:ea typeface="Open Sans"/>
              <a:cs typeface="Open Sans"/>
              <a:sym typeface="Open Sans"/>
            </a:endParaRPr>
          </a:p>
          <a:p>
            <a:pPr marL="457200" lvl="1" indent="0" algn="l" rtl="0">
              <a:lnSpc>
                <a:spcPct val="100000"/>
              </a:lnSpc>
              <a:spcBef>
                <a:spcPts val="0"/>
              </a:spcBef>
              <a:spcAft>
                <a:spcPts val="0"/>
              </a:spcAft>
              <a:buSzPts val="1400"/>
              <a:buNone/>
            </a:pPr>
            <a:endParaRPr sz="900">
              <a:solidFill>
                <a:srgbClr val="3F3F3F"/>
              </a:solidFill>
              <a:latin typeface="Open Sans"/>
              <a:ea typeface="Open Sans"/>
              <a:cs typeface="Open Sans"/>
              <a:sym typeface="Open Sans"/>
            </a:endParaRPr>
          </a:p>
          <a:p>
            <a:pPr marL="0" lvl="1" indent="0" algn="l" rtl="0">
              <a:lnSpc>
                <a:spcPct val="100000"/>
              </a:lnSpc>
              <a:spcBef>
                <a:spcPts val="0"/>
              </a:spcBef>
              <a:spcAft>
                <a:spcPts val="0"/>
              </a:spcAft>
              <a:buSzPts val="1400"/>
              <a:buNone/>
            </a:pPr>
            <a:r>
              <a:rPr lang="en-US" sz="900">
                <a:solidFill>
                  <a:srgbClr val="3F3F3F"/>
                </a:solidFill>
                <a:latin typeface="Open Sans"/>
                <a:ea typeface="Open Sans"/>
                <a:cs typeface="Open Sans"/>
                <a:sym typeface="Open Sans"/>
              </a:rPr>
              <a:t>Note: </a:t>
            </a:r>
            <a:r>
              <a:rPr lang="en-US" sz="900">
                <a:solidFill>
                  <a:srgbClr val="33444C"/>
                </a:solidFill>
                <a:highlight>
                  <a:srgbClr val="FFFFFF"/>
                </a:highlight>
                <a:latin typeface="Open Sans"/>
                <a:ea typeface="Open Sans"/>
                <a:cs typeface="Open Sans"/>
                <a:sym typeface="Open Sans"/>
              </a:rPr>
              <a:t> In this case the UCP services are stopped and removed, but your Docker Engines will continue running in swarm mode. You applications will continue running normally.</a:t>
            </a:r>
            <a:endParaRPr sz="900">
              <a:solidFill>
                <a:srgbClr val="000000"/>
              </a:solidFill>
              <a:latin typeface="Arial"/>
              <a:ea typeface="Arial"/>
              <a:cs typeface="Arial"/>
              <a:sym typeface="Arial"/>
            </a:endParaRPr>
          </a:p>
          <a:p>
            <a:pPr marL="0" lvl="0" indent="0" algn="l" rtl="0">
              <a:lnSpc>
                <a:spcPct val="100000"/>
              </a:lnSpc>
              <a:spcBef>
                <a:spcPts val="0"/>
              </a:spcBef>
              <a:spcAft>
                <a:spcPts val="0"/>
              </a:spcAft>
              <a:buSzPts val="1400"/>
              <a:buNone/>
            </a:pPr>
            <a:endParaRPr sz="900"/>
          </a:p>
        </p:txBody>
      </p:sp>
      <p:sp>
        <p:nvSpPr>
          <p:cNvPr id="1420" name="Google Shape;1420;g6b96e44160_2_30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5"/>
        <p:cNvGrpSpPr/>
        <p:nvPr/>
      </p:nvGrpSpPr>
      <p:grpSpPr>
        <a:xfrm>
          <a:off x="0" y="0"/>
          <a:ext cx="0" cy="0"/>
          <a:chOff x="0" y="0"/>
          <a:chExt cx="0" cy="0"/>
        </a:xfrm>
      </p:grpSpPr>
      <p:sp>
        <p:nvSpPr>
          <p:cNvPr id="1446" name="Google Shape;1446;g6b96e44160_2_4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7" name="Google Shape;1447;g6b96e44160_2_4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Load balancer</a:t>
            </a:r>
            <a:endParaRPr/>
          </a:p>
        </p:txBody>
      </p:sp>
      <p:sp>
        <p:nvSpPr>
          <p:cNvPr id="1448" name="Google Shape;1448;g6b96e44160_2_4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6b96e44160_2_4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3" name="Google Shape;1453;g6b96e44160_2_4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1" indent="0" algn="l" rtl="0">
              <a:lnSpc>
                <a:spcPct val="200000"/>
              </a:lnSpc>
              <a:spcBef>
                <a:spcPts val="0"/>
              </a:spcBef>
              <a:spcAft>
                <a:spcPts val="0"/>
              </a:spcAft>
              <a:buClr>
                <a:srgbClr val="3F3F3F"/>
              </a:buClr>
              <a:buSzPts val="2200"/>
              <a:buFont typeface="Calibri"/>
              <a:buNone/>
            </a:pPr>
            <a:r>
              <a:rPr lang="en-US" sz="1050">
                <a:solidFill>
                  <a:srgbClr val="33444C"/>
                </a:solidFill>
                <a:highlight>
                  <a:srgbClr val="FFFFFF"/>
                </a:highlight>
                <a:latin typeface="Open Sans"/>
                <a:ea typeface="Open Sans"/>
                <a:cs typeface="Open Sans"/>
                <a:sym typeface="Open Sans"/>
              </a:rPr>
              <a:t>Explain load balancer using:</a:t>
            </a:r>
            <a:endParaRPr sz="1050">
              <a:solidFill>
                <a:srgbClr val="33444C"/>
              </a:solidFill>
              <a:highlight>
                <a:srgbClr val="FFFFFF"/>
              </a:highlight>
              <a:latin typeface="Open Sans"/>
              <a:ea typeface="Open Sans"/>
              <a:cs typeface="Open Sans"/>
              <a:sym typeface="Open Sans"/>
            </a:endParaRPr>
          </a:p>
          <a:p>
            <a:pPr marL="0" lvl="1" indent="0" algn="l" rtl="0">
              <a:lnSpc>
                <a:spcPct val="200000"/>
              </a:lnSpc>
              <a:spcBef>
                <a:spcPts val="0"/>
              </a:spcBef>
              <a:spcAft>
                <a:spcPts val="0"/>
              </a:spcAft>
              <a:buClr>
                <a:srgbClr val="3F3F3F"/>
              </a:buClr>
              <a:buSzPts val="2200"/>
              <a:buFont typeface="Calibri"/>
              <a:buNone/>
            </a:pPr>
            <a:r>
              <a:rPr lang="en-US" sz="1050">
                <a:solidFill>
                  <a:srgbClr val="33444C"/>
                </a:solidFill>
                <a:highlight>
                  <a:srgbClr val="FFFFFF"/>
                </a:highlight>
                <a:latin typeface="Open Sans"/>
                <a:ea typeface="Open Sans"/>
                <a:cs typeface="Open Sans"/>
                <a:sym typeface="Open Sans"/>
              </a:rPr>
              <a:t>After joining the  multiple manager nodes for high-availability, you can configure your own load balancer to balance user requests across all manager nodes.</a:t>
            </a:r>
            <a:endParaRPr sz="1050">
              <a:solidFill>
                <a:srgbClr val="33444C"/>
              </a:solidFill>
              <a:highlight>
                <a:srgbClr val="FFFFFF"/>
              </a:highlight>
              <a:latin typeface="Open Sans"/>
              <a:ea typeface="Open Sans"/>
              <a:cs typeface="Open Sans"/>
              <a:sym typeface="Open Sans"/>
            </a:endParaRPr>
          </a:p>
          <a:p>
            <a:pPr marL="0" lvl="1" indent="0" algn="l" rtl="0">
              <a:lnSpc>
                <a:spcPct val="200000"/>
              </a:lnSpc>
              <a:spcBef>
                <a:spcPts val="0"/>
              </a:spcBef>
              <a:spcAft>
                <a:spcPts val="0"/>
              </a:spcAft>
              <a:buClr>
                <a:srgbClr val="3F3F3F"/>
              </a:buClr>
              <a:buSzPts val="2200"/>
              <a:buFont typeface="Calibri"/>
              <a:buNone/>
            </a:pPr>
            <a:r>
              <a:rPr lang="en-US" sz="1050">
                <a:solidFill>
                  <a:srgbClr val="33444C"/>
                </a:solidFill>
                <a:highlight>
                  <a:srgbClr val="FFFFFF"/>
                </a:highlight>
                <a:latin typeface="Open Sans"/>
                <a:ea typeface="Open Sans"/>
                <a:cs typeface="Open Sans"/>
                <a:sym typeface="Open Sans"/>
              </a:rPr>
              <a:t>This allows users to access UCP using a centralized domain name. If a manager node goes down, the load balancer can detect that and stop forwarding requests to that node, so that the failure goes unnoticed by users.</a:t>
            </a:r>
            <a:endParaRPr/>
          </a:p>
        </p:txBody>
      </p:sp>
      <p:sp>
        <p:nvSpPr>
          <p:cNvPr id="1454" name="Google Shape;1454;g6b96e44160_2_4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1" name="Google Shape;85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content on slide using:</a:t>
            </a:r>
            <a:endParaRPr/>
          </a:p>
          <a:p>
            <a:pPr marL="0" lvl="0" indent="0" algn="l" rtl="0">
              <a:lnSpc>
                <a:spcPct val="100000"/>
              </a:lnSpc>
              <a:spcBef>
                <a:spcPts val="0"/>
              </a:spcBef>
              <a:spcAft>
                <a:spcPts val="0"/>
              </a:spcAft>
              <a:buClr>
                <a:schemeClr val="dk1"/>
              </a:buClr>
              <a:buSzPts val="1400"/>
              <a:buFont typeface="Arial"/>
              <a:buNone/>
            </a:pPr>
            <a:endParaRPr/>
          </a:p>
          <a:p>
            <a:pPr marL="0" lvl="0" indent="0" algn="l" rtl="0">
              <a:lnSpc>
                <a:spcPct val="100000"/>
              </a:lnSpc>
              <a:spcBef>
                <a:spcPts val="0"/>
              </a:spcBef>
              <a:spcAft>
                <a:spcPts val="0"/>
              </a:spcAft>
              <a:buSzPts val="1400"/>
              <a:buNone/>
            </a:pPr>
            <a:r>
              <a:rPr lang="en-US"/>
              <a:t>Docker is available in three tiers:</a:t>
            </a:r>
            <a:endParaRPr/>
          </a:p>
          <a:p>
            <a:pPr marL="0" lvl="0" indent="0" algn="l" rtl="0">
              <a:lnSpc>
                <a:spcPct val="100000"/>
              </a:lnSpc>
              <a:spcBef>
                <a:spcPts val="0"/>
              </a:spcBef>
              <a:spcAft>
                <a:spcPts val="0"/>
              </a:spcAft>
              <a:buSzPts val="1400"/>
              <a:buNone/>
            </a:pPr>
            <a:r>
              <a:rPr lang="en-US"/>
              <a:t>Docker Engine - Community</a:t>
            </a:r>
            <a:endParaRPr/>
          </a:p>
          <a:p>
            <a:pPr marL="0" lvl="0" indent="0" algn="l" rtl="0">
              <a:lnSpc>
                <a:spcPct val="100000"/>
              </a:lnSpc>
              <a:spcBef>
                <a:spcPts val="0"/>
              </a:spcBef>
              <a:spcAft>
                <a:spcPts val="0"/>
              </a:spcAft>
              <a:buSzPts val="1400"/>
              <a:buNone/>
            </a:pPr>
            <a:r>
              <a:rPr lang="en-US"/>
              <a:t>Docker Engine - Enterprise</a:t>
            </a:r>
            <a:endParaRPr/>
          </a:p>
          <a:p>
            <a:pPr marL="0" lvl="0" indent="0" algn="l" rtl="0">
              <a:lnSpc>
                <a:spcPct val="100000"/>
              </a:lnSpc>
              <a:spcBef>
                <a:spcPts val="0"/>
              </a:spcBef>
              <a:spcAft>
                <a:spcPts val="0"/>
              </a:spcAft>
              <a:buSzPts val="1400"/>
              <a:buNone/>
            </a:pPr>
            <a:r>
              <a:rPr lang="en-US"/>
              <a:t>Docker Enterprise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852" name="Google Shape;85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
        <p:cNvGrpSpPr/>
        <p:nvPr/>
      </p:nvGrpSpPr>
      <p:grpSpPr>
        <a:xfrm>
          <a:off x="0" y="0"/>
          <a:ext cx="0" cy="0"/>
          <a:chOff x="0" y="0"/>
          <a:chExt cx="0" cy="0"/>
        </a:xfrm>
      </p:grpSpPr>
      <p:sp>
        <p:nvSpPr>
          <p:cNvPr id="1461" name="Google Shape;1461;p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2" name="Google Shape;1462;p7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67647"/>
              </a:lnSpc>
              <a:spcBef>
                <a:spcPts val="1500"/>
              </a:spcBef>
              <a:spcAft>
                <a:spcPts val="0"/>
              </a:spcAft>
              <a:buClr>
                <a:schemeClr val="dk1"/>
              </a:buClr>
              <a:buSzPts val="1100"/>
              <a:buFont typeface="Arial"/>
              <a:buNone/>
            </a:pPr>
            <a:r>
              <a:rPr lang="en-US" sz="900">
                <a:solidFill>
                  <a:srgbClr val="33444C"/>
                </a:solidFill>
                <a:highlight>
                  <a:srgbClr val="FFFFFF"/>
                </a:highlight>
                <a:latin typeface="Arial"/>
                <a:ea typeface="Arial"/>
                <a:cs typeface="Arial"/>
                <a:sym typeface="Arial"/>
              </a:rPr>
              <a:t>Explain the load balancer </a:t>
            </a:r>
            <a:endParaRPr sz="9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Clr>
                <a:schemeClr val="dk1"/>
              </a:buClr>
              <a:buSzPts val="1100"/>
              <a:buFont typeface="Arial"/>
              <a:buNone/>
            </a:pPr>
            <a:r>
              <a:rPr lang="en-US" sz="900">
                <a:solidFill>
                  <a:srgbClr val="33444C"/>
                </a:solidFill>
                <a:highlight>
                  <a:srgbClr val="FFFFFF"/>
                </a:highlight>
                <a:latin typeface="Arial"/>
                <a:ea typeface="Arial"/>
                <a:cs typeface="Arial"/>
                <a:sym typeface="Arial"/>
              </a:rPr>
              <a:t>Load-balancing on UCP</a:t>
            </a:r>
            <a:endParaRPr sz="9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Clr>
                <a:schemeClr val="dk1"/>
              </a:buClr>
              <a:buSzPts val="1100"/>
              <a:buFont typeface="Arial"/>
              <a:buNone/>
            </a:pPr>
            <a:r>
              <a:rPr lang="en-US" sz="900">
                <a:solidFill>
                  <a:srgbClr val="33444C"/>
                </a:solidFill>
                <a:highlight>
                  <a:srgbClr val="FFFFFF"/>
                </a:highlight>
                <a:latin typeface="Open Sans"/>
                <a:ea typeface="Open Sans"/>
                <a:cs typeface="Open Sans"/>
                <a:sym typeface="Open Sans"/>
              </a:rPr>
              <a:t>Since Docker UCP uses mutual TLS, make sure you configure your load balancer to:</a:t>
            </a:r>
            <a:endParaRPr sz="900">
              <a:solidFill>
                <a:srgbClr val="33444C"/>
              </a:solidFill>
              <a:highlight>
                <a:srgbClr val="FFFFFF"/>
              </a:highlight>
              <a:latin typeface="Open Sans"/>
              <a:ea typeface="Open Sans"/>
              <a:cs typeface="Open Sans"/>
              <a:sym typeface="Open Sans"/>
            </a:endParaRPr>
          </a:p>
          <a:p>
            <a:pPr marL="457200" lvl="0" indent="-285750" algn="l" rtl="0">
              <a:lnSpc>
                <a:spcPct val="115000"/>
              </a:lnSpc>
              <a:spcBef>
                <a:spcPts val="800"/>
              </a:spcBef>
              <a:spcAft>
                <a:spcPts val="0"/>
              </a:spcAft>
              <a:buClr>
                <a:srgbClr val="33444C"/>
              </a:buClr>
              <a:buSzPts val="900"/>
              <a:buFont typeface="Open Sans"/>
              <a:buChar char="●"/>
            </a:pPr>
            <a:r>
              <a:rPr lang="en-US" sz="900">
                <a:solidFill>
                  <a:srgbClr val="33444C"/>
                </a:solidFill>
                <a:highlight>
                  <a:srgbClr val="FFFFFF"/>
                </a:highlight>
                <a:latin typeface="Open Sans"/>
                <a:ea typeface="Open Sans"/>
                <a:cs typeface="Open Sans"/>
                <a:sym typeface="Open Sans"/>
              </a:rPr>
              <a:t>Load-balance TCP traffic on ports </a:t>
            </a:r>
            <a:r>
              <a:rPr lang="en-US" sz="900">
                <a:solidFill>
                  <a:srgbClr val="33444C"/>
                </a:solidFill>
                <a:highlight>
                  <a:srgbClr val="FFFFFF"/>
                </a:highlight>
                <a:latin typeface="Courier New"/>
                <a:ea typeface="Courier New"/>
                <a:cs typeface="Courier New"/>
                <a:sym typeface="Courier New"/>
              </a:rPr>
              <a:t>443</a:t>
            </a:r>
            <a:r>
              <a:rPr lang="en-US" sz="900">
                <a:solidFill>
                  <a:srgbClr val="33444C"/>
                </a:solidFill>
                <a:highlight>
                  <a:srgbClr val="FFFFFF"/>
                </a:highlight>
                <a:latin typeface="Open Sans"/>
                <a:ea typeface="Open Sans"/>
                <a:cs typeface="Open Sans"/>
                <a:sym typeface="Open Sans"/>
              </a:rPr>
              <a:t> and </a:t>
            </a:r>
            <a:r>
              <a:rPr lang="en-US" sz="900">
                <a:solidFill>
                  <a:srgbClr val="33444C"/>
                </a:solidFill>
                <a:highlight>
                  <a:srgbClr val="FFFFFF"/>
                </a:highlight>
                <a:latin typeface="Courier New"/>
                <a:ea typeface="Courier New"/>
                <a:cs typeface="Courier New"/>
                <a:sym typeface="Courier New"/>
              </a:rPr>
              <a:t>6443</a:t>
            </a:r>
            <a:r>
              <a:rPr lang="en-US" sz="900">
                <a:solidFill>
                  <a:srgbClr val="33444C"/>
                </a:solidFill>
                <a:highlight>
                  <a:srgbClr val="FFFFFF"/>
                </a:highlight>
                <a:latin typeface="Open Sans"/>
                <a:ea typeface="Open Sans"/>
                <a:cs typeface="Open Sans"/>
                <a:sym typeface="Open Sans"/>
              </a:rPr>
              <a:t>.</a:t>
            </a:r>
            <a:endParaRPr sz="900">
              <a:solidFill>
                <a:srgbClr val="33444C"/>
              </a:solidFill>
              <a:highlight>
                <a:srgbClr val="FFFFFF"/>
              </a:highlight>
              <a:latin typeface="Open Sans"/>
              <a:ea typeface="Open Sans"/>
              <a:cs typeface="Open Sans"/>
              <a:sym typeface="Open Sans"/>
            </a:endParaRPr>
          </a:p>
          <a:p>
            <a:pPr marL="457200" lvl="0" indent="-285750" algn="l" rtl="0">
              <a:lnSpc>
                <a:spcPct val="115000"/>
              </a:lnSpc>
              <a:spcBef>
                <a:spcPts val="0"/>
              </a:spcBef>
              <a:spcAft>
                <a:spcPts val="0"/>
              </a:spcAft>
              <a:buClr>
                <a:srgbClr val="33444C"/>
              </a:buClr>
              <a:buSzPts val="900"/>
              <a:buFont typeface="Open Sans"/>
              <a:buChar char="●"/>
            </a:pPr>
            <a:r>
              <a:rPr lang="en-US" sz="900">
                <a:solidFill>
                  <a:srgbClr val="33444C"/>
                </a:solidFill>
                <a:highlight>
                  <a:srgbClr val="FFFFFF"/>
                </a:highlight>
                <a:latin typeface="Open Sans"/>
                <a:ea typeface="Open Sans"/>
                <a:cs typeface="Open Sans"/>
                <a:sym typeface="Open Sans"/>
              </a:rPr>
              <a:t>Not terminate HTTPS connections.</a:t>
            </a:r>
            <a:endParaRPr sz="900">
              <a:solidFill>
                <a:srgbClr val="33444C"/>
              </a:solidFill>
              <a:highlight>
                <a:srgbClr val="FFFFFF"/>
              </a:highlight>
              <a:latin typeface="Open Sans"/>
              <a:ea typeface="Open Sans"/>
              <a:cs typeface="Open Sans"/>
              <a:sym typeface="Open Sans"/>
            </a:endParaRPr>
          </a:p>
          <a:p>
            <a:pPr marL="457200" lvl="0" indent="-285750" algn="l" rtl="0">
              <a:lnSpc>
                <a:spcPct val="115000"/>
              </a:lnSpc>
              <a:spcBef>
                <a:spcPts val="0"/>
              </a:spcBef>
              <a:spcAft>
                <a:spcPts val="0"/>
              </a:spcAft>
              <a:buClr>
                <a:srgbClr val="33444C"/>
              </a:buClr>
              <a:buSzPts val="900"/>
              <a:buFont typeface="Open Sans"/>
              <a:buChar char="●"/>
            </a:pPr>
            <a:r>
              <a:rPr lang="en-US" sz="900">
                <a:solidFill>
                  <a:srgbClr val="33444C"/>
                </a:solidFill>
                <a:highlight>
                  <a:srgbClr val="FFFFFF"/>
                </a:highlight>
                <a:latin typeface="Open Sans"/>
                <a:ea typeface="Open Sans"/>
                <a:cs typeface="Open Sans"/>
                <a:sym typeface="Open Sans"/>
              </a:rPr>
              <a:t>Use the </a:t>
            </a:r>
            <a:r>
              <a:rPr lang="en-US" sz="900">
                <a:solidFill>
                  <a:srgbClr val="33444C"/>
                </a:solidFill>
                <a:highlight>
                  <a:srgbClr val="FFFFFF"/>
                </a:highlight>
                <a:latin typeface="Courier New"/>
                <a:ea typeface="Courier New"/>
                <a:cs typeface="Courier New"/>
                <a:sym typeface="Courier New"/>
              </a:rPr>
              <a:t>/_ping</a:t>
            </a:r>
            <a:r>
              <a:rPr lang="en-US" sz="900">
                <a:solidFill>
                  <a:srgbClr val="33444C"/>
                </a:solidFill>
                <a:highlight>
                  <a:srgbClr val="FFFFFF"/>
                </a:highlight>
                <a:latin typeface="Open Sans"/>
                <a:ea typeface="Open Sans"/>
                <a:cs typeface="Open Sans"/>
                <a:sym typeface="Open Sans"/>
              </a:rPr>
              <a:t> endpoint on each manager node, to check if the node is healthy and if it should remain on the load balancing pool or not.</a:t>
            </a:r>
            <a:endParaRPr sz="900">
              <a:solidFill>
                <a:srgbClr val="33444C"/>
              </a:solidFill>
              <a:highlight>
                <a:srgbClr val="FFFFFF"/>
              </a:highlight>
              <a:latin typeface="Open Sans"/>
              <a:ea typeface="Open Sans"/>
              <a:cs typeface="Open Sans"/>
              <a:sym typeface="Open Sans"/>
            </a:endParaRPr>
          </a:p>
          <a:p>
            <a:pPr marL="457200" lvl="1" indent="0" algn="l" rtl="0">
              <a:lnSpc>
                <a:spcPct val="200000"/>
              </a:lnSpc>
              <a:spcBef>
                <a:spcPts val="800"/>
              </a:spcBef>
              <a:spcAft>
                <a:spcPts val="0"/>
              </a:spcAft>
              <a:buClr>
                <a:srgbClr val="3F3F3F"/>
              </a:buClr>
              <a:buSzPts val="2200"/>
              <a:buFont typeface="Calibri"/>
              <a:buNone/>
            </a:pPr>
            <a:endParaRPr sz="900"/>
          </a:p>
        </p:txBody>
      </p:sp>
      <p:sp>
        <p:nvSpPr>
          <p:cNvPr id="1463" name="Google Shape;1463;p7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5"/>
        <p:cNvGrpSpPr/>
        <p:nvPr/>
      </p:nvGrpSpPr>
      <p:grpSpPr>
        <a:xfrm>
          <a:off x="0" y="0"/>
          <a:ext cx="0" cy="0"/>
          <a:chOff x="0" y="0"/>
          <a:chExt cx="0" cy="0"/>
        </a:xfrm>
      </p:grpSpPr>
      <p:sp>
        <p:nvSpPr>
          <p:cNvPr id="1476" name="Google Shape;1476;g6b96e44160_2_4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7" name="Google Shape;1477;g6b96e44160_2_4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67647"/>
              </a:lnSpc>
              <a:spcBef>
                <a:spcPts val="1500"/>
              </a:spcBef>
              <a:spcAft>
                <a:spcPts val="0"/>
              </a:spcAft>
              <a:buSzPts val="1400"/>
              <a:buNone/>
            </a:pPr>
            <a:r>
              <a:rPr lang="en-US" sz="900">
                <a:solidFill>
                  <a:srgbClr val="33444C"/>
                </a:solidFill>
                <a:highlight>
                  <a:srgbClr val="FFFFFF"/>
                </a:highlight>
                <a:latin typeface="Arial"/>
                <a:ea typeface="Arial"/>
                <a:cs typeface="Arial"/>
                <a:sym typeface="Arial"/>
              </a:rPr>
              <a:t>Explain how the load balancer is configured.</a:t>
            </a:r>
            <a:endParaRPr sz="900">
              <a:solidFill>
                <a:srgbClr val="33444C"/>
              </a:solidFill>
              <a:highlight>
                <a:srgbClr val="FFFFFF"/>
              </a:highlight>
              <a:latin typeface="Arial"/>
              <a:ea typeface="Arial"/>
              <a:cs typeface="Arial"/>
              <a:sym typeface="Arial"/>
            </a:endParaRPr>
          </a:p>
          <a:p>
            <a:pPr marL="0" lvl="0" indent="0" algn="l" rtl="0">
              <a:lnSpc>
                <a:spcPct val="167647"/>
              </a:lnSpc>
              <a:spcBef>
                <a:spcPts val="1500"/>
              </a:spcBef>
              <a:spcAft>
                <a:spcPts val="0"/>
              </a:spcAft>
              <a:buSzPts val="1400"/>
              <a:buNone/>
            </a:pPr>
            <a:r>
              <a:rPr lang="en-US" sz="900">
                <a:solidFill>
                  <a:srgbClr val="33444C"/>
                </a:solidFill>
                <a:highlight>
                  <a:srgbClr val="FFFFFF"/>
                </a:highlight>
                <a:latin typeface="Arial"/>
                <a:ea typeface="Arial"/>
                <a:cs typeface="Arial"/>
                <a:sym typeface="Arial"/>
              </a:rPr>
              <a:t>Load balancing UCP and DTR</a:t>
            </a:r>
            <a:endParaRPr sz="900">
              <a:solidFill>
                <a:srgbClr val="33444C"/>
              </a:solidFill>
              <a:highlight>
                <a:srgbClr val="FFFFFF"/>
              </a:highlight>
              <a:latin typeface="Arial"/>
              <a:ea typeface="Arial"/>
              <a:cs typeface="Arial"/>
              <a:sym typeface="Arial"/>
            </a:endParaRPr>
          </a:p>
          <a:p>
            <a:pPr marL="0" lvl="0" indent="0" algn="l" rtl="0">
              <a:lnSpc>
                <a:spcPct val="171428"/>
              </a:lnSpc>
              <a:spcBef>
                <a:spcPts val="800"/>
              </a:spcBef>
              <a:spcAft>
                <a:spcPts val="0"/>
              </a:spcAft>
              <a:buSzPts val="1400"/>
              <a:buNone/>
            </a:pPr>
            <a:r>
              <a:rPr lang="en-US" sz="900">
                <a:solidFill>
                  <a:srgbClr val="33444C"/>
                </a:solidFill>
                <a:highlight>
                  <a:srgbClr val="FFFFFF"/>
                </a:highlight>
                <a:latin typeface="Open Sans"/>
                <a:ea typeface="Open Sans"/>
                <a:cs typeface="Open Sans"/>
                <a:sym typeface="Open Sans"/>
              </a:rPr>
              <a:t>By default, both UCP and DTR use port 443. If you plan on deploying UCP and DTR, your load balancer needs to distinguish traffic between the two by IP address or port number.</a:t>
            </a:r>
            <a:endParaRPr sz="900">
              <a:solidFill>
                <a:srgbClr val="33444C"/>
              </a:solidFill>
              <a:highlight>
                <a:srgbClr val="FFFFFF"/>
              </a:highlight>
              <a:latin typeface="Open Sans"/>
              <a:ea typeface="Open Sans"/>
              <a:cs typeface="Open Sans"/>
              <a:sym typeface="Open Sans"/>
            </a:endParaRPr>
          </a:p>
          <a:p>
            <a:pPr marL="457200" lvl="0" indent="-285750" algn="l" rtl="0">
              <a:lnSpc>
                <a:spcPct val="115000"/>
              </a:lnSpc>
              <a:spcBef>
                <a:spcPts val="800"/>
              </a:spcBef>
              <a:spcAft>
                <a:spcPts val="0"/>
              </a:spcAft>
              <a:buClr>
                <a:srgbClr val="33444C"/>
              </a:buClr>
              <a:buSzPts val="900"/>
              <a:buFont typeface="Open Sans"/>
              <a:buChar char="●"/>
            </a:pPr>
            <a:r>
              <a:rPr lang="en-US" sz="900">
                <a:solidFill>
                  <a:srgbClr val="33444C"/>
                </a:solidFill>
                <a:highlight>
                  <a:srgbClr val="FFFFFF"/>
                </a:highlight>
                <a:latin typeface="Open Sans"/>
                <a:ea typeface="Open Sans"/>
                <a:cs typeface="Open Sans"/>
                <a:sym typeface="Open Sans"/>
              </a:rPr>
              <a:t>If you want to configure your load balancer to listen on port 443:</a:t>
            </a:r>
            <a:endParaRPr sz="900">
              <a:solidFill>
                <a:srgbClr val="33444C"/>
              </a:solidFill>
              <a:highlight>
                <a:srgbClr val="FFFFFF"/>
              </a:highlight>
              <a:latin typeface="Open Sans"/>
              <a:ea typeface="Open Sans"/>
              <a:cs typeface="Open Sans"/>
              <a:sym typeface="Open Sans"/>
            </a:endParaRPr>
          </a:p>
          <a:p>
            <a:pPr marL="914400" lvl="1" indent="-285750" algn="l" rtl="0">
              <a:lnSpc>
                <a:spcPct val="115000"/>
              </a:lnSpc>
              <a:spcBef>
                <a:spcPts val="0"/>
              </a:spcBef>
              <a:spcAft>
                <a:spcPts val="0"/>
              </a:spcAft>
              <a:buClr>
                <a:srgbClr val="33444C"/>
              </a:buClr>
              <a:buSzPts val="900"/>
              <a:buFont typeface="Open Sans"/>
              <a:buChar char="○"/>
            </a:pPr>
            <a:r>
              <a:rPr lang="en-US" sz="900">
                <a:solidFill>
                  <a:srgbClr val="33444C"/>
                </a:solidFill>
                <a:highlight>
                  <a:srgbClr val="FFFFFF"/>
                </a:highlight>
                <a:latin typeface="Open Sans"/>
                <a:ea typeface="Open Sans"/>
                <a:cs typeface="Open Sans"/>
                <a:sym typeface="Open Sans"/>
              </a:rPr>
              <a:t>Use one load balancer for UCP, and another for DTR,</a:t>
            </a:r>
            <a:endParaRPr sz="900">
              <a:solidFill>
                <a:srgbClr val="33444C"/>
              </a:solidFill>
              <a:highlight>
                <a:srgbClr val="FFFFFF"/>
              </a:highlight>
              <a:latin typeface="Open Sans"/>
              <a:ea typeface="Open Sans"/>
              <a:cs typeface="Open Sans"/>
              <a:sym typeface="Open Sans"/>
            </a:endParaRPr>
          </a:p>
          <a:p>
            <a:pPr marL="914400" lvl="1" indent="-285750" algn="l" rtl="0">
              <a:lnSpc>
                <a:spcPct val="115000"/>
              </a:lnSpc>
              <a:spcBef>
                <a:spcPts val="0"/>
              </a:spcBef>
              <a:spcAft>
                <a:spcPts val="0"/>
              </a:spcAft>
              <a:buClr>
                <a:srgbClr val="33444C"/>
              </a:buClr>
              <a:buSzPts val="900"/>
              <a:buFont typeface="Open Sans"/>
              <a:buChar char="○"/>
            </a:pPr>
            <a:r>
              <a:rPr lang="en-US" sz="900">
                <a:solidFill>
                  <a:srgbClr val="33444C"/>
                </a:solidFill>
                <a:highlight>
                  <a:srgbClr val="FFFFFF"/>
                </a:highlight>
                <a:latin typeface="Open Sans"/>
                <a:ea typeface="Open Sans"/>
                <a:cs typeface="Open Sans"/>
                <a:sym typeface="Open Sans"/>
              </a:rPr>
              <a:t>Use the same load balancer with multiple virtual IPs.</a:t>
            </a:r>
            <a:endParaRPr sz="900">
              <a:solidFill>
                <a:srgbClr val="33444C"/>
              </a:solidFill>
              <a:highlight>
                <a:srgbClr val="FFFFFF"/>
              </a:highlight>
              <a:latin typeface="Open Sans"/>
              <a:ea typeface="Open Sans"/>
              <a:cs typeface="Open Sans"/>
              <a:sym typeface="Open Sans"/>
            </a:endParaRPr>
          </a:p>
          <a:p>
            <a:pPr marL="457200" lvl="0" indent="-285750" algn="l" rtl="0">
              <a:lnSpc>
                <a:spcPct val="115000"/>
              </a:lnSpc>
              <a:spcBef>
                <a:spcPts val="0"/>
              </a:spcBef>
              <a:spcAft>
                <a:spcPts val="0"/>
              </a:spcAft>
              <a:buClr>
                <a:srgbClr val="33444C"/>
              </a:buClr>
              <a:buSzPts val="900"/>
              <a:buFont typeface="Open Sans"/>
              <a:buChar char="●"/>
            </a:pPr>
            <a:r>
              <a:rPr lang="en-US" sz="900">
                <a:solidFill>
                  <a:srgbClr val="33444C"/>
                </a:solidFill>
                <a:highlight>
                  <a:srgbClr val="FFFFFF"/>
                </a:highlight>
                <a:latin typeface="Open Sans"/>
                <a:ea typeface="Open Sans"/>
                <a:cs typeface="Open Sans"/>
                <a:sym typeface="Open Sans"/>
              </a:rPr>
              <a:t>Configure your load balancer to expose UCP or DTR on a port other than 443.</a:t>
            </a:r>
            <a:endParaRPr sz="900">
              <a:solidFill>
                <a:srgbClr val="33444C"/>
              </a:solidFill>
              <a:highlight>
                <a:srgbClr val="FFFFFF"/>
              </a:highlight>
              <a:latin typeface="Open Sans"/>
              <a:ea typeface="Open Sans"/>
              <a:cs typeface="Open Sans"/>
              <a:sym typeface="Open Sans"/>
            </a:endParaRPr>
          </a:p>
          <a:p>
            <a:pPr marL="0" lvl="0" indent="0" algn="l" rtl="0">
              <a:lnSpc>
                <a:spcPct val="115000"/>
              </a:lnSpc>
              <a:spcBef>
                <a:spcPts val="800"/>
              </a:spcBef>
              <a:spcAft>
                <a:spcPts val="800"/>
              </a:spcAft>
              <a:buSzPts val="1400"/>
              <a:buNone/>
            </a:pPr>
            <a:endParaRPr sz="900">
              <a:solidFill>
                <a:srgbClr val="33444C"/>
              </a:solidFill>
              <a:highlight>
                <a:srgbClr val="FFFFFF"/>
              </a:highlight>
              <a:latin typeface="Arial"/>
              <a:ea typeface="Arial"/>
              <a:cs typeface="Arial"/>
              <a:sym typeface="Arial"/>
            </a:endParaRPr>
          </a:p>
        </p:txBody>
      </p:sp>
      <p:sp>
        <p:nvSpPr>
          <p:cNvPr id="1478" name="Google Shape;1478;g6b96e44160_2_45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
        <p:cNvGrpSpPr/>
        <p:nvPr/>
      </p:nvGrpSpPr>
      <p:grpSpPr>
        <a:xfrm>
          <a:off x="0" y="0"/>
          <a:ext cx="0" cy="0"/>
          <a:chOff x="0" y="0"/>
          <a:chExt cx="0" cy="0"/>
        </a:xfrm>
      </p:grpSpPr>
      <p:sp>
        <p:nvSpPr>
          <p:cNvPr id="1491" name="Google Shape;1491;g6b96e44160_2_5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2" name="Google Shape;1492;g6b96e44160_2_50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SzPts val="1400"/>
              <a:buNone/>
            </a:pPr>
            <a:r>
              <a:rPr lang="en-US" sz="900">
                <a:solidFill>
                  <a:srgbClr val="33444C"/>
                </a:solidFill>
                <a:highlight>
                  <a:srgbClr val="FFFFFF"/>
                </a:highlight>
                <a:latin typeface="Arial"/>
                <a:ea typeface="Arial"/>
                <a:cs typeface="Arial"/>
                <a:sym typeface="Arial"/>
              </a:rPr>
              <a:t>Explain and perform:</a:t>
            </a:r>
            <a:endParaRPr sz="900">
              <a:solidFill>
                <a:srgbClr val="33444C"/>
              </a:solidFill>
              <a:highlight>
                <a:srgbClr val="FFFFFF"/>
              </a:highlight>
              <a:latin typeface="Arial"/>
              <a:ea typeface="Arial"/>
              <a:cs typeface="Arial"/>
              <a:sym typeface="Arial"/>
            </a:endParaRPr>
          </a:p>
          <a:p>
            <a:pPr marL="0" lvl="0" indent="0" algn="l" rtl="0">
              <a:lnSpc>
                <a:spcPct val="115000"/>
              </a:lnSpc>
              <a:spcBef>
                <a:spcPts val="800"/>
              </a:spcBef>
              <a:spcAft>
                <a:spcPts val="0"/>
              </a:spcAft>
              <a:buSzPts val="1400"/>
              <a:buNone/>
            </a:pPr>
            <a:r>
              <a:rPr lang="en-US" sz="900">
                <a:solidFill>
                  <a:srgbClr val="33444C"/>
                </a:solidFill>
                <a:highlight>
                  <a:srgbClr val="FFFFFF"/>
                </a:highlight>
                <a:latin typeface="Arial"/>
                <a:ea typeface="Arial"/>
                <a:cs typeface="Arial"/>
                <a:sym typeface="Arial"/>
              </a:rPr>
              <a:t>Configuring load balancer for UCP:</a:t>
            </a:r>
            <a:endParaRPr sz="900">
              <a:solidFill>
                <a:srgbClr val="33444C"/>
              </a:solidFill>
              <a:highlight>
                <a:srgbClr val="FFFFFF"/>
              </a:highlight>
              <a:latin typeface="Arial"/>
              <a:ea typeface="Arial"/>
              <a:cs typeface="Arial"/>
              <a:sym typeface="Arial"/>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user  nginx;</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worker_processes  </a:t>
            </a:r>
            <a:r>
              <a:rPr lang="en-US" sz="900">
                <a:solidFill>
                  <a:srgbClr val="B452CD"/>
                </a:solidFill>
                <a:highlight>
                  <a:srgbClr val="F5F5F5"/>
                </a:highlight>
                <a:latin typeface="Courier New"/>
                <a:ea typeface="Courier New"/>
                <a:cs typeface="Courier New"/>
                <a:sym typeface="Courier New"/>
              </a:rPr>
              <a:t>1</a:t>
            </a:r>
            <a:r>
              <a:rPr lang="en-US" sz="900">
                <a:solidFill>
                  <a:srgbClr val="333333"/>
                </a:solidFill>
                <a:highlight>
                  <a:srgbClr val="F5F5F5"/>
                </a:highlight>
                <a:latin typeface="Courier New"/>
                <a:ea typeface="Courier New"/>
                <a:cs typeface="Courier New"/>
                <a:sym typeface="Courier New"/>
              </a:rPr>
              <a:t>;</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error_log  /var/log/nginx/error.log warn;</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pid        /var/run/nginx.pid;</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events {</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worker_connections  </a:t>
            </a:r>
            <a:r>
              <a:rPr lang="en-US" sz="900">
                <a:solidFill>
                  <a:srgbClr val="B452CD"/>
                </a:solidFill>
                <a:highlight>
                  <a:srgbClr val="F5F5F5"/>
                </a:highlight>
                <a:latin typeface="Courier New"/>
                <a:ea typeface="Courier New"/>
                <a:cs typeface="Courier New"/>
                <a:sym typeface="Courier New"/>
              </a:rPr>
              <a:t>1024</a:t>
            </a:r>
            <a:r>
              <a:rPr lang="en-US" sz="900">
                <a:solidFill>
                  <a:srgbClr val="333333"/>
                </a:solidFill>
                <a:highlight>
                  <a:srgbClr val="F5F5F5"/>
                </a:highlight>
                <a:latin typeface="Courier New"/>
                <a:ea typeface="Courier New"/>
                <a:cs typeface="Courier New"/>
                <a:sym typeface="Courier New"/>
              </a:rPr>
              <a:t>;</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stream {</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upstream ucp_443 {</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server &lt;UCP_MANAGER_1_IP&gt;:</a:t>
            </a:r>
            <a:r>
              <a:rPr lang="en-US" sz="900">
                <a:solidFill>
                  <a:srgbClr val="B452CD"/>
                </a:solidFill>
                <a:highlight>
                  <a:srgbClr val="F5F5F5"/>
                </a:highlight>
                <a:latin typeface="Courier New"/>
                <a:ea typeface="Courier New"/>
                <a:cs typeface="Courier New"/>
                <a:sym typeface="Courier New"/>
              </a:rPr>
              <a:t>443</a:t>
            </a:r>
            <a:r>
              <a:rPr lang="en-US" sz="900">
                <a:solidFill>
                  <a:srgbClr val="333333"/>
                </a:solidFill>
                <a:highlight>
                  <a:srgbClr val="F5F5F5"/>
                </a:highlight>
                <a:latin typeface="Courier New"/>
                <a:ea typeface="Courier New"/>
                <a:cs typeface="Courier New"/>
                <a:sym typeface="Courier New"/>
              </a:rPr>
              <a:t> max_fails=</a:t>
            </a:r>
            <a:r>
              <a:rPr lang="en-US" sz="900">
                <a:solidFill>
                  <a:srgbClr val="B452CD"/>
                </a:solidFill>
                <a:highlight>
                  <a:srgbClr val="F5F5F5"/>
                </a:highlight>
                <a:latin typeface="Courier New"/>
                <a:ea typeface="Courier New"/>
                <a:cs typeface="Courier New"/>
                <a:sym typeface="Courier New"/>
              </a:rPr>
              <a:t>2</a:t>
            </a:r>
            <a:r>
              <a:rPr lang="en-US" sz="900">
                <a:solidFill>
                  <a:srgbClr val="333333"/>
                </a:solidFill>
                <a:highlight>
                  <a:srgbClr val="F5F5F5"/>
                </a:highlight>
                <a:latin typeface="Courier New"/>
                <a:ea typeface="Courier New"/>
                <a:cs typeface="Courier New"/>
                <a:sym typeface="Courier New"/>
              </a:rPr>
              <a:t> fail_timeout=</a:t>
            </a:r>
            <a:r>
              <a:rPr lang="en-US" sz="900">
                <a:solidFill>
                  <a:srgbClr val="B452CD"/>
                </a:solidFill>
                <a:highlight>
                  <a:srgbClr val="F5F5F5"/>
                </a:highlight>
                <a:latin typeface="Courier New"/>
                <a:ea typeface="Courier New"/>
                <a:cs typeface="Courier New"/>
                <a:sym typeface="Courier New"/>
              </a:rPr>
              <a:t>30</a:t>
            </a:r>
            <a:r>
              <a:rPr lang="en-US" sz="900">
                <a:solidFill>
                  <a:srgbClr val="333333"/>
                </a:solidFill>
                <a:highlight>
                  <a:srgbClr val="F5F5F5"/>
                </a:highlight>
                <a:latin typeface="Courier New"/>
                <a:ea typeface="Courier New"/>
                <a:cs typeface="Courier New"/>
                <a:sym typeface="Courier New"/>
              </a:rPr>
              <a:t>s;</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server &lt;UCP_MANAGER_2_IP&gt;:</a:t>
            </a:r>
            <a:r>
              <a:rPr lang="en-US" sz="900">
                <a:solidFill>
                  <a:srgbClr val="B452CD"/>
                </a:solidFill>
                <a:highlight>
                  <a:srgbClr val="F5F5F5"/>
                </a:highlight>
                <a:latin typeface="Courier New"/>
                <a:ea typeface="Courier New"/>
                <a:cs typeface="Courier New"/>
                <a:sym typeface="Courier New"/>
              </a:rPr>
              <a:t>443</a:t>
            </a:r>
            <a:r>
              <a:rPr lang="en-US" sz="900">
                <a:solidFill>
                  <a:srgbClr val="333333"/>
                </a:solidFill>
                <a:highlight>
                  <a:srgbClr val="F5F5F5"/>
                </a:highlight>
                <a:latin typeface="Courier New"/>
                <a:ea typeface="Courier New"/>
                <a:cs typeface="Courier New"/>
                <a:sym typeface="Courier New"/>
              </a:rPr>
              <a:t> max_fails=</a:t>
            </a:r>
            <a:r>
              <a:rPr lang="en-US" sz="900">
                <a:solidFill>
                  <a:srgbClr val="B452CD"/>
                </a:solidFill>
                <a:highlight>
                  <a:srgbClr val="F5F5F5"/>
                </a:highlight>
                <a:latin typeface="Courier New"/>
                <a:ea typeface="Courier New"/>
                <a:cs typeface="Courier New"/>
                <a:sym typeface="Courier New"/>
              </a:rPr>
              <a:t>2</a:t>
            </a:r>
            <a:r>
              <a:rPr lang="en-US" sz="900">
                <a:solidFill>
                  <a:srgbClr val="333333"/>
                </a:solidFill>
                <a:highlight>
                  <a:srgbClr val="F5F5F5"/>
                </a:highlight>
                <a:latin typeface="Courier New"/>
                <a:ea typeface="Courier New"/>
                <a:cs typeface="Courier New"/>
                <a:sym typeface="Courier New"/>
              </a:rPr>
              <a:t> fail_timeout=</a:t>
            </a:r>
            <a:r>
              <a:rPr lang="en-US" sz="900">
                <a:solidFill>
                  <a:srgbClr val="B452CD"/>
                </a:solidFill>
                <a:highlight>
                  <a:srgbClr val="F5F5F5"/>
                </a:highlight>
                <a:latin typeface="Courier New"/>
                <a:ea typeface="Courier New"/>
                <a:cs typeface="Courier New"/>
                <a:sym typeface="Courier New"/>
              </a:rPr>
              <a:t>30</a:t>
            </a:r>
            <a:r>
              <a:rPr lang="en-US" sz="900">
                <a:solidFill>
                  <a:srgbClr val="333333"/>
                </a:solidFill>
                <a:highlight>
                  <a:srgbClr val="F5F5F5"/>
                </a:highlight>
                <a:latin typeface="Courier New"/>
                <a:ea typeface="Courier New"/>
                <a:cs typeface="Courier New"/>
                <a:sym typeface="Courier New"/>
              </a:rPr>
              <a:t>s;</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server &lt;UCP_MANAGER_N_IP&gt;:</a:t>
            </a:r>
            <a:r>
              <a:rPr lang="en-US" sz="900">
                <a:solidFill>
                  <a:srgbClr val="B452CD"/>
                </a:solidFill>
                <a:highlight>
                  <a:srgbClr val="F5F5F5"/>
                </a:highlight>
                <a:latin typeface="Courier New"/>
                <a:ea typeface="Courier New"/>
                <a:cs typeface="Courier New"/>
                <a:sym typeface="Courier New"/>
              </a:rPr>
              <a:t>443</a:t>
            </a:r>
            <a:r>
              <a:rPr lang="en-US" sz="900">
                <a:solidFill>
                  <a:srgbClr val="333333"/>
                </a:solidFill>
                <a:highlight>
                  <a:srgbClr val="F5F5F5"/>
                </a:highlight>
                <a:latin typeface="Courier New"/>
                <a:ea typeface="Courier New"/>
                <a:cs typeface="Courier New"/>
                <a:sym typeface="Courier New"/>
              </a:rPr>
              <a:t>  max_fails=</a:t>
            </a:r>
            <a:r>
              <a:rPr lang="en-US" sz="900">
                <a:solidFill>
                  <a:srgbClr val="B452CD"/>
                </a:solidFill>
                <a:highlight>
                  <a:srgbClr val="F5F5F5"/>
                </a:highlight>
                <a:latin typeface="Courier New"/>
                <a:ea typeface="Courier New"/>
                <a:cs typeface="Courier New"/>
                <a:sym typeface="Courier New"/>
              </a:rPr>
              <a:t>2</a:t>
            </a:r>
            <a:r>
              <a:rPr lang="en-US" sz="900">
                <a:solidFill>
                  <a:srgbClr val="333333"/>
                </a:solidFill>
                <a:highlight>
                  <a:srgbClr val="F5F5F5"/>
                </a:highlight>
                <a:latin typeface="Courier New"/>
                <a:ea typeface="Courier New"/>
                <a:cs typeface="Courier New"/>
                <a:sym typeface="Courier New"/>
              </a:rPr>
              <a:t> fail_timeout=</a:t>
            </a:r>
            <a:r>
              <a:rPr lang="en-US" sz="900">
                <a:solidFill>
                  <a:srgbClr val="B452CD"/>
                </a:solidFill>
                <a:highlight>
                  <a:srgbClr val="F5F5F5"/>
                </a:highlight>
                <a:latin typeface="Courier New"/>
                <a:ea typeface="Courier New"/>
                <a:cs typeface="Courier New"/>
                <a:sym typeface="Courier New"/>
              </a:rPr>
              <a:t>30</a:t>
            </a:r>
            <a:r>
              <a:rPr lang="en-US" sz="900">
                <a:solidFill>
                  <a:srgbClr val="333333"/>
                </a:solidFill>
                <a:highlight>
                  <a:srgbClr val="F5F5F5"/>
                </a:highlight>
                <a:latin typeface="Courier New"/>
                <a:ea typeface="Courier New"/>
                <a:cs typeface="Courier New"/>
                <a:sym typeface="Courier New"/>
              </a:rPr>
              <a:t>s;</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server {</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listen </a:t>
            </a:r>
            <a:r>
              <a:rPr lang="en-US" sz="900">
                <a:solidFill>
                  <a:srgbClr val="B452CD"/>
                </a:solidFill>
                <a:highlight>
                  <a:srgbClr val="F5F5F5"/>
                </a:highlight>
                <a:latin typeface="Courier New"/>
                <a:ea typeface="Courier New"/>
                <a:cs typeface="Courier New"/>
                <a:sym typeface="Courier New"/>
              </a:rPr>
              <a:t>443</a:t>
            </a:r>
            <a:r>
              <a:rPr lang="en-US" sz="900">
                <a:solidFill>
                  <a:srgbClr val="333333"/>
                </a:solidFill>
                <a:highlight>
                  <a:srgbClr val="F5F5F5"/>
                </a:highlight>
                <a:latin typeface="Courier New"/>
                <a:ea typeface="Courier New"/>
                <a:cs typeface="Courier New"/>
                <a:sym typeface="Courier New"/>
              </a:rPr>
              <a:t>;</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proxy_pass ucp_443;</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a:t>
            </a:r>
            <a:endParaRPr sz="9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800"/>
              </a:spcBef>
              <a:spcAft>
                <a:spcPts val="0"/>
              </a:spcAft>
              <a:buClr>
                <a:schemeClr val="dk1"/>
              </a:buClr>
              <a:buSzPts val="1100"/>
              <a:buFont typeface="Arial"/>
              <a:buNone/>
            </a:pPr>
            <a:r>
              <a:rPr lang="en-US" sz="900">
                <a:solidFill>
                  <a:srgbClr val="333333"/>
                </a:solidFill>
                <a:highlight>
                  <a:srgbClr val="F5F5F5"/>
                </a:highlight>
                <a:latin typeface="Courier New"/>
                <a:ea typeface="Courier New"/>
                <a:cs typeface="Courier New"/>
                <a:sym typeface="Courier New"/>
              </a:rPr>
              <a:t>}</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800"/>
              </a:spcAft>
              <a:buSzPts val="1400"/>
              <a:buNone/>
            </a:pPr>
            <a:endParaRPr sz="900">
              <a:solidFill>
                <a:srgbClr val="33444C"/>
              </a:solidFill>
              <a:highlight>
                <a:srgbClr val="FFFFFF"/>
              </a:highlight>
              <a:latin typeface="Arial"/>
              <a:ea typeface="Arial"/>
              <a:cs typeface="Arial"/>
              <a:sym typeface="Arial"/>
            </a:endParaRPr>
          </a:p>
        </p:txBody>
      </p:sp>
      <p:sp>
        <p:nvSpPr>
          <p:cNvPr id="1493" name="Google Shape;1493;g6b96e44160_2_50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6b96e44160_2_5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2" name="Google Shape;1502;g6b96e44160_2_52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800"/>
              </a:spcBef>
              <a:spcAft>
                <a:spcPts val="0"/>
              </a:spcAft>
              <a:buSzPts val="1400"/>
              <a:buNone/>
            </a:pPr>
            <a:r>
              <a:rPr lang="en-US" sz="900">
                <a:solidFill>
                  <a:srgbClr val="33444C"/>
                </a:solidFill>
                <a:highlight>
                  <a:srgbClr val="FFFFFF"/>
                </a:highlight>
                <a:latin typeface="Arial"/>
                <a:ea typeface="Arial"/>
                <a:cs typeface="Arial"/>
                <a:sym typeface="Arial"/>
              </a:rPr>
              <a:t>Perform deployment</a:t>
            </a:r>
            <a:endParaRPr sz="900">
              <a:solidFill>
                <a:srgbClr val="33444C"/>
              </a:solidFill>
              <a:highlight>
                <a:srgbClr val="FFFFFF"/>
              </a:highlight>
              <a:latin typeface="Arial"/>
              <a:ea typeface="Arial"/>
              <a:cs typeface="Arial"/>
              <a:sym typeface="Arial"/>
            </a:endParaRPr>
          </a:p>
          <a:p>
            <a:pPr marL="0" lvl="0" indent="0" algn="l" rtl="0">
              <a:lnSpc>
                <a:spcPct val="115000"/>
              </a:lnSpc>
              <a:spcBef>
                <a:spcPts val="800"/>
              </a:spcBef>
              <a:spcAft>
                <a:spcPts val="0"/>
              </a:spcAft>
              <a:buSzPts val="1400"/>
              <a:buNone/>
            </a:pPr>
            <a:r>
              <a:rPr lang="en-US" sz="900">
                <a:solidFill>
                  <a:srgbClr val="33444C"/>
                </a:solidFill>
                <a:highlight>
                  <a:srgbClr val="FFFFFF"/>
                </a:highlight>
                <a:latin typeface="Arial"/>
                <a:ea typeface="Arial"/>
                <a:cs typeface="Arial"/>
                <a:sym typeface="Arial"/>
              </a:rPr>
              <a:t>Load balancer deployment:</a:t>
            </a:r>
            <a:endParaRPr sz="900">
              <a:solidFill>
                <a:srgbClr val="33444C"/>
              </a:solidFill>
              <a:highlight>
                <a:srgbClr val="FFFFFF"/>
              </a:highlight>
              <a:latin typeface="Arial"/>
              <a:ea typeface="Arial"/>
              <a:cs typeface="Arial"/>
              <a:sym typeface="Arial"/>
            </a:endParaRPr>
          </a:p>
          <a:p>
            <a:pPr marL="0" lvl="0" indent="0" algn="l" rtl="0">
              <a:lnSpc>
                <a:spcPct val="115000"/>
              </a:lnSpc>
              <a:spcBef>
                <a:spcPts val="800"/>
              </a:spcBef>
              <a:spcAft>
                <a:spcPts val="0"/>
              </a:spcAft>
              <a:buSzPts val="1400"/>
              <a:buNone/>
            </a:pPr>
            <a:r>
              <a:rPr lang="en-US" sz="900">
                <a:solidFill>
                  <a:srgbClr val="228B22"/>
                </a:solidFill>
                <a:highlight>
                  <a:srgbClr val="F5F5F5"/>
                </a:highlight>
                <a:latin typeface="Courier New"/>
                <a:ea typeface="Courier New"/>
                <a:cs typeface="Courier New"/>
                <a:sym typeface="Courier New"/>
              </a:rPr>
              <a:t># Create the nginx.conf file, then</a:t>
            </a:r>
            <a:endParaRPr sz="900">
              <a:solidFill>
                <a:srgbClr val="228B22"/>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228B22"/>
                </a:solidFill>
                <a:highlight>
                  <a:srgbClr val="F5F5F5"/>
                </a:highlight>
                <a:latin typeface="Courier New"/>
                <a:ea typeface="Courier New"/>
                <a:cs typeface="Courier New"/>
                <a:sym typeface="Courier New"/>
              </a:rPr>
              <a:t># deploy the load balancer</a:t>
            </a:r>
            <a:endParaRPr sz="900">
              <a:solidFill>
                <a:srgbClr val="228B22"/>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docker run --detach \</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--name ucp-lb \</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--restart=unless-stopped \</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--publish </a:t>
            </a:r>
            <a:r>
              <a:rPr lang="en-US" sz="900">
                <a:solidFill>
                  <a:srgbClr val="B452CD"/>
                </a:solidFill>
                <a:highlight>
                  <a:srgbClr val="F5F5F5"/>
                </a:highlight>
                <a:latin typeface="Courier New"/>
                <a:ea typeface="Courier New"/>
                <a:cs typeface="Courier New"/>
                <a:sym typeface="Courier New"/>
              </a:rPr>
              <a:t>443</a:t>
            </a:r>
            <a:r>
              <a:rPr lang="en-US" sz="900">
                <a:solidFill>
                  <a:srgbClr val="333333"/>
                </a:solidFill>
                <a:highlight>
                  <a:srgbClr val="F5F5F5"/>
                </a:highlight>
                <a:latin typeface="Courier New"/>
                <a:ea typeface="Courier New"/>
                <a:cs typeface="Courier New"/>
                <a:sym typeface="Courier New"/>
              </a:rPr>
              <a:t>:</a:t>
            </a:r>
            <a:r>
              <a:rPr lang="en-US" sz="900">
                <a:solidFill>
                  <a:srgbClr val="B452CD"/>
                </a:solidFill>
                <a:highlight>
                  <a:srgbClr val="F5F5F5"/>
                </a:highlight>
                <a:latin typeface="Courier New"/>
                <a:ea typeface="Courier New"/>
                <a:cs typeface="Courier New"/>
                <a:sym typeface="Courier New"/>
              </a:rPr>
              <a:t>443</a:t>
            </a:r>
            <a:r>
              <a:rPr lang="en-US" sz="900">
                <a:solidFill>
                  <a:srgbClr val="333333"/>
                </a:solidFill>
                <a:highlight>
                  <a:srgbClr val="F5F5F5"/>
                </a:highlight>
                <a:latin typeface="Courier New"/>
                <a:ea typeface="Courier New"/>
                <a:cs typeface="Courier New"/>
                <a:sym typeface="Courier New"/>
              </a:rPr>
              <a:t> \</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0"/>
              </a:spcAft>
              <a:buSzPts val="1400"/>
              <a:buNone/>
            </a:pPr>
            <a:r>
              <a:rPr lang="en-US" sz="900">
                <a:solidFill>
                  <a:srgbClr val="333333"/>
                </a:solidFill>
                <a:highlight>
                  <a:srgbClr val="F5F5F5"/>
                </a:highlight>
                <a:latin typeface="Courier New"/>
                <a:ea typeface="Courier New"/>
                <a:cs typeface="Courier New"/>
                <a:sym typeface="Courier New"/>
              </a:rPr>
              <a:t>  --volume ${PWD}/nginx.conf:/etc/nginx/nginx.conf:ro \</a:t>
            </a:r>
            <a:endParaRPr sz="900">
              <a:solidFill>
                <a:srgbClr val="333333"/>
              </a:solidFill>
              <a:highlight>
                <a:srgbClr val="F5F5F5"/>
              </a:highlight>
              <a:latin typeface="Courier New"/>
              <a:ea typeface="Courier New"/>
              <a:cs typeface="Courier New"/>
              <a:sym typeface="Courier New"/>
            </a:endParaRPr>
          </a:p>
          <a:p>
            <a:pPr marL="88900" marR="88900" lvl="0" indent="0" algn="l" rtl="0">
              <a:lnSpc>
                <a:spcPct val="142857"/>
              </a:lnSpc>
              <a:spcBef>
                <a:spcPts val="800"/>
              </a:spcBef>
              <a:spcAft>
                <a:spcPts val="0"/>
              </a:spcAft>
              <a:buClr>
                <a:schemeClr val="dk1"/>
              </a:buClr>
              <a:buSzPts val="1100"/>
              <a:buFont typeface="Arial"/>
              <a:buNone/>
            </a:pPr>
            <a:r>
              <a:rPr lang="en-US" sz="900">
                <a:solidFill>
                  <a:srgbClr val="333333"/>
                </a:solidFill>
                <a:highlight>
                  <a:srgbClr val="F5F5F5"/>
                </a:highlight>
                <a:latin typeface="Courier New"/>
                <a:ea typeface="Courier New"/>
                <a:cs typeface="Courier New"/>
                <a:sym typeface="Courier New"/>
              </a:rPr>
              <a:t>  nginx:stable-alpine</a:t>
            </a:r>
            <a:endParaRPr sz="900">
              <a:solidFill>
                <a:srgbClr val="333333"/>
              </a:solidFill>
              <a:highlight>
                <a:srgbClr val="F5F5F5"/>
              </a:highlight>
              <a:latin typeface="Courier New"/>
              <a:ea typeface="Courier New"/>
              <a:cs typeface="Courier New"/>
              <a:sym typeface="Courier New"/>
            </a:endParaRPr>
          </a:p>
          <a:p>
            <a:pPr marL="0" lvl="0" indent="0" algn="l" rtl="0">
              <a:lnSpc>
                <a:spcPct val="115000"/>
              </a:lnSpc>
              <a:spcBef>
                <a:spcPts val="800"/>
              </a:spcBef>
              <a:spcAft>
                <a:spcPts val="800"/>
              </a:spcAft>
              <a:buSzPts val="1400"/>
              <a:buNone/>
            </a:pPr>
            <a:endParaRPr sz="900">
              <a:solidFill>
                <a:srgbClr val="33444C"/>
              </a:solidFill>
              <a:highlight>
                <a:srgbClr val="FFFFFF"/>
              </a:highlight>
              <a:latin typeface="Arial"/>
              <a:ea typeface="Arial"/>
              <a:cs typeface="Arial"/>
              <a:sym typeface="Arial"/>
            </a:endParaRPr>
          </a:p>
        </p:txBody>
      </p:sp>
      <p:sp>
        <p:nvSpPr>
          <p:cNvPr id="1503" name="Google Shape;1503;g6b96e44160_2_52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9"/>
        <p:cNvGrpSpPr/>
        <p:nvPr/>
      </p:nvGrpSpPr>
      <p:grpSpPr>
        <a:xfrm>
          <a:off x="0" y="0"/>
          <a:ext cx="0" cy="0"/>
          <a:chOff x="0" y="0"/>
          <a:chExt cx="0" cy="0"/>
        </a:xfrm>
      </p:grpSpPr>
      <p:sp>
        <p:nvSpPr>
          <p:cNvPr id="1510" name="Google Shape;1510;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1" name="Google Shape;1511;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One of the many features of Docker Enterprise is Swarm service</a:t>
            </a:r>
            <a:endParaRPr/>
          </a:p>
        </p:txBody>
      </p:sp>
      <p:sp>
        <p:nvSpPr>
          <p:cNvPr id="1512" name="Google Shape;1512;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
        <p:cNvGrpSpPr/>
        <p:nvPr/>
      </p:nvGrpSpPr>
      <p:grpSpPr>
        <a:xfrm>
          <a:off x="0" y="0"/>
          <a:ext cx="0" cy="0"/>
          <a:chOff x="0" y="0"/>
          <a:chExt cx="0" cy="0"/>
        </a:xfrm>
      </p:grpSpPr>
      <p:sp>
        <p:nvSpPr>
          <p:cNvPr id="1516" name="Google Shape;1516;p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7" name="Google Shape;1517;p5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lvl="1" indent="0" algn="l" rtl="0">
              <a:lnSpc>
                <a:spcPct val="200000"/>
              </a:lnSpc>
              <a:spcBef>
                <a:spcPts val="0"/>
              </a:spcBef>
              <a:spcAft>
                <a:spcPts val="0"/>
              </a:spcAft>
              <a:buClr>
                <a:srgbClr val="3F3F3F"/>
              </a:buClr>
              <a:buSzPts val="2200"/>
              <a:buFont typeface="Calibri"/>
              <a:buNone/>
            </a:pPr>
            <a:r>
              <a:rPr lang="en-US" sz="900">
                <a:solidFill>
                  <a:srgbClr val="3F3F3F"/>
                </a:solidFill>
                <a:latin typeface="Open Sans"/>
                <a:ea typeface="Open Sans"/>
                <a:cs typeface="Open Sans"/>
                <a:sym typeface="Open Sans"/>
              </a:rPr>
              <a:t>Perform deployment:</a:t>
            </a:r>
            <a:endParaRPr sz="900">
              <a:solidFill>
                <a:srgbClr val="3F3F3F"/>
              </a:solidFill>
              <a:latin typeface="Open Sans"/>
              <a:ea typeface="Open Sans"/>
              <a:cs typeface="Open Sans"/>
              <a:sym typeface="Open Sans"/>
            </a:endParaRPr>
          </a:p>
          <a:p>
            <a:pPr marL="457200" lvl="1" indent="0" algn="l" rtl="0">
              <a:lnSpc>
                <a:spcPct val="200000"/>
              </a:lnSpc>
              <a:spcBef>
                <a:spcPts val="0"/>
              </a:spcBef>
              <a:spcAft>
                <a:spcPts val="0"/>
              </a:spcAft>
              <a:buClr>
                <a:srgbClr val="3F3F3F"/>
              </a:buClr>
              <a:buSzPts val="2200"/>
              <a:buFont typeface="Calibri"/>
              <a:buNone/>
            </a:pPr>
            <a:r>
              <a:rPr lang="en-US" sz="900">
                <a:solidFill>
                  <a:srgbClr val="3F3F3F"/>
                </a:solidFill>
                <a:latin typeface="Open Sans"/>
                <a:ea typeface="Open Sans"/>
                <a:cs typeface="Open Sans"/>
                <a:sym typeface="Open Sans"/>
              </a:rPr>
              <a:t>Steps:</a:t>
            </a:r>
            <a:endParaRPr sz="900"/>
          </a:p>
          <a:p>
            <a:pPr marL="914400" lvl="1" indent="-374650" algn="l" rtl="0">
              <a:lnSpc>
                <a:spcPct val="200000"/>
              </a:lnSpc>
              <a:spcBef>
                <a:spcPts val="0"/>
              </a:spcBef>
              <a:spcAft>
                <a:spcPts val="0"/>
              </a:spcAft>
              <a:buClr>
                <a:srgbClr val="3F3F3F"/>
              </a:buClr>
              <a:buSzPts val="900"/>
              <a:buFont typeface="Calibri"/>
              <a:buAutoNum type="arabicPeriod"/>
            </a:pPr>
            <a:r>
              <a:rPr lang="en-US" sz="900">
                <a:solidFill>
                  <a:srgbClr val="3F3F3F"/>
                </a:solidFill>
                <a:latin typeface="Open Sans"/>
                <a:ea typeface="Open Sans"/>
                <a:cs typeface="Open Sans"/>
                <a:sym typeface="Open Sans"/>
              </a:rPr>
              <a:t>Log in to Docker Enterprise UCP</a:t>
            </a:r>
            <a:endParaRPr sz="900"/>
          </a:p>
          <a:p>
            <a:pPr marL="914400" lvl="1" indent="-374650" algn="l" rtl="0">
              <a:lnSpc>
                <a:spcPct val="200000"/>
              </a:lnSpc>
              <a:spcBef>
                <a:spcPts val="0"/>
              </a:spcBef>
              <a:spcAft>
                <a:spcPts val="0"/>
              </a:spcAft>
              <a:buClr>
                <a:srgbClr val="3F3F3F"/>
              </a:buClr>
              <a:buSzPts val="900"/>
              <a:buFont typeface="Calibri"/>
              <a:buAutoNum type="arabicPeriod"/>
            </a:pPr>
            <a:r>
              <a:rPr lang="en-US" sz="900">
                <a:solidFill>
                  <a:srgbClr val="3F3F3F"/>
                </a:solidFill>
                <a:latin typeface="Open Sans"/>
                <a:ea typeface="Open Sans"/>
                <a:cs typeface="Open Sans"/>
                <a:sym typeface="Open Sans"/>
              </a:rPr>
              <a:t>Click on option </a:t>
            </a:r>
            <a:r>
              <a:rPr lang="en-US" sz="900" b="1">
                <a:solidFill>
                  <a:srgbClr val="3F3F3F"/>
                </a:solidFill>
                <a:latin typeface="Open Sans"/>
                <a:ea typeface="Open Sans"/>
                <a:cs typeface="Open Sans"/>
                <a:sym typeface="Open Sans"/>
              </a:rPr>
              <a:t>Add Nodes </a:t>
            </a:r>
            <a:r>
              <a:rPr lang="en-US" sz="900">
                <a:solidFill>
                  <a:srgbClr val="3F3F3F"/>
                </a:solidFill>
                <a:latin typeface="Open Sans"/>
                <a:ea typeface="Open Sans"/>
                <a:cs typeface="Open Sans"/>
                <a:sym typeface="Open Sans"/>
              </a:rPr>
              <a:t>present at the bottom of UCP</a:t>
            </a:r>
            <a:endParaRPr sz="900"/>
          </a:p>
          <a:p>
            <a:pPr marL="914400" lvl="1" indent="-374650" algn="l" rtl="0">
              <a:lnSpc>
                <a:spcPct val="200000"/>
              </a:lnSpc>
              <a:spcBef>
                <a:spcPts val="0"/>
              </a:spcBef>
              <a:spcAft>
                <a:spcPts val="0"/>
              </a:spcAft>
              <a:buClr>
                <a:srgbClr val="3F3F3F"/>
              </a:buClr>
              <a:buSzPts val="900"/>
              <a:buFont typeface="Calibri"/>
              <a:buAutoNum type="arabicPeriod"/>
            </a:pPr>
            <a:r>
              <a:rPr lang="en-US" sz="900">
                <a:solidFill>
                  <a:srgbClr val="3F3F3F"/>
                </a:solidFill>
                <a:latin typeface="Open Sans"/>
                <a:ea typeface="Open Sans"/>
                <a:cs typeface="Open Sans"/>
                <a:sym typeface="Open Sans"/>
              </a:rPr>
              <a:t>Click on the desired </a:t>
            </a:r>
            <a:r>
              <a:rPr lang="en-US" sz="900" b="1">
                <a:solidFill>
                  <a:srgbClr val="3F3F3F"/>
                </a:solidFill>
                <a:latin typeface="Open Sans"/>
                <a:ea typeface="Open Sans"/>
                <a:cs typeface="Open Sans"/>
                <a:sym typeface="Open Sans"/>
              </a:rPr>
              <a:t>Node Type: </a:t>
            </a:r>
            <a:r>
              <a:rPr lang="en-US" sz="900">
                <a:solidFill>
                  <a:srgbClr val="3F3F3F"/>
                </a:solidFill>
                <a:latin typeface="Open Sans"/>
                <a:ea typeface="Open Sans"/>
                <a:cs typeface="Open Sans"/>
                <a:sym typeface="Open Sans"/>
              </a:rPr>
              <a:t>Windows and Linux as well as </a:t>
            </a:r>
            <a:r>
              <a:rPr lang="en-US" sz="900" b="1">
                <a:solidFill>
                  <a:srgbClr val="3F3F3F"/>
                </a:solidFill>
                <a:latin typeface="Open Sans"/>
                <a:ea typeface="Open Sans"/>
                <a:cs typeface="Open Sans"/>
                <a:sym typeface="Open Sans"/>
              </a:rPr>
              <a:t>Node Role: </a:t>
            </a:r>
            <a:r>
              <a:rPr lang="en-US" sz="900">
                <a:solidFill>
                  <a:srgbClr val="3F3F3F"/>
                </a:solidFill>
                <a:latin typeface="Open Sans"/>
                <a:ea typeface="Open Sans"/>
                <a:cs typeface="Open Sans"/>
                <a:sym typeface="Open Sans"/>
              </a:rPr>
              <a:t>Manager and Worker</a:t>
            </a:r>
            <a:endParaRPr sz="900"/>
          </a:p>
          <a:p>
            <a:pPr marL="914400" lvl="1" indent="-374650" algn="l" rtl="0">
              <a:lnSpc>
                <a:spcPct val="200000"/>
              </a:lnSpc>
              <a:spcBef>
                <a:spcPts val="0"/>
              </a:spcBef>
              <a:spcAft>
                <a:spcPts val="0"/>
              </a:spcAft>
              <a:buClr>
                <a:srgbClr val="3F3F3F"/>
              </a:buClr>
              <a:buSzPts val="900"/>
              <a:buFont typeface="Calibri"/>
              <a:buAutoNum type="arabicPeriod"/>
            </a:pPr>
            <a:r>
              <a:rPr lang="en-US" sz="900">
                <a:solidFill>
                  <a:srgbClr val="3F3F3F"/>
                </a:solidFill>
                <a:latin typeface="Open Sans"/>
                <a:ea typeface="Open Sans"/>
                <a:cs typeface="Open Sans"/>
                <a:sym typeface="Open Sans"/>
              </a:rPr>
              <a:t>Copy the Docker CLI command and run it</a:t>
            </a:r>
            <a:endParaRPr sz="900" b="1">
              <a:solidFill>
                <a:srgbClr val="3F3F3F"/>
              </a:solidFill>
              <a:latin typeface="Open Sans"/>
              <a:ea typeface="Open Sans"/>
              <a:cs typeface="Open Sans"/>
              <a:sym typeface="Open Sans"/>
            </a:endParaRPr>
          </a:p>
          <a:p>
            <a:pPr marL="914400" lvl="1" indent="-374650" algn="l" rtl="0">
              <a:lnSpc>
                <a:spcPct val="200000"/>
              </a:lnSpc>
              <a:spcBef>
                <a:spcPts val="0"/>
              </a:spcBef>
              <a:spcAft>
                <a:spcPts val="0"/>
              </a:spcAft>
              <a:buClr>
                <a:srgbClr val="3F3F3F"/>
              </a:buClr>
              <a:buSzPts val="900"/>
              <a:buFont typeface="Calibri"/>
              <a:buAutoNum type="arabicPeriod"/>
            </a:pPr>
            <a:r>
              <a:rPr lang="en-US" sz="900">
                <a:solidFill>
                  <a:srgbClr val="3F3F3F"/>
                </a:solidFill>
                <a:latin typeface="Open Sans"/>
                <a:ea typeface="Open Sans"/>
                <a:cs typeface="Open Sans"/>
                <a:sym typeface="Open Sans"/>
              </a:rPr>
              <a:t>Click on the </a:t>
            </a:r>
            <a:r>
              <a:rPr lang="en-US" sz="900" b="1">
                <a:solidFill>
                  <a:srgbClr val="3F3F3F"/>
                </a:solidFill>
                <a:latin typeface="Open Sans"/>
                <a:ea typeface="Open Sans"/>
                <a:cs typeface="Open Sans"/>
                <a:sym typeface="Open Sans"/>
              </a:rPr>
              <a:t>Swarm</a:t>
            </a:r>
            <a:r>
              <a:rPr lang="en-US" sz="900">
                <a:solidFill>
                  <a:srgbClr val="3F3F3F"/>
                </a:solidFill>
                <a:latin typeface="Open Sans"/>
                <a:ea typeface="Open Sans"/>
                <a:cs typeface="Open Sans"/>
                <a:sym typeface="Open Sans"/>
              </a:rPr>
              <a:t> and then </a:t>
            </a:r>
            <a:r>
              <a:rPr lang="en-US" sz="900" b="1">
                <a:solidFill>
                  <a:srgbClr val="3F3F3F"/>
                </a:solidFill>
                <a:latin typeface="Open Sans"/>
                <a:ea typeface="Open Sans"/>
                <a:cs typeface="Open Sans"/>
                <a:sym typeface="Open Sans"/>
              </a:rPr>
              <a:t>Services </a:t>
            </a:r>
            <a:r>
              <a:rPr lang="en-US" sz="900">
                <a:solidFill>
                  <a:srgbClr val="3F3F3F"/>
                </a:solidFill>
                <a:latin typeface="Open Sans"/>
                <a:ea typeface="Open Sans"/>
                <a:cs typeface="Open Sans"/>
                <a:sym typeface="Open Sans"/>
              </a:rPr>
              <a:t>after the addition of Node</a:t>
            </a:r>
            <a:endParaRPr sz="900"/>
          </a:p>
          <a:p>
            <a:pPr marL="914400" lvl="1" indent="-374650" algn="l" rtl="0">
              <a:lnSpc>
                <a:spcPct val="200000"/>
              </a:lnSpc>
              <a:spcBef>
                <a:spcPts val="0"/>
              </a:spcBef>
              <a:spcAft>
                <a:spcPts val="0"/>
              </a:spcAft>
              <a:buClr>
                <a:srgbClr val="3F3F3F"/>
              </a:buClr>
              <a:buSzPts val="900"/>
              <a:buFont typeface="Calibri"/>
              <a:buAutoNum type="arabicPeriod"/>
            </a:pPr>
            <a:r>
              <a:rPr lang="en-US" sz="900">
                <a:solidFill>
                  <a:srgbClr val="3F3F3F"/>
                </a:solidFill>
                <a:latin typeface="Open Sans"/>
                <a:ea typeface="Open Sans"/>
                <a:cs typeface="Open Sans"/>
                <a:sym typeface="Open Sans"/>
              </a:rPr>
              <a:t>Click on </a:t>
            </a:r>
            <a:r>
              <a:rPr lang="en-US" sz="900" b="1">
                <a:solidFill>
                  <a:srgbClr val="3F3F3F"/>
                </a:solidFill>
                <a:latin typeface="Open Sans"/>
                <a:ea typeface="Open Sans"/>
                <a:cs typeface="Open Sans"/>
                <a:sym typeface="Open Sans"/>
              </a:rPr>
              <a:t>Create </a:t>
            </a:r>
            <a:r>
              <a:rPr lang="en-US" sz="900">
                <a:solidFill>
                  <a:srgbClr val="3F3F3F"/>
                </a:solidFill>
                <a:latin typeface="Open Sans"/>
                <a:ea typeface="Open Sans"/>
                <a:cs typeface="Open Sans"/>
                <a:sym typeface="Open Sans"/>
              </a:rPr>
              <a:t>button on right hand side</a:t>
            </a:r>
            <a:endParaRPr sz="900"/>
          </a:p>
          <a:p>
            <a:pPr marL="914400" lvl="1" indent="-374650" algn="l" rtl="0">
              <a:lnSpc>
                <a:spcPct val="200000"/>
              </a:lnSpc>
              <a:spcBef>
                <a:spcPts val="0"/>
              </a:spcBef>
              <a:spcAft>
                <a:spcPts val="0"/>
              </a:spcAft>
              <a:buClr>
                <a:srgbClr val="3F3F3F"/>
              </a:buClr>
              <a:buSzPts val="900"/>
              <a:buFont typeface="Calibri"/>
              <a:buAutoNum type="arabicPeriod"/>
            </a:pPr>
            <a:r>
              <a:rPr lang="en-US" sz="900">
                <a:solidFill>
                  <a:srgbClr val="3F3F3F"/>
                </a:solidFill>
                <a:latin typeface="Open Sans"/>
                <a:ea typeface="Open Sans"/>
                <a:cs typeface="Open Sans"/>
                <a:sym typeface="Open Sans"/>
              </a:rPr>
              <a:t>Fill in the required details in order to deploy a service and then click of </a:t>
            </a:r>
            <a:r>
              <a:rPr lang="en-US" sz="900" b="1">
                <a:solidFill>
                  <a:srgbClr val="3F3F3F"/>
                </a:solidFill>
                <a:latin typeface="Open Sans"/>
                <a:ea typeface="Open Sans"/>
                <a:cs typeface="Open Sans"/>
                <a:sym typeface="Open Sans"/>
              </a:rPr>
              <a:t>Create </a:t>
            </a:r>
            <a:r>
              <a:rPr lang="en-US" sz="900">
                <a:solidFill>
                  <a:srgbClr val="3F3F3F"/>
                </a:solidFill>
                <a:latin typeface="Open Sans"/>
                <a:ea typeface="Open Sans"/>
                <a:cs typeface="Open Sans"/>
                <a:sym typeface="Open Sans"/>
              </a:rPr>
              <a:t>button present at the bottom right corner</a:t>
            </a:r>
            <a:endParaRPr sz="900"/>
          </a:p>
          <a:p>
            <a:pPr marL="914400" lvl="1" indent="-374650" algn="l" rtl="0">
              <a:lnSpc>
                <a:spcPct val="200000"/>
              </a:lnSpc>
              <a:spcBef>
                <a:spcPts val="0"/>
              </a:spcBef>
              <a:spcAft>
                <a:spcPts val="0"/>
              </a:spcAft>
              <a:buClr>
                <a:srgbClr val="3F3F3F"/>
              </a:buClr>
              <a:buSzPts val="900"/>
              <a:buFont typeface="Calibri"/>
              <a:buAutoNum type="arabicPeriod"/>
            </a:pPr>
            <a:r>
              <a:rPr lang="en-US" sz="900">
                <a:solidFill>
                  <a:srgbClr val="3F3F3F"/>
                </a:solidFill>
                <a:latin typeface="Open Sans"/>
                <a:ea typeface="Open Sans"/>
                <a:cs typeface="Open Sans"/>
                <a:sym typeface="Open Sans"/>
              </a:rPr>
              <a:t>Check the status of the service. A working service will show a green circle</a:t>
            </a:r>
            <a:endParaRPr sz="900"/>
          </a:p>
        </p:txBody>
      </p:sp>
      <p:sp>
        <p:nvSpPr>
          <p:cNvPr id="1518" name="Google Shape;1518;p5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p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7" name="Google Shape;1527;p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access control</a:t>
            </a:r>
            <a:endParaRPr/>
          </a:p>
        </p:txBody>
      </p:sp>
      <p:sp>
        <p:nvSpPr>
          <p:cNvPr id="1528" name="Google Shape;1528;p5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1"/>
        <p:cNvGrpSpPr/>
        <p:nvPr/>
      </p:nvGrpSpPr>
      <p:grpSpPr>
        <a:xfrm>
          <a:off x="0" y="0"/>
          <a:ext cx="0" cy="0"/>
          <a:chOff x="0" y="0"/>
          <a:chExt cx="0" cy="0"/>
        </a:xfrm>
      </p:grpSpPr>
      <p:sp>
        <p:nvSpPr>
          <p:cNvPr id="1532" name="Google Shape;1532;p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3" name="Google Shape;1533;p5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access control</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With Docker Universal Control Plane, you get to control who can create and edit container resources in your swarm, like services, images, networks, and volumes. You can grant and manage permissions to enforce fine-grained access control as needed.</a:t>
            </a:r>
            <a:endParaRPr/>
          </a:p>
        </p:txBody>
      </p:sp>
      <p:sp>
        <p:nvSpPr>
          <p:cNvPr id="1534" name="Google Shape;1534;p5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9"/>
        <p:cNvGrpSpPr/>
        <p:nvPr/>
      </p:nvGrpSpPr>
      <p:grpSpPr>
        <a:xfrm>
          <a:off x="0" y="0"/>
          <a:ext cx="0" cy="0"/>
          <a:chOff x="0" y="0"/>
          <a:chExt cx="0" cy="0"/>
        </a:xfrm>
      </p:grpSpPr>
      <p:sp>
        <p:nvSpPr>
          <p:cNvPr id="1550" name="Google Shape;1550;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1" name="Google Shape;1551;p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grant</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If you’re a UCP administrator, you can create </a:t>
            </a:r>
            <a:r>
              <a:rPr lang="en-US" i="1"/>
              <a:t>grants</a:t>
            </a:r>
            <a:r>
              <a:rPr lang="en-US"/>
              <a:t> to control how users and organizations access swarm resources.</a:t>
            </a:r>
            <a:endParaRPr/>
          </a:p>
          <a:p>
            <a:pPr marL="0" lvl="0" indent="0" algn="l" rtl="0">
              <a:lnSpc>
                <a:spcPct val="100000"/>
              </a:lnSpc>
              <a:spcBef>
                <a:spcPts val="0"/>
              </a:spcBef>
              <a:spcAft>
                <a:spcPts val="0"/>
              </a:spcAft>
              <a:buSzPts val="1400"/>
              <a:buNone/>
            </a:pPr>
            <a:r>
              <a:rPr lang="en-US"/>
              <a:t>A grant is made up of a </a:t>
            </a:r>
            <a:r>
              <a:rPr lang="en-US" i="1"/>
              <a:t>subject</a:t>
            </a:r>
            <a:r>
              <a:rPr lang="en-US"/>
              <a:t>, a </a:t>
            </a:r>
            <a:r>
              <a:rPr lang="en-US" i="1"/>
              <a:t>role</a:t>
            </a:r>
            <a:r>
              <a:rPr lang="en-US"/>
              <a:t>, and a </a:t>
            </a:r>
            <a:r>
              <a:rPr lang="en-US" i="1"/>
              <a:t>resource collection</a:t>
            </a:r>
            <a:r>
              <a:rPr lang="en-US"/>
              <a:t>.. </a:t>
            </a:r>
            <a:endParaRPr/>
          </a:p>
          <a:p>
            <a:pPr marL="0" lvl="0" indent="0" algn="l" rtl="0">
              <a:lnSpc>
                <a:spcPct val="100000"/>
              </a:lnSpc>
              <a:spcBef>
                <a:spcPts val="0"/>
              </a:spcBef>
              <a:spcAft>
                <a:spcPts val="0"/>
              </a:spcAft>
              <a:buSzPts val="1400"/>
              <a:buNone/>
            </a:pPr>
            <a:endParaRPr/>
          </a:p>
        </p:txBody>
      </p:sp>
      <p:sp>
        <p:nvSpPr>
          <p:cNvPr id="1552" name="Google Shape;1552;p5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9" name="Google Shape;1569;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(continued from previous slide)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A grant defines who (subject) has how much access (role) to a set of resources (collection)</a:t>
            </a:r>
            <a:endParaRPr/>
          </a:p>
        </p:txBody>
      </p:sp>
      <p:sp>
        <p:nvSpPr>
          <p:cNvPr id="1570" name="Google Shape;1570;p5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6b6c14001a_1_9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6" name="Google Shape;866;g6b6c14001a_1_98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content on slide using:</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Engine - Enterprise is designed for enterprise development of a container runtime with security and an enterprise grade SLA in mind.</a:t>
            </a:r>
            <a:endParaRPr/>
          </a:p>
          <a:p>
            <a:pPr marL="0" lvl="0" indent="0" algn="l" rtl="0">
              <a:lnSpc>
                <a:spcPct val="100000"/>
              </a:lnSpc>
              <a:spcBef>
                <a:spcPts val="0"/>
              </a:spcBef>
              <a:spcAft>
                <a:spcPts val="0"/>
              </a:spcAft>
              <a:buSzPts val="1400"/>
              <a:buNone/>
            </a:pPr>
            <a:r>
              <a:rPr lang="en-US"/>
              <a:t>Docker Enterprise is designed for enterprise development and IT teams who build, ship, and run business critical applications in production at scale.</a:t>
            </a:r>
            <a:endParaRPr/>
          </a:p>
          <a:p>
            <a:pPr marL="0" lvl="0" indent="0" algn="l" rtl="0">
              <a:lnSpc>
                <a:spcPct val="100000"/>
              </a:lnSpc>
              <a:spcBef>
                <a:spcPts val="0"/>
              </a:spcBef>
              <a:spcAft>
                <a:spcPts val="0"/>
              </a:spcAft>
              <a:buSzPts val="1400"/>
              <a:buNone/>
            </a:pPr>
            <a:endParaRPr/>
          </a:p>
        </p:txBody>
      </p:sp>
      <p:sp>
        <p:nvSpPr>
          <p:cNvPr id="867" name="Google Shape;867;g6b6c14001a_1_98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3" name="Google Shape;1593;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example.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An administrator is a user who can manage grants, subjects, roles, and collections. An administrator identifies which operations can be performed against specific resources and who can perform these actions. An administrator can create and manage role assignments against subject in the system. Only an administrator can manage subjects, grants, roles, and collections</a:t>
            </a:r>
            <a:endParaRPr/>
          </a:p>
        </p:txBody>
      </p:sp>
      <p:sp>
        <p:nvSpPr>
          <p:cNvPr id="1594" name="Google Shape;1594;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subject</a:t>
            </a:r>
            <a:endParaRPr/>
          </a:p>
        </p:txBody>
      </p:sp>
      <p:sp>
        <p:nvSpPr>
          <p:cNvPr id="1611" name="Google Shape;1611;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6" name="Google Shape;1616;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subject</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A subject represents a user, team, or organization. A subject is granted a role for a collection of resources.</a:t>
            </a:r>
            <a:endParaRPr/>
          </a:p>
          <a:p>
            <a:pPr marL="0" lvl="0" indent="0" algn="l" rtl="0">
              <a:lnSpc>
                <a:spcPct val="100000"/>
              </a:lnSpc>
              <a:spcBef>
                <a:spcPts val="0"/>
              </a:spcBef>
              <a:spcAft>
                <a:spcPts val="0"/>
              </a:spcAft>
              <a:buSzPts val="1400"/>
              <a:buNone/>
            </a:pPr>
            <a:r>
              <a:rPr lang="en-US" b="1"/>
              <a:t>User</a:t>
            </a:r>
            <a:r>
              <a:rPr lang="en-US"/>
              <a:t>: A person that the authentication backend validates. You can assign users to one or more teams and one or more organizations.</a:t>
            </a:r>
            <a:endParaRPr/>
          </a:p>
          <a:p>
            <a:pPr marL="0" lvl="0" indent="0" algn="l" rtl="0">
              <a:lnSpc>
                <a:spcPct val="100000"/>
              </a:lnSpc>
              <a:spcBef>
                <a:spcPts val="0"/>
              </a:spcBef>
              <a:spcAft>
                <a:spcPts val="0"/>
              </a:spcAft>
              <a:buSzPts val="1400"/>
              <a:buNone/>
            </a:pPr>
            <a:r>
              <a:rPr lang="en-US" b="1"/>
              <a:t>Organization</a:t>
            </a:r>
            <a:r>
              <a:rPr lang="en-US"/>
              <a:t>: A group of users that share a specific set of permissions, defined by the roles of the organization.</a:t>
            </a:r>
            <a:endParaRPr/>
          </a:p>
          <a:p>
            <a:pPr marL="0" lvl="0" indent="0" algn="l" rtl="0">
              <a:lnSpc>
                <a:spcPct val="100000"/>
              </a:lnSpc>
              <a:spcBef>
                <a:spcPts val="0"/>
              </a:spcBef>
              <a:spcAft>
                <a:spcPts val="0"/>
              </a:spcAft>
              <a:buSzPts val="1400"/>
              <a:buNone/>
            </a:pPr>
            <a:r>
              <a:rPr lang="en-US" b="1"/>
              <a:t>Team</a:t>
            </a:r>
            <a:r>
              <a:rPr lang="en-US"/>
              <a:t>: A group of users that share a set of permissions defined in the team itself. A team exists only as part of an organization, and all of its members must be members of the organization. Team members share organization permissions. A team can be in one organization only.</a:t>
            </a:r>
            <a:endParaRPr/>
          </a:p>
          <a:p>
            <a:pPr marL="0" lvl="0" indent="0" algn="l" rtl="0">
              <a:lnSpc>
                <a:spcPct val="100000"/>
              </a:lnSpc>
              <a:spcBef>
                <a:spcPts val="0"/>
              </a:spcBef>
              <a:spcAft>
                <a:spcPts val="0"/>
              </a:spcAft>
              <a:buSzPts val="1400"/>
              <a:buNone/>
            </a:pPr>
            <a:endParaRPr/>
          </a:p>
        </p:txBody>
      </p:sp>
      <p:sp>
        <p:nvSpPr>
          <p:cNvPr id="1617" name="Google Shape;1617;p5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72</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p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6" name="Google Shape;1636;p5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user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In Docker UCP, only users with administrator privileges can make changes to swarm settings. This includes:</a:t>
            </a:r>
            <a:endParaRPr/>
          </a:p>
          <a:p>
            <a:pPr marL="0" lvl="0" indent="0" algn="l" rtl="0">
              <a:lnSpc>
                <a:spcPct val="100000"/>
              </a:lnSpc>
              <a:spcBef>
                <a:spcPts val="0"/>
              </a:spcBef>
              <a:spcAft>
                <a:spcPts val="0"/>
              </a:spcAft>
              <a:buSzPts val="1400"/>
              <a:buNone/>
            </a:pPr>
            <a:r>
              <a:rPr lang="en-US"/>
              <a:t>Managing user permissions by creating grants.</a:t>
            </a:r>
            <a:endParaRPr/>
          </a:p>
          <a:p>
            <a:pPr marL="0" lvl="0" indent="0" algn="l" rtl="0">
              <a:lnSpc>
                <a:spcPct val="100000"/>
              </a:lnSpc>
              <a:spcBef>
                <a:spcPts val="0"/>
              </a:spcBef>
              <a:spcAft>
                <a:spcPts val="0"/>
              </a:spcAft>
              <a:buSzPts val="1400"/>
              <a:buNone/>
            </a:pPr>
            <a:r>
              <a:rPr lang="en-US"/>
              <a:t>Managing swarm configurations, like adding and removing nodes.</a:t>
            </a:r>
            <a:endParaRPr/>
          </a:p>
          <a:p>
            <a:pPr marL="0" lvl="0" indent="0" algn="l" rtl="0">
              <a:lnSpc>
                <a:spcPct val="100000"/>
              </a:lnSpc>
              <a:spcBef>
                <a:spcPts val="0"/>
              </a:spcBef>
              <a:spcAft>
                <a:spcPts val="0"/>
              </a:spcAft>
              <a:buSzPts val="1400"/>
              <a:buNone/>
            </a:pPr>
            <a:endParaRPr/>
          </a:p>
        </p:txBody>
      </p:sp>
      <p:sp>
        <p:nvSpPr>
          <p:cNvPr id="1637" name="Google Shape;1637;p5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73</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2"/>
        <p:cNvGrpSpPr/>
        <p:nvPr/>
      </p:nvGrpSpPr>
      <p:grpSpPr>
        <a:xfrm>
          <a:off x="0" y="0"/>
          <a:ext cx="0" cy="0"/>
          <a:chOff x="0" y="0"/>
          <a:chExt cx="0" cy="0"/>
        </a:xfrm>
      </p:grpSpPr>
      <p:sp>
        <p:nvSpPr>
          <p:cNvPr id="1653" name="Google Shape;1653;g7b4f99b632_1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4" name="Google Shape;1654;g7b4f99b632_1_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55" name="Google Shape;1655;g7b4f99b632_1_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74</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p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1" name="Google Shape;1661;p6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Perform: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To create a new user, go to the UCP web UI, and navigate to the </a:t>
            </a:r>
            <a:r>
              <a:rPr lang="en-US" b="1"/>
              <a:t>Users</a:t>
            </a:r>
            <a:r>
              <a:rPr lang="en-US"/>
              <a:t> page.</a:t>
            </a:r>
            <a:endParaRPr/>
          </a:p>
          <a:p>
            <a:pPr marL="0" lvl="0" indent="0" algn="l" rtl="0">
              <a:lnSpc>
                <a:spcPct val="100000"/>
              </a:lnSpc>
              <a:spcBef>
                <a:spcPts val="0"/>
              </a:spcBef>
              <a:spcAft>
                <a:spcPts val="0"/>
              </a:spcAft>
              <a:buSzPts val="1400"/>
              <a:buNone/>
            </a:pPr>
            <a:r>
              <a:rPr lang="en-US"/>
              <a:t>Click the </a:t>
            </a:r>
            <a:r>
              <a:rPr lang="en-US" b="1"/>
              <a:t>Create user</a:t>
            </a:r>
            <a:r>
              <a:rPr lang="en-US"/>
              <a:t> button, and fill-in the user information.</a:t>
            </a:r>
            <a:endParaRPr/>
          </a:p>
          <a:p>
            <a:pPr marL="0" lvl="0" indent="0" algn="l" rtl="0">
              <a:lnSpc>
                <a:spcPct val="100000"/>
              </a:lnSpc>
              <a:spcBef>
                <a:spcPts val="0"/>
              </a:spcBef>
              <a:spcAft>
                <a:spcPts val="0"/>
              </a:spcAft>
              <a:buSzPts val="1400"/>
              <a:buNone/>
            </a:pPr>
            <a:r>
              <a:rPr lang="en-US"/>
              <a:t>Check the Is a UCP admin? option, if you want to grant permissions for the user to change the swarm configuration and manage grants, roles, and collections.</a:t>
            </a:r>
            <a:endParaRPr/>
          </a:p>
          <a:p>
            <a:pPr marL="0" lvl="0" indent="0" algn="l" rtl="0">
              <a:lnSpc>
                <a:spcPct val="100000"/>
              </a:lnSpc>
              <a:spcBef>
                <a:spcPts val="0"/>
              </a:spcBef>
              <a:spcAft>
                <a:spcPts val="0"/>
              </a:spcAft>
              <a:buSzPts val="1400"/>
              <a:buNone/>
            </a:pPr>
            <a:r>
              <a:rPr lang="en-US"/>
              <a:t>Finally, click the </a:t>
            </a:r>
            <a:r>
              <a:rPr lang="en-US" b="1"/>
              <a:t>Create</a:t>
            </a:r>
            <a:r>
              <a:rPr lang="en-US"/>
              <a:t> button to create the user.</a:t>
            </a:r>
            <a:endParaRPr/>
          </a:p>
        </p:txBody>
      </p:sp>
      <p:sp>
        <p:nvSpPr>
          <p:cNvPr id="1662" name="Google Shape;1662;p6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75</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4"/>
        <p:cNvGrpSpPr/>
        <p:nvPr/>
      </p:nvGrpSpPr>
      <p:grpSpPr>
        <a:xfrm>
          <a:off x="0" y="0"/>
          <a:ext cx="0" cy="0"/>
          <a:chOff x="0" y="0"/>
          <a:chExt cx="0" cy="0"/>
        </a:xfrm>
      </p:grpSpPr>
      <p:sp>
        <p:nvSpPr>
          <p:cNvPr id="1685" name="Google Shape;1685;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6" name="Google Shape;1686;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Create organization and team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You can extend the user’s default permissions by granting them fine-grained permissions over resources. You do this by adding the user to a team.</a:t>
            </a:r>
            <a:endParaRPr/>
          </a:p>
          <a:p>
            <a:pPr marL="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a:t>To create a new team, go to the UCP web UI, and navigate to the </a:t>
            </a:r>
            <a:r>
              <a:rPr lang="en-US" b="1"/>
              <a:t>Organizations</a:t>
            </a:r>
            <a:r>
              <a:rPr lang="en-US"/>
              <a:t> page.</a:t>
            </a:r>
            <a:endParaRPr/>
          </a:p>
          <a:p>
            <a:pPr marL="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a:t>If you want to put the team in a new organization, click </a:t>
            </a:r>
            <a:r>
              <a:rPr lang="en-US" b="1"/>
              <a:t>Create Organization</a:t>
            </a:r>
            <a:r>
              <a:rPr lang="en-US"/>
              <a:t> and give the new organization a name, like “engineering”. </a:t>
            </a:r>
            <a:endParaRPr/>
          </a:p>
          <a:p>
            <a:pPr marL="0" lvl="0" indent="0" algn="l" rtl="0">
              <a:lnSpc>
                <a:spcPct val="100000"/>
              </a:lnSpc>
              <a:spcBef>
                <a:spcPts val="0"/>
              </a:spcBef>
              <a:spcAft>
                <a:spcPts val="0"/>
              </a:spcAft>
              <a:buSzPts val="1400"/>
              <a:buNone/>
            </a:pPr>
            <a:r>
              <a:rPr lang="en-US"/>
              <a:t>Click </a:t>
            </a:r>
            <a:r>
              <a:rPr lang="en-US" b="1"/>
              <a:t>Create</a:t>
            </a:r>
            <a:r>
              <a:rPr lang="en-US"/>
              <a:t> to create it.</a:t>
            </a:r>
            <a:endParaRPr/>
          </a:p>
          <a:p>
            <a:pPr marL="171450" lvl="0" indent="-171450" algn="l" rtl="0">
              <a:lnSpc>
                <a:spcPct val="100000"/>
              </a:lnSpc>
              <a:spcBef>
                <a:spcPts val="0"/>
              </a:spcBef>
              <a:spcAft>
                <a:spcPts val="0"/>
              </a:spcAft>
              <a:buClr>
                <a:schemeClr val="dk1"/>
              </a:buClr>
              <a:buSzPts val="1200"/>
              <a:buFont typeface="Arial"/>
              <a:buChar char="•"/>
            </a:pPr>
            <a:r>
              <a:rPr lang="en-US"/>
              <a:t>In the list, click the organization where you want to create the new team. Name the team, give it an optional description, and </a:t>
            </a:r>
            <a:endParaRPr/>
          </a:p>
          <a:p>
            <a:pPr marL="0" lvl="0" indent="0" algn="l" rtl="0">
              <a:lnSpc>
                <a:spcPct val="100000"/>
              </a:lnSpc>
              <a:spcBef>
                <a:spcPts val="0"/>
              </a:spcBef>
              <a:spcAft>
                <a:spcPts val="0"/>
              </a:spcAft>
              <a:buSzPts val="1400"/>
              <a:buNone/>
            </a:pPr>
            <a:r>
              <a:rPr lang="en-US"/>
              <a:t>click </a:t>
            </a:r>
            <a:r>
              <a:rPr lang="en-US" b="1"/>
              <a:t>Create</a:t>
            </a:r>
            <a:r>
              <a:rPr lang="en-US"/>
              <a:t> to create a new team</a:t>
            </a:r>
            <a:endParaRPr/>
          </a:p>
          <a:p>
            <a:pPr marL="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a:t>You can now add and remove users from the team. </a:t>
            </a:r>
            <a:endParaRPr/>
          </a:p>
          <a:p>
            <a:pPr marL="0" lvl="0" indent="0" algn="l" rtl="0">
              <a:lnSpc>
                <a:spcPct val="100000"/>
              </a:lnSpc>
              <a:spcBef>
                <a:spcPts val="0"/>
              </a:spcBef>
              <a:spcAft>
                <a:spcPts val="0"/>
              </a:spcAft>
              <a:buSzPts val="1400"/>
              <a:buNone/>
            </a:pPr>
            <a:r>
              <a:rPr lang="en-US"/>
              <a:t>In the current organization’s teams list, click the new team, and in the details pane, click </a:t>
            </a:r>
            <a:r>
              <a:rPr lang="en-US" b="1"/>
              <a:t>Add Users</a:t>
            </a:r>
            <a:r>
              <a:rPr lang="en-US"/>
              <a:t>. </a:t>
            </a:r>
            <a:endParaRPr/>
          </a:p>
          <a:p>
            <a:pPr marL="0" lvl="0" indent="0" algn="l" rtl="0">
              <a:lnSpc>
                <a:spcPct val="100000"/>
              </a:lnSpc>
              <a:spcBef>
                <a:spcPts val="0"/>
              </a:spcBef>
              <a:spcAft>
                <a:spcPts val="0"/>
              </a:spcAft>
              <a:buSzPts val="1400"/>
              <a:buNone/>
            </a:pPr>
            <a:r>
              <a:rPr lang="en-US"/>
              <a:t>Choose the users that you want to add to the team, and when you’re done, click </a:t>
            </a:r>
            <a:r>
              <a:rPr lang="en-US" b="1"/>
              <a:t>Add Users</a:t>
            </a:r>
            <a:r>
              <a:rPr lang="en-US"/>
              <a:t>.</a:t>
            </a:r>
            <a:endParaRPr/>
          </a:p>
          <a:p>
            <a:pPr marL="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a:t>To sync the team with your organization’s LDAP directory, click </a:t>
            </a:r>
            <a:r>
              <a:rPr lang="en-US" b="1"/>
              <a:t>Yes</a:t>
            </a:r>
            <a:r>
              <a:rPr lang="en-US"/>
              <a:t>.</a:t>
            </a:r>
            <a:endParaRPr/>
          </a:p>
          <a:p>
            <a:pPr marL="0" lvl="0" indent="0" algn="l" rtl="0">
              <a:lnSpc>
                <a:spcPct val="100000"/>
              </a:lnSpc>
              <a:spcBef>
                <a:spcPts val="0"/>
              </a:spcBef>
              <a:spcAft>
                <a:spcPts val="0"/>
              </a:spcAft>
              <a:buSzPts val="1400"/>
              <a:buNone/>
            </a:pPr>
            <a:r>
              <a:rPr lang="en-US"/>
              <a:t>If UCP is configured to sync users with your organization’s LDAP directory server, you have the option to enable syncing the new team’s members when creating a new team or when modifying settings of an existing team. Enabling this option expands the form with additional fields for configuring the sync of team members.</a:t>
            </a:r>
            <a:endParaRPr/>
          </a:p>
          <a:p>
            <a:pPr marL="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a:t>There are two methods for matching group members from an LDAP directory:</a:t>
            </a:r>
            <a:endParaRPr/>
          </a:p>
          <a:p>
            <a:pPr marL="0" lvl="0" indent="0" algn="l" rtl="0">
              <a:lnSpc>
                <a:spcPct val="100000"/>
              </a:lnSpc>
              <a:spcBef>
                <a:spcPts val="0"/>
              </a:spcBef>
              <a:spcAft>
                <a:spcPts val="0"/>
              </a:spcAft>
              <a:buSzPts val="1400"/>
              <a:buNone/>
            </a:pPr>
            <a:r>
              <a:rPr lang="en-US" b="1"/>
              <a:t>Match Group Members</a:t>
            </a:r>
            <a:endParaRPr/>
          </a:p>
          <a:p>
            <a:pPr marL="0" lvl="0" indent="0" algn="l" rtl="0">
              <a:lnSpc>
                <a:spcPct val="100000"/>
              </a:lnSpc>
              <a:spcBef>
                <a:spcPts val="0"/>
              </a:spcBef>
              <a:spcAft>
                <a:spcPts val="0"/>
              </a:spcAft>
              <a:buSzPts val="1400"/>
              <a:buNone/>
            </a:pPr>
            <a:r>
              <a:rPr lang="en-US"/>
              <a:t>This option specifies that team members should be synced directly with members of a group in your organization’s LDAP directory. The team’s membership will by synced to match the membership of the group.</a:t>
            </a:r>
            <a:endParaRPr b="1"/>
          </a:p>
          <a:p>
            <a:pPr marL="0" lvl="0" indent="0" algn="l" rtl="0">
              <a:lnSpc>
                <a:spcPct val="100000"/>
              </a:lnSpc>
              <a:spcBef>
                <a:spcPts val="0"/>
              </a:spcBef>
              <a:spcAft>
                <a:spcPts val="0"/>
              </a:spcAft>
              <a:buSzPts val="1400"/>
              <a:buNone/>
            </a:pPr>
            <a:r>
              <a:rPr lang="en-US"/>
              <a:t>Group DN: This specifies the distinguished name of the group from which to select users.</a:t>
            </a:r>
            <a:endParaRPr/>
          </a:p>
          <a:p>
            <a:pPr marL="0" lvl="0" indent="0" algn="l" rtl="0">
              <a:lnSpc>
                <a:spcPct val="100000"/>
              </a:lnSpc>
              <a:spcBef>
                <a:spcPts val="0"/>
              </a:spcBef>
              <a:spcAft>
                <a:spcPts val="0"/>
              </a:spcAft>
              <a:buSzPts val="1400"/>
              <a:buNone/>
            </a:pPr>
            <a:r>
              <a:rPr lang="en-US"/>
              <a:t>Group Member Attribute: The value of this group attribute corresponds to the distinguished names of the members of the group.</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Match Search Results</a:t>
            </a:r>
            <a:endParaRPr/>
          </a:p>
          <a:p>
            <a:pPr marL="0" lvl="0" indent="0" algn="l" rtl="0">
              <a:lnSpc>
                <a:spcPct val="100000"/>
              </a:lnSpc>
              <a:spcBef>
                <a:spcPts val="0"/>
              </a:spcBef>
              <a:spcAft>
                <a:spcPts val="0"/>
              </a:spcAft>
              <a:buSzPts val="1400"/>
              <a:buNone/>
            </a:pPr>
            <a:r>
              <a:rPr lang="en-US"/>
              <a:t>This option specifies that team members should be synced using a search query against your organization’s LDAP directory. The team’s membership will be synced to match the users in the search results.</a:t>
            </a:r>
            <a:endParaRPr/>
          </a:p>
          <a:p>
            <a:pPr marL="0" lvl="0" indent="0" algn="l" rtl="0">
              <a:lnSpc>
                <a:spcPct val="100000"/>
              </a:lnSpc>
              <a:spcBef>
                <a:spcPts val="0"/>
              </a:spcBef>
              <a:spcAft>
                <a:spcPts val="0"/>
              </a:spcAft>
              <a:buSzPts val="1400"/>
              <a:buNone/>
            </a:pPr>
            <a:r>
              <a:rPr lang="en-US"/>
              <a:t>Search Base: DNThe distinguished name of the node in the directory tree where the search should start looking for users.</a:t>
            </a:r>
            <a:endParaRPr/>
          </a:p>
          <a:p>
            <a:pPr marL="0" lvl="0" indent="0" algn="l" rtl="0">
              <a:lnSpc>
                <a:spcPct val="100000"/>
              </a:lnSpc>
              <a:spcBef>
                <a:spcPts val="0"/>
              </a:spcBef>
              <a:spcAft>
                <a:spcPts val="0"/>
              </a:spcAft>
              <a:buSzPts val="1400"/>
              <a:buNone/>
            </a:pPr>
            <a:r>
              <a:rPr lang="en-US"/>
              <a:t>Search Filter: The LDAP search filter used to find users. If you leave this field empty, all existing users in the search scope will be added as members of the team.</a:t>
            </a:r>
            <a:endParaRPr/>
          </a:p>
          <a:p>
            <a:pPr marL="0" lvl="0" indent="0" algn="l" rtl="0">
              <a:lnSpc>
                <a:spcPct val="100000"/>
              </a:lnSpc>
              <a:spcBef>
                <a:spcPts val="0"/>
              </a:spcBef>
              <a:spcAft>
                <a:spcPts val="0"/>
              </a:spcAft>
              <a:buSzPts val="1400"/>
              <a:buNone/>
            </a:pPr>
            <a:r>
              <a:rPr lang="en-US"/>
              <a:t>Search subtree instead of just one level: Whether to perform the LDAP search on a single level of the LDAP tree, or search through the full LDAP tree starting at the Base DN.</a:t>
            </a:r>
            <a:endParaRPr/>
          </a:p>
          <a:p>
            <a:pPr marL="0" lvl="0" indent="0" algn="l" rtl="0">
              <a:lnSpc>
                <a:spcPct val="100000"/>
              </a:lnSpc>
              <a:spcBef>
                <a:spcPts val="0"/>
              </a:spcBef>
              <a:spcAft>
                <a:spcPts val="0"/>
              </a:spcAft>
              <a:buSzPts val="1400"/>
              <a:buNone/>
            </a:pPr>
            <a:endParaRPr/>
          </a:p>
          <a:p>
            <a:pPr marL="171450" lvl="0" indent="-171450" algn="l" rtl="0">
              <a:lnSpc>
                <a:spcPct val="100000"/>
              </a:lnSpc>
              <a:spcBef>
                <a:spcPts val="0"/>
              </a:spcBef>
              <a:spcAft>
                <a:spcPts val="0"/>
              </a:spcAft>
              <a:buClr>
                <a:schemeClr val="dk1"/>
              </a:buClr>
              <a:buSzPts val="1200"/>
              <a:buFont typeface="Arial"/>
              <a:buChar char="•"/>
            </a:pPr>
            <a:r>
              <a:rPr lang="en-US" b="0"/>
              <a:t>Immediately Sync Team Members</a:t>
            </a:r>
            <a:endParaRPr/>
          </a:p>
          <a:p>
            <a:pPr marL="0" lvl="0" indent="0" algn="l" rtl="0">
              <a:lnSpc>
                <a:spcPct val="100000"/>
              </a:lnSpc>
              <a:spcBef>
                <a:spcPts val="0"/>
              </a:spcBef>
              <a:spcAft>
                <a:spcPts val="0"/>
              </a:spcAft>
              <a:buSzPts val="1400"/>
              <a:buNone/>
            </a:pPr>
            <a:r>
              <a:rPr lang="en-US"/>
              <a:t>Select this option to run an LDAP sync operation immediately after saving the configuration for the team. It may take a moment before the members of the team are fully synced.</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1687" name="Google Shape;1687;p6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76</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3"/>
        <p:cNvGrpSpPr/>
        <p:nvPr/>
      </p:nvGrpSpPr>
      <p:grpSpPr>
        <a:xfrm>
          <a:off x="0" y="0"/>
          <a:ext cx="0" cy="0"/>
          <a:chOff x="0" y="0"/>
          <a:chExt cx="0" cy="0"/>
        </a:xfrm>
      </p:grpSpPr>
      <p:sp>
        <p:nvSpPr>
          <p:cNvPr id="1694" name="Google Shape;1694;g6b6c14001a_1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5" name="Google Shape;1695;g6b6c14001a_1_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96" name="Google Shape;1696;g6b6c14001a_1_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77</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2"/>
        <p:cNvGrpSpPr/>
        <p:nvPr/>
      </p:nvGrpSpPr>
      <p:grpSpPr>
        <a:xfrm>
          <a:off x="0" y="0"/>
          <a:ext cx="0" cy="0"/>
          <a:chOff x="0" y="0"/>
          <a:chExt cx="0" cy="0"/>
        </a:xfrm>
      </p:grpSpPr>
      <p:sp>
        <p:nvSpPr>
          <p:cNvPr id="1703" name="Google Shape;1703;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Role</a:t>
            </a:r>
            <a:endParaRPr/>
          </a:p>
          <a:p>
            <a:pPr marL="0" lvl="0" indent="0" algn="l" rtl="0">
              <a:lnSpc>
                <a:spcPct val="100000"/>
              </a:lnSpc>
              <a:spcBef>
                <a:spcPts val="0"/>
              </a:spcBef>
              <a:spcAft>
                <a:spcPts val="0"/>
              </a:spcAft>
              <a:buSzPts val="1400"/>
              <a:buNone/>
            </a:pPr>
            <a:endParaRPr/>
          </a:p>
        </p:txBody>
      </p:sp>
      <p:sp>
        <p:nvSpPr>
          <p:cNvPr id="1704" name="Google Shape;1704;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7"/>
        <p:cNvGrpSpPr/>
        <p:nvPr/>
      </p:nvGrpSpPr>
      <p:grpSpPr>
        <a:xfrm>
          <a:off x="0" y="0"/>
          <a:ext cx="0" cy="0"/>
          <a:chOff x="0" y="0"/>
          <a:chExt cx="0" cy="0"/>
        </a:xfrm>
      </p:grpSpPr>
      <p:sp>
        <p:nvSpPr>
          <p:cNvPr id="1708" name="Google Shape;1708;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9" name="Google Shape;1709;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role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A role is a set of permitted API operations on a collection that you can assign to a specific user, team, or organization by using a grant.</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Explain the built-in roles:</a:t>
            </a:r>
            <a:endParaRPr/>
          </a:p>
          <a:p>
            <a:pPr marL="0" lvl="0" indent="0" algn="l" rtl="0">
              <a:lnSpc>
                <a:spcPct val="100000"/>
              </a:lnSpc>
              <a:spcBef>
                <a:spcPts val="0"/>
              </a:spcBef>
              <a:spcAft>
                <a:spcPts val="0"/>
              </a:spcAft>
              <a:buSzPts val="1400"/>
              <a:buNone/>
            </a:pPr>
            <a:r>
              <a:rPr lang="en-US" b="1"/>
              <a:t>None</a:t>
            </a:r>
            <a:r>
              <a:rPr lang="en-US"/>
              <a:t>:</a:t>
            </a:r>
            <a:endParaRPr/>
          </a:p>
          <a:p>
            <a:pPr marL="0" lvl="0" indent="0" algn="l" rtl="0">
              <a:lnSpc>
                <a:spcPct val="100000"/>
              </a:lnSpc>
              <a:spcBef>
                <a:spcPts val="0"/>
              </a:spcBef>
              <a:spcAft>
                <a:spcPts val="0"/>
              </a:spcAft>
              <a:buSzPts val="1400"/>
              <a:buNone/>
            </a:pPr>
            <a:r>
              <a:rPr lang="en-US"/>
              <a:t>The user has no access to swarm resources. This maps to the No Access role in UCP 2.1.x.</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View Only</a:t>
            </a:r>
            <a:r>
              <a:rPr lang="en-US"/>
              <a:t>:</a:t>
            </a:r>
            <a:endParaRPr/>
          </a:p>
          <a:p>
            <a:pPr marL="0" lvl="0" indent="0" algn="l" rtl="0">
              <a:lnSpc>
                <a:spcPct val="100000"/>
              </a:lnSpc>
              <a:spcBef>
                <a:spcPts val="0"/>
              </a:spcBef>
              <a:spcAft>
                <a:spcPts val="0"/>
              </a:spcAft>
              <a:buSzPts val="1400"/>
              <a:buNone/>
            </a:pPr>
            <a:r>
              <a:rPr lang="en-US"/>
              <a:t>The user can view resources like services, volumes, and networks but can’t create them.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Restricted Control</a:t>
            </a:r>
            <a:r>
              <a:rPr lang="en-US"/>
              <a:t>:</a:t>
            </a:r>
            <a:endParaRPr/>
          </a:p>
          <a:p>
            <a:pPr marL="0" lvl="0" indent="0" algn="l" rtl="0">
              <a:lnSpc>
                <a:spcPct val="100000"/>
              </a:lnSpc>
              <a:spcBef>
                <a:spcPts val="0"/>
              </a:spcBef>
              <a:spcAft>
                <a:spcPts val="0"/>
              </a:spcAft>
              <a:buSzPts val="1400"/>
              <a:buNone/>
            </a:pPr>
            <a:r>
              <a:rPr lang="en-US"/>
              <a:t>The user can view and edit volumes, networks, and images but can’t run a service or container in a way that might affect the node where it’s running. The user can’t mount a node directory and can’t exec into containers. Also, The user can’t run containers in privileged mode or with additional kernel capabilities.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Scheduler:</a:t>
            </a:r>
            <a:endParaRPr/>
          </a:p>
          <a:p>
            <a:pPr marL="0" lvl="0" indent="0" algn="l" rtl="0">
              <a:lnSpc>
                <a:spcPct val="100000"/>
              </a:lnSpc>
              <a:spcBef>
                <a:spcPts val="0"/>
              </a:spcBef>
              <a:spcAft>
                <a:spcPts val="0"/>
              </a:spcAft>
              <a:buSzPts val="1400"/>
              <a:buNone/>
            </a:pPr>
            <a:r>
              <a:rPr lang="en-US"/>
              <a:t>The user can view nodes and schedule workloads on them. Worker nodes and manager nodes are affected by Scheduler grants. Having Scheduler access doesn’t allow the user to view workloads on these nodes. They need the appropriate resource permissions, like Container View. By default, all users get a grant with the Scheduler role against the /Shared collection.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Full Control:</a:t>
            </a:r>
            <a:endParaRPr/>
          </a:p>
          <a:p>
            <a:pPr marL="0" lvl="0" indent="0" algn="l" rtl="0">
              <a:lnSpc>
                <a:spcPct val="100000"/>
              </a:lnSpc>
              <a:spcBef>
                <a:spcPts val="0"/>
              </a:spcBef>
              <a:spcAft>
                <a:spcPts val="0"/>
              </a:spcAft>
              <a:buSzPts val="1400"/>
              <a:buNone/>
            </a:pPr>
            <a:r>
              <a:rPr lang="en-US"/>
              <a:t>The user can view and edit volumes, networks, and images. They can create containers without any restriction, but can’t see other users’ containers.</a:t>
            </a:r>
            <a:endParaRPr/>
          </a:p>
        </p:txBody>
      </p:sp>
      <p:sp>
        <p:nvSpPr>
          <p:cNvPr id="1710" name="Google Shape;1710;p6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8" name="Google Shape;87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the capabilities of different tiers</a:t>
            </a:r>
            <a:endParaRPr/>
          </a:p>
        </p:txBody>
      </p:sp>
      <p:sp>
        <p:nvSpPr>
          <p:cNvPr id="879" name="Google Shape;87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7"/>
        <p:cNvGrpSpPr/>
        <p:nvPr/>
      </p:nvGrpSpPr>
      <p:grpSpPr>
        <a:xfrm>
          <a:off x="0" y="0"/>
          <a:ext cx="0" cy="0"/>
          <a:chOff x="0" y="0"/>
          <a:chExt cx="0" cy="0"/>
        </a:xfrm>
      </p:grpSpPr>
      <p:sp>
        <p:nvSpPr>
          <p:cNvPr id="1738" name="Google Shape;1738;p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9" name="Google Shape;1739;p6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diagram</a:t>
            </a:r>
            <a:endParaRPr/>
          </a:p>
        </p:txBody>
      </p:sp>
      <p:sp>
        <p:nvSpPr>
          <p:cNvPr id="1740" name="Google Shape;1740;p6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80</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6"/>
        <p:cNvGrpSpPr/>
        <p:nvPr/>
      </p:nvGrpSpPr>
      <p:grpSpPr>
        <a:xfrm>
          <a:off x="0" y="0"/>
          <a:ext cx="0" cy="0"/>
          <a:chOff x="0" y="0"/>
          <a:chExt cx="0" cy="0"/>
        </a:xfrm>
      </p:grpSpPr>
      <p:sp>
        <p:nvSpPr>
          <p:cNvPr id="1747" name="Google Shape;1747;p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8" name="Google Shape;1748;p6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3F3F3F"/>
                </a:solidFill>
                <a:latin typeface="Open Sans"/>
                <a:ea typeface="Open Sans"/>
                <a:cs typeface="Open Sans"/>
                <a:sym typeface="Open Sans"/>
              </a:rPr>
              <a:t>Create custom role.</a:t>
            </a:r>
            <a:endParaRPr>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endParaRPr>
              <a:solidFill>
                <a:srgbClr val="3F3F3F"/>
              </a:solidFill>
              <a:latin typeface="Open Sans"/>
              <a:ea typeface="Open Sans"/>
              <a:cs typeface="Open Sans"/>
              <a:sym typeface="Open Sans"/>
            </a:endParaRPr>
          </a:p>
          <a:p>
            <a:pPr marL="0" lvl="0" indent="0" algn="l" rtl="0">
              <a:lnSpc>
                <a:spcPct val="100000"/>
              </a:lnSpc>
              <a:spcBef>
                <a:spcPts val="0"/>
              </a:spcBef>
              <a:spcAft>
                <a:spcPts val="0"/>
              </a:spcAft>
              <a:buSzPts val="1400"/>
              <a:buNone/>
            </a:pPr>
            <a:endParaRPr>
              <a:solidFill>
                <a:srgbClr val="3F3F3F"/>
              </a:solidFill>
              <a:latin typeface="Open Sans"/>
              <a:ea typeface="Open Sans"/>
              <a:cs typeface="Open Sans"/>
              <a:sym typeface="Open Sans"/>
            </a:endParaRPr>
          </a:p>
          <a:p>
            <a:pPr marL="171450" lvl="0" indent="-171450" algn="l" rtl="0">
              <a:lnSpc>
                <a:spcPct val="100000"/>
              </a:lnSpc>
              <a:spcBef>
                <a:spcPts val="0"/>
              </a:spcBef>
              <a:spcAft>
                <a:spcPts val="0"/>
              </a:spcAft>
              <a:buClr>
                <a:srgbClr val="3F3F3F"/>
              </a:buClr>
              <a:buSzPts val="1200"/>
              <a:buFont typeface="Arial"/>
              <a:buChar char="•"/>
            </a:pPr>
            <a:r>
              <a:rPr lang="en-US" sz="1200">
                <a:solidFill>
                  <a:srgbClr val="3F3F3F"/>
                </a:solidFill>
                <a:latin typeface="Open Sans"/>
                <a:ea typeface="Open Sans"/>
                <a:cs typeface="Open Sans"/>
                <a:sym typeface="Open Sans"/>
              </a:rPr>
              <a:t>Go to the UCP web user interface</a:t>
            </a:r>
            <a:endParaRPr/>
          </a:p>
          <a:p>
            <a:pPr marL="171450" lvl="0" indent="-171450" algn="l" rtl="0">
              <a:lnSpc>
                <a:spcPct val="100000"/>
              </a:lnSpc>
              <a:spcBef>
                <a:spcPts val="0"/>
              </a:spcBef>
              <a:spcAft>
                <a:spcPts val="0"/>
              </a:spcAft>
              <a:buClr>
                <a:srgbClr val="3F3F3F"/>
              </a:buClr>
              <a:buSzPts val="1200"/>
              <a:buFont typeface="Arial"/>
              <a:buChar char="•"/>
            </a:pPr>
            <a:r>
              <a:rPr lang="en-US" sz="1200">
                <a:solidFill>
                  <a:srgbClr val="3F3F3F"/>
                </a:solidFill>
                <a:latin typeface="Open Sans"/>
                <a:ea typeface="Open Sans"/>
                <a:cs typeface="Open Sans"/>
                <a:sym typeface="Open Sans"/>
              </a:rPr>
              <a:t>Navigate to the </a:t>
            </a:r>
            <a:r>
              <a:rPr lang="en-US" sz="1200" b="1">
                <a:solidFill>
                  <a:srgbClr val="3F3F3F"/>
                </a:solidFill>
                <a:latin typeface="Open Sans"/>
                <a:ea typeface="Open Sans"/>
                <a:cs typeface="Open Sans"/>
                <a:sym typeface="Open Sans"/>
              </a:rPr>
              <a:t>Roles</a:t>
            </a:r>
            <a:r>
              <a:rPr lang="en-US" sz="1200">
                <a:solidFill>
                  <a:srgbClr val="3F3F3F"/>
                </a:solidFill>
                <a:latin typeface="Open Sans"/>
                <a:ea typeface="Open Sans"/>
                <a:cs typeface="Open Sans"/>
                <a:sym typeface="Open Sans"/>
              </a:rPr>
              <a:t> page</a:t>
            </a:r>
            <a:endParaRPr/>
          </a:p>
          <a:p>
            <a:pPr marL="0" lvl="0" indent="0" algn="l" rtl="0">
              <a:lnSpc>
                <a:spcPct val="100000"/>
              </a:lnSpc>
              <a:spcBef>
                <a:spcPts val="0"/>
              </a:spcBef>
              <a:spcAft>
                <a:spcPts val="0"/>
              </a:spcAft>
              <a:buSzPts val="1400"/>
              <a:buNone/>
            </a:pPr>
            <a:r>
              <a:rPr lang="en-US"/>
              <a:t>(we have already discussed about the default roles, here lets create a custom role)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Click </a:t>
            </a:r>
            <a:r>
              <a:rPr lang="en-US" b="1"/>
              <a:t>Create role</a:t>
            </a:r>
            <a:r>
              <a:rPr lang="en-US"/>
              <a:t> to create a custom role and define the API operations that it uses. When you create a custom role, all of the APIs that you can use are listed on the </a:t>
            </a:r>
            <a:r>
              <a:rPr lang="en-US" b="1"/>
              <a:t>Create Role</a:t>
            </a:r>
            <a:r>
              <a:rPr lang="en-US"/>
              <a:t> page. </a:t>
            </a:r>
            <a:r>
              <a:rPr lang="en-US" b="1"/>
              <a:t>For example</a:t>
            </a:r>
            <a:r>
              <a:rPr lang="en-US"/>
              <a:t>, you can create a custom role that </a:t>
            </a:r>
            <a:r>
              <a:rPr lang="en-US" b="1"/>
              <a:t>uses the node operations, Schedule, Update, and View</a:t>
            </a:r>
            <a:r>
              <a:rPr lang="en-US"/>
              <a:t>, and you might give it a name like “Node Operator”.</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You can give a role a global name, like “Remove Images”, which might enable the </a:t>
            </a:r>
            <a:r>
              <a:rPr lang="en-US" b="1"/>
              <a:t>Remove</a:t>
            </a:r>
            <a:r>
              <a:rPr lang="en-US"/>
              <a:t> and </a:t>
            </a:r>
            <a:r>
              <a:rPr lang="en-US" b="1"/>
              <a:t>Force Remove</a:t>
            </a:r>
            <a:r>
              <a:rPr lang="en-US"/>
              <a:t> operations for images. You can apply a role with the same name to different collections.</a:t>
            </a:r>
            <a:endParaRPr/>
          </a:p>
          <a:p>
            <a:pPr marL="0" lvl="0" indent="0" algn="l" rtl="0">
              <a:lnSpc>
                <a:spcPct val="100000"/>
              </a:lnSpc>
              <a:spcBef>
                <a:spcPts val="0"/>
              </a:spcBef>
              <a:spcAft>
                <a:spcPts val="0"/>
              </a:spcAft>
              <a:buSzPts val="1400"/>
              <a:buNone/>
            </a:pPr>
            <a:r>
              <a:rPr lang="en-US"/>
              <a:t>Only an administrator can create and remove roles. Roles are always enabled. Roles can’t be edited, so to change a role’s API operations, you must delete it and create it again.</a:t>
            </a:r>
            <a:endParaRPr/>
          </a:p>
          <a:p>
            <a:pPr marL="0" lvl="0" indent="0" algn="l" rtl="0">
              <a:lnSpc>
                <a:spcPct val="100000"/>
              </a:lnSpc>
              <a:spcBef>
                <a:spcPts val="0"/>
              </a:spcBef>
              <a:spcAft>
                <a:spcPts val="0"/>
              </a:spcAft>
              <a:buSzPts val="1400"/>
              <a:buNone/>
            </a:pPr>
            <a:r>
              <a:rPr lang="en-US"/>
              <a:t>You can’t delete a custom role if it’s used in a grant. You must first delete the grants that use the role.</a:t>
            </a:r>
            <a:endParaRPr/>
          </a:p>
          <a:p>
            <a:pPr marL="0" lvl="0" indent="0" algn="l" rtl="0">
              <a:lnSpc>
                <a:spcPct val="100000"/>
              </a:lnSpc>
              <a:spcBef>
                <a:spcPts val="0"/>
              </a:spcBef>
              <a:spcAft>
                <a:spcPts val="0"/>
              </a:spcAft>
              <a:buSzPts val="1400"/>
              <a:buNone/>
            </a:pPr>
            <a:endParaRPr/>
          </a:p>
        </p:txBody>
      </p:sp>
      <p:sp>
        <p:nvSpPr>
          <p:cNvPr id="1749" name="Google Shape;1749;p6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81</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
        <p:cNvGrpSpPr/>
        <p:nvPr/>
      </p:nvGrpSpPr>
      <p:grpSpPr>
        <a:xfrm>
          <a:off x="0" y="0"/>
          <a:ext cx="0" cy="0"/>
          <a:chOff x="0" y="0"/>
          <a:chExt cx="0" cy="0"/>
        </a:xfrm>
      </p:grpSpPr>
      <p:sp>
        <p:nvSpPr>
          <p:cNvPr id="1770" name="Google Shape;1770;p6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Resource collection</a:t>
            </a:r>
            <a:endParaRPr/>
          </a:p>
        </p:txBody>
      </p:sp>
      <p:sp>
        <p:nvSpPr>
          <p:cNvPr id="1771" name="Google Shape;1771;p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4"/>
        <p:cNvGrpSpPr/>
        <p:nvPr/>
      </p:nvGrpSpPr>
      <p:grpSpPr>
        <a:xfrm>
          <a:off x="0" y="0"/>
          <a:ext cx="0" cy="0"/>
          <a:chOff x="0" y="0"/>
          <a:chExt cx="0" cy="0"/>
        </a:xfrm>
      </p:grpSpPr>
      <p:sp>
        <p:nvSpPr>
          <p:cNvPr id="1775" name="Google Shape;1775;p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6" name="Google Shape;1776;p6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collection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Enterprise enables controlling access to swarm resources by using </a:t>
            </a:r>
            <a:r>
              <a:rPr lang="en-US" i="1"/>
              <a:t>collections</a:t>
            </a:r>
            <a:r>
              <a:rPr lang="en-US"/>
              <a:t>. A collection is a grouping of swarm cluster resources that you access by specifying a directory-like path.</a:t>
            </a:r>
            <a:endParaRPr/>
          </a:p>
          <a:p>
            <a:pPr marL="0" lvl="0" indent="0" algn="l" rtl="0">
              <a:lnSpc>
                <a:spcPct val="100000"/>
              </a:lnSpc>
              <a:spcBef>
                <a:spcPts val="0"/>
              </a:spcBef>
              <a:spcAft>
                <a:spcPts val="0"/>
              </a:spcAft>
              <a:buSzPts val="1400"/>
              <a:buNone/>
            </a:pPr>
            <a:r>
              <a:rPr lang="en-US"/>
              <a:t>Swarm resources that can be placed in to a collection include:</a:t>
            </a:r>
            <a:endParaRPr/>
          </a:p>
        </p:txBody>
      </p:sp>
      <p:sp>
        <p:nvSpPr>
          <p:cNvPr id="1777" name="Google Shape;1777;p6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83</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5"/>
        <p:cNvGrpSpPr/>
        <p:nvPr/>
      </p:nvGrpSpPr>
      <p:grpSpPr>
        <a:xfrm>
          <a:off x="0" y="0"/>
          <a:ext cx="0" cy="0"/>
          <a:chOff x="0" y="0"/>
          <a:chExt cx="0" cy="0"/>
        </a:xfrm>
      </p:grpSpPr>
      <p:sp>
        <p:nvSpPr>
          <p:cNvPr id="1786" name="Google Shape;1786;p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7" name="Google Shape;1787;p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which resources are grouped in a collection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Enterprise enables controlling access to swarm resources by using </a:t>
            </a:r>
            <a:r>
              <a:rPr lang="en-US" i="1"/>
              <a:t>collections</a:t>
            </a:r>
            <a:r>
              <a:rPr lang="en-US"/>
              <a:t>. A collection is a grouping of swarm cluster resources that you access by specifying a directory-like path.</a:t>
            </a:r>
            <a:endParaRPr/>
          </a:p>
          <a:p>
            <a:pPr marL="0" lvl="0" indent="0" algn="l" rtl="0">
              <a:lnSpc>
                <a:spcPct val="100000"/>
              </a:lnSpc>
              <a:spcBef>
                <a:spcPts val="0"/>
              </a:spcBef>
              <a:spcAft>
                <a:spcPts val="0"/>
              </a:spcAft>
              <a:buSzPts val="1400"/>
              <a:buNone/>
            </a:pPr>
            <a:r>
              <a:rPr lang="en-US"/>
              <a:t>Swarm resources that can be placed in to a collection include:</a:t>
            </a:r>
            <a:endParaRPr/>
          </a:p>
        </p:txBody>
      </p:sp>
      <p:sp>
        <p:nvSpPr>
          <p:cNvPr id="1788" name="Google Shape;1788;p6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84</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5"/>
        <p:cNvGrpSpPr/>
        <p:nvPr/>
      </p:nvGrpSpPr>
      <p:grpSpPr>
        <a:xfrm>
          <a:off x="0" y="0"/>
          <a:ext cx="0" cy="0"/>
          <a:chOff x="0" y="0"/>
          <a:chExt cx="0" cy="0"/>
        </a:xfrm>
      </p:grpSpPr>
      <p:sp>
        <p:nvSpPr>
          <p:cNvPr id="1816" name="Google Shape;1816;g7b4f99b632_4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7" name="Google Shape;1817;g7b4f99b632_4_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000000"/>
              </a:buClr>
              <a:buSzPts val="1400"/>
              <a:buFont typeface="Arial"/>
              <a:buNone/>
            </a:pPr>
            <a:r>
              <a:rPr lang="en-US"/>
              <a:t>Create collection</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Create a collection for the service</a:t>
            </a:r>
            <a:endParaRPr/>
          </a:p>
          <a:p>
            <a:pPr marL="0" lvl="0" indent="0" algn="l" rtl="0">
              <a:lnSpc>
                <a:spcPct val="100000"/>
              </a:lnSpc>
              <a:spcBef>
                <a:spcPts val="0"/>
              </a:spcBef>
              <a:spcAft>
                <a:spcPts val="0"/>
              </a:spcAft>
              <a:buSzPts val="1400"/>
              <a:buNone/>
            </a:pPr>
            <a:r>
              <a:rPr lang="en-US"/>
              <a:t>Navigate to the </a:t>
            </a:r>
            <a:r>
              <a:rPr lang="en-US" b="1"/>
              <a:t>Collections</a:t>
            </a:r>
            <a:r>
              <a:rPr lang="en-US"/>
              <a:t> page to view all of the resource collections in the swarm.</a:t>
            </a:r>
            <a:endParaRPr/>
          </a:p>
          <a:p>
            <a:pPr marL="0" lvl="0" indent="0" algn="l" rtl="0">
              <a:lnSpc>
                <a:spcPct val="100000"/>
              </a:lnSpc>
              <a:spcBef>
                <a:spcPts val="0"/>
              </a:spcBef>
              <a:spcAft>
                <a:spcPts val="0"/>
              </a:spcAft>
              <a:buSzPts val="1400"/>
              <a:buNone/>
            </a:pPr>
            <a:r>
              <a:rPr lang="en-US"/>
              <a:t>Find the </a:t>
            </a:r>
            <a:r>
              <a:rPr lang="en-US" b="1"/>
              <a:t>Shared</a:t>
            </a:r>
            <a:r>
              <a:rPr lang="en-US"/>
              <a:t> collection and click </a:t>
            </a:r>
            <a:r>
              <a:rPr lang="en-US" b="1"/>
              <a:t>View children</a:t>
            </a:r>
            <a:r>
              <a:rPr lang="en-US"/>
              <a:t>.</a:t>
            </a:r>
            <a:endParaRPr/>
          </a:p>
          <a:p>
            <a:pPr marL="0" lvl="0" indent="0" algn="l" rtl="0">
              <a:lnSpc>
                <a:spcPct val="100000"/>
              </a:lnSpc>
              <a:spcBef>
                <a:spcPts val="0"/>
              </a:spcBef>
              <a:spcAft>
                <a:spcPts val="0"/>
              </a:spcAft>
              <a:buSzPts val="1400"/>
              <a:buNone/>
            </a:pPr>
            <a:r>
              <a:rPr lang="en-US"/>
              <a:t>Click </a:t>
            </a:r>
            <a:r>
              <a:rPr lang="en-US" b="1"/>
              <a:t>Create collection</a:t>
            </a:r>
            <a:r>
              <a:rPr lang="en-US"/>
              <a:t> and name the collection “View-only services”.</a:t>
            </a:r>
            <a:endParaRPr/>
          </a:p>
          <a:p>
            <a:pPr marL="0" lvl="0" indent="0" algn="l" rtl="0">
              <a:lnSpc>
                <a:spcPct val="100000"/>
              </a:lnSpc>
              <a:spcBef>
                <a:spcPts val="0"/>
              </a:spcBef>
              <a:spcAft>
                <a:spcPts val="0"/>
              </a:spcAft>
              <a:buSzPts val="1400"/>
              <a:buNone/>
            </a:pPr>
            <a:r>
              <a:rPr lang="en-US"/>
              <a:t>Click </a:t>
            </a:r>
            <a:r>
              <a:rPr lang="en-US" b="1"/>
              <a:t>Create</a:t>
            </a:r>
            <a:r>
              <a:rPr lang="en-US"/>
              <a:t> to create the collection.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/Shared/View-O services collection is ready to use for access control.</a:t>
            </a:r>
            <a:endParaRPr/>
          </a:p>
        </p:txBody>
      </p:sp>
      <p:sp>
        <p:nvSpPr>
          <p:cNvPr id="1818" name="Google Shape;1818;g7b4f99b632_4_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85</a:t>
            </a:fld>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p6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Permissions</a:t>
            </a:r>
            <a:endParaRPr/>
          </a:p>
        </p:txBody>
      </p:sp>
      <p:sp>
        <p:nvSpPr>
          <p:cNvPr id="1837" name="Google Shape;1837;p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0"/>
        <p:cNvGrpSpPr/>
        <p:nvPr/>
      </p:nvGrpSpPr>
      <p:grpSpPr>
        <a:xfrm>
          <a:off x="0" y="0"/>
          <a:ext cx="0" cy="0"/>
          <a:chOff x="0" y="0"/>
          <a:chExt cx="0" cy="0"/>
        </a:xfrm>
      </p:grpSpPr>
      <p:sp>
        <p:nvSpPr>
          <p:cNvPr id="1841" name="Google Shape;1841;g6b6c14001a_1_9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2" name="Google Shape;1842;g6b6c14001a_1_9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grant diagram(revision)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usual workflow for creating grants has four steps(the 3rd step is optional):</a:t>
            </a:r>
            <a:endParaRPr/>
          </a:p>
          <a:p>
            <a:pPr marL="171450" lvl="0" indent="-171450" algn="l" rtl="0">
              <a:lnSpc>
                <a:spcPct val="100000"/>
              </a:lnSpc>
              <a:spcBef>
                <a:spcPts val="0"/>
              </a:spcBef>
              <a:spcAft>
                <a:spcPts val="0"/>
              </a:spcAft>
              <a:buClr>
                <a:schemeClr val="dk1"/>
              </a:buClr>
              <a:buSzPts val="1200"/>
              <a:buFont typeface="Arial"/>
              <a:buChar char="•"/>
            </a:pPr>
            <a:r>
              <a:rPr lang="en-US"/>
              <a:t>Set up your users and teams. For example, you might want three teams, Dev, QA, and Prod.</a:t>
            </a:r>
            <a:endParaRPr/>
          </a:p>
          <a:p>
            <a:pPr marL="171450" lvl="0" indent="-171450" algn="l" rtl="0">
              <a:lnSpc>
                <a:spcPct val="100000"/>
              </a:lnSpc>
              <a:spcBef>
                <a:spcPts val="0"/>
              </a:spcBef>
              <a:spcAft>
                <a:spcPts val="0"/>
              </a:spcAft>
              <a:buClr>
                <a:schemeClr val="dk1"/>
              </a:buClr>
              <a:buSzPts val="1200"/>
              <a:buFont typeface="Arial"/>
              <a:buChar char="•"/>
            </a:pPr>
            <a:r>
              <a:rPr lang="en-US"/>
              <a:t>Organize swarm resources into separate collections that each team uses.</a:t>
            </a:r>
            <a:endParaRPr/>
          </a:p>
          <a:p>
            <a:pPr marL="171450" lvl="0" indent="-171450" algn="l" rtl="0">
              <a:lnSpc>
                <a:spcPct val="100000"/>
              </a:lnSpc>
              <a:spcBef>
                <a:spcPts val="0"/>
              </a:spcBef>
              <a:spcAft>
                <a:spcPts val="0"/>
              </a:spcAft>
              <a:buClr>
                <a:schemeClr val="dk1"/>
              </a:buClr>
              <a:buSzPts val="1200"/>
              <a:buFont typeface="Arial"/>
              <a:buChar char="•"/>
            </a:pPr>
            <a:r>
              <a:rPr lang="en-US"/>
              <a:t>Optionally, create custom roles for specific permissions to the Docker API. (optional step)</a:t>
            </a:r>
            <a:endParaRPr/>
          </a:p>
          <a:p>
            <a:pPr marL="171450" lvl="0" indent="-171450" algn="l" rtl="0">
              <a:lnSpc>
                <a:spcPct val="100000"/>
              </a:lnSpc>
              <a:spcBef>
                <a:spcPts val="0"/>
              </a:spcBef>
              <a:spcAft>
                <a:spcPts val="0"/>
              </a:spcAft>
              <a:buClr>
                <a:schemeClr val="dk1"/>
              </a:buClr>
              <a:buSzPts val="1200"/>
              <a:buFont typeface="Arial"/>
              <a:buChar char="•"/>
            </a:pPr>
            <a:r>
              <a:rPr lang="en-US"/>
              <a:t>Grant role-based access to collections for your teams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1843" name="Google Shape;1843;g6b6c14001a_1_9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87</a:t>
            </a:fld>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p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5" name="Google Shape;1855;p7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Create a grant</a:t>
            </a:r>
            <a:endParaRPr/>
          </a:p>
          <a:p>
            <a:pPr marL="0" lvl="0" indent="0" algn="l" rtl="0">
              <a:lnSpc>
                <a:spcPct val="100000"/>
              </a:lnSpc>
              <a:spcBef>
                <a:spcPts val="0"/>
              </a:spcBef>
              <a:spcAft>
                <a:spcPts val="0"/>
              </a:spcAft>
              <a:buSzPts val="1400"/>
              <a:buNone/>
            </a:pPr>
            <a:r>
              <a:rPr lang="en-US"/>
              <a:t>When you have your users, collections, and roles set up, you can create grants. Administrators create grants on the </a:t>
            </a:r>
            <a:r>
              <a:rPr lang="en-US" b="1"/>
              <a:t>Manage Grants</a:t>
            </a:r>
            <a:r>
              <a:rPr lang="en-US"/>
              <a:t> page.</a:t>
            </a:r>
            <a:endParaRPr/>
          </a:p>
          <a:p>
            <a:pPr marL="228600" lvl="0" indent="-228600" algn="l" rtl="0">
              <a:lnSpc>
                <a:spcPct val="100000"/>
              </a:lnSpc>
              <a:spcBef>
                <a:spcPts val="0"/>
              </a:spcBef>
              <a:spcAft>
                <a:spcPts val="0"/>
              </a:spcAft>
              <a:buClr>
                <a:schemeClr val="dk1"/>
              </a:buClr>
              <a:buSzPts val="1200"/>
              <a:buFont typeface="Calibri"/>
              <a:buAutoNum type="arabicPeriod"/>
            </a:pPr>
            <a:r>
              <a:rPr lang="en-US"/>
              <a:t>Click </a:t>
            </a:r>
            <a:r>
              <a:rPr lang="en-US" b="1"/>
              <a:t>Create Grant</a:t>
            </a:r>
            <a:r>
              <a:rPr lang="en-US"/>
              <a:t>. All of the collections in the system are listed.</a:t>
            </a:r>
            <a:endParaRPr/>
          </a:p>
          <a:p>
            <a:pPr marL="228600" lvl="0" indent="-228600" algn="l" rtl="0">
              <a:lnSpc>
                <a:spcPct val="100000"/>
              </a:lnSpc>
              <a:spcBef>
                <a:spcPts val="0"/>
              </a:spcBef>
              <a:spcAft>
                <a:spcPts val="0"/>
              </a:spcAft>
              <a:buClr>
                <a:schemeClr val="dk1"/>
              </a:buClr>
              <a:buSzPts val="1200"/>
              <a:buFont typeface="Calibri"/>
              <a:buAutoNum type="arabicPeriod"/>
            </a:pPr>
            <a:r>
              <a:rPr lang="en-US"/>
              <a:t>Click </a:t>
            </a:r>
            <a:r>
              <a:rPr lang="en-US" b="1"/>
              <a:t>Select</a:t>
            </a:r>
            <a:r>
              <a:rPr lang="en-US"/>
              <a:t> on the collection you want to grant access to.</a:t>
            </a:r>
            <a:endParaRPr/>
          </a:p>
          <a:p>
            <a:pPr marL="228600" lvl="0" indent="-228600" algn="l" rtl="0">
              <a:lnSpc>
                <a:spcPct val="100000"/>
              </a:lnSpc>
              <a:spcBef>
                <a:spcPts val="0"/>
              </a:spcBef>
              <a:spcAft>
                <a:spcPts val="0"/>
              </a:spcAft>
              <a:buClr>
                <a:schemeClr val="dk1"/>
              </a:buClr>
              <a:buSzPts val="1200"/>
              <a:buFont typeface="Calibri"/>
              <a:buAutoNum type="arabicPeriod"/>
            </a:pPr>
            <a:r>
              <a:rPr lang="en-US"/>
              <a:t>In the left pane, click </a:t>
            </a:r>
            <a:r>
              <a:rPr lang="en-US" b="1"/>
              <a:t>Roles</a:t>
            </a:r>
            <a:r>
              <a:rPr lang="en-US"/>
              <a:t> and select a role from the dropdown list.</a:t>
            </a:r>
            <a:endParaRPr/>
          </a:p>
          <a:p>
            <a:pPr marL="228600" lvl="0" indent="-228600" algn="l" rtl="0">
              <a:lnSpc>
                <a:spcPct val="100000"/>
              </a:lnSpc>
              <a:spcBef>
                <a:spcPts val="0"/>
              </a:spcBef>
              <a:spcAft>
                <a:spcPts val="0"/>
              </a:spcAft>
              <a:buClr>
                <a:schemeClr val="dk1"/>
              </a:buClr>
              <a:buSzPts val="1200"/>
              <a:buFont typeface="Calibri"/>
              <a:buAutoNum type="arabicPeriod"/>
            </a:pPr>
            <a:r>
              <a:rPr lang="en-US"/>
              <a:t>In the left pane, click </a:t>
            </a:r>
            <a:r>
              <a:rPr lang="en-US" b="1"/>
              <a:t>Subjects</a:t>
            </a:r>
            <a:r>
              <a:rPr lang="en-US"/>
              <a:t>. Click </a:t>
            </a:r>
            <a:r>
              <a:rPr lang="en-US" b="1"/>
              <a:t>All Users</a:t>
            </a:r>
            <a:r>
              <a:rPr lang="en-US"/>
              <a:t> to create a grant for a specific user, or click </a:t>
            </a:r>
            <a:r>
              <a:rPr lang="en-US" b="1"/>
              <a:t>Organizations</a:t>
            </a:r>
            <a:r>
              <a:rPr lang="en-US"/>
              <a:t> to create a grant for an organization or a team.</a:t>
            </a:r>
            <a:endParaRPr/>
          </a:p>
          <a:p>
            <a:pPr marL="228600" lvl="0" indent="-228600" algn="l" rtl="0">
              <a:lnSpc>
                <a:spcPct val="100000"/>
              </a:lnSpc>
              <a:spcBef>
                <a:spcPts val="0"/>
              </a:spcBef>
              <a:spcAft>
                <a:spcPts val="0"/>
              </a:spcAft>
              <a:buClr>
                <a:schemeClr val="dk1"/>
              </a:buClr>
              <a:buSzPts val="1200"/>
              <a:buFont typeface="Calibri"/>
              <a:buAutoNum type="arabicPeriod"/>
            </a:pPr>
            <a:r>
              <a:rPr lang="en-US"/>
              <a:t>Select a user, team, or organization and click </a:t>
            </a:r>
            <a:r>
              <a:rPr lang="en-US" b="1"/>
              <a:t>Create</a:t>
            </a:r>
            <a:r>
              <a:rPr lang="en-US"/>
              <a:t>.</a:t>
            </a:r>
            <a:endParaRPr/>
          </a:p>
        </p:txBody>
      </p:sp>
      <p:sp>
        <p:nvSpPr>
          <p:cNvPr id="1856" name="Google Shape;1856;p7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88</a:t>
            </a:fld>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8"/>
        <p:cNvGrpSpPr/>
        <p:nvPr/>
      </p:nvGrpSpPr>
      <p:grpSpPr>
        <a:xfrm>
          <a:off x="0" y="0"/>
          <a:ext cx="0" cy="0"/>
          <a:chOff x="0" y="0"/>
          <a:chExt cx="0" cy="0"/>
        </a:xfrm>
      </p:grpSpPr>
      <p:sp>
        <p:nvSpPr>
          <p:cNvPr id="1879" name="Google Shape;1879;g78f8101544_2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Deploying a service</a:t>
            </a:r>
            <a:endParaRPr/>
          </a:p>
        </p:txBody>
      </p:sp>
      <p:sp>
        <p:nvSpPr>
          <p:cNvPr id="1880" name="Google Shape;1880;g78f8101544_2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6" name="Google Shape;886;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applications using:</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Docker Enterprise platform is the leading container platform for continuous, high-velocity innovation. Docker is the only independent secure, scalable, and supported container platform that enables developers to seamlessly build and share any application — from legacy to modern — and operators to securely run them anywhere - from hybrid cloud to the edge.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building and orchestrating applications across multi-tenant Linux, Windows Server 2016, and Windows Server 2019.</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887" name="Google Shape;887;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3"/>
        <p:cNvGrpSpPr/>
        <p:nvPr/>
      </p:nvGrpSpPr>
      <p:grpSpPr>
        <a:xfrm>
          <a:off x="0" y="0"/>
          <a:ext cx="0" cy="0"/>
          <a:chOff x="0" y="0"/>
          <a:chExt cx="0" cy="0"/>
        </a:xfrm>
      </p:grpSpPr>
      <p:sp>
        <p:nvSpPr>
          <p:cNvPr id="1884" name="Google Shape;1884;g78f8101544_2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5" name="Google Shape;1885;g78f8101544_2_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High level steps to deploy service</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Deploy a service with view-only access across an organization</a:t>
            </a:r>
            <a:endParaRPr/>
          </a:p>
          <a:p>
            <a:pPr marL="0" lvl="0" indent="0" algn="l" rtl="0">
              <a:lnSpc>
                <a:spcPct val="100000"/>
              </a:lnSpc>
              <a:spcBef>
                <a:spcPts val="0"/>
              </a:spcBef>
              <a:spcAft>
                <a:spcPts val="0"/>
              </a:spcAft>
              <a:buSzPts val="1400"/>
              <a:buNone/>
            </a:pPr>
            <a:endParaRPr b="1"/>
          </a:p>
          <a:p>
            <a:pPr marL="0" marR="0" lvl="0" indent="0" algn="l" rtl="0">
              <a:lnSpc>
                <a:spcPct val="100000"/>
              </a:lnSpc>
              <a:spcBef>
                <a:spcPts val="0"/>
              </a:spcBef>
              <a:spcAft>
                <a:spcPts val="0"/>
              </a:spcAft>
              <a:buClr>
                <a:srgbClr val="3F3F3F"/>
              </a:buClr>
              <a:buSzPts val="1200"/>
              <a:buFont typeface="Open Sans"/>
              <a:buNone/>
            </a:pPr>
            <a:r>
              <a:rPr lang="en-US" sz="1200" b="1">
                <a:solidFill>
                  <a:srgbClr val="3F3F3F"/>
                </a:solidFill>
                <a:latin typeface="Open Sans"/>
                <a:ea typeface="Open Sans"/>
                <a:cs typeface="Open Sans"/>
                <a:sym typeface="Open Sans"/>
              </a:rPr>
              <a:t>Problem statement: </a:t>
            </a:r>
            <a:r>
              <a:rPr lang="en-US" sz="1200" b="0">
                <a:solidFill>
                  <a:srgbClr val="3F3F3F"/>
                </a:solidFill>
                <a:latin typeface="Open Sans"/>
                <a:ea typeface="Open Sans"/>
                <a:cs typeface="Open Sans"/>
                <a:sym typeface="Open Sans"/>
              </a:rPr>
              <a:t>Y</a:t>
            </a:r>
            <a:r>
              <a:rPr lang="en-US" sz="1200">
                <a:solidFill>
                  <a:srgbClr val="3F3F3F"/>
                </a:solidFill>
                <a:latin typeface="Open Sans"/>
                <a:ea typeface="Open Sans"/>
                <a:cs typeface="Open Sans"/>
                <a:sym typeface="Open Sans"/>
              </a:rPr>
              <a:t>our organization is granted access to a new resource collection that contains one service.</a:t>
            </a:r>
            <a:endParaRPr/>
          </a:p>
          <a:p>
            <a:pPr marL="0" marR="0" lvl="0" indent="0" algn="l" rtl="0">
              <a:lnSpc>
                <a:spcPct val="100000"/>
              </a:lnSpc>
              <a:spcBef>
                <a:spcPts val="0"/>
              </a:spcBef>
              <a:spcAft>
                <a:spcPts val="0"/>
              </a:spcAft>
              <a:buClr>
                <a:schemeClr val="dk1"/>
              </a:buClr>
              <a:buSzPts val="1200"/>
              <a:buFont typeface="Calibri"/>
              <a:buNone/>
            </a:pPr>
            <a:endParaRPr sz="1200">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3F3F3F"/>
              </a:buClr>
              <a:buSzPts val="1200"/>
              <a:buFont typeface="Open Sans"/>
              <a:buNone/>
            </a:pPr>
            <a:r>
              <a:rPr lang="en-US" sz="1200">
                <a:solidFill>
                  <a:srgbClr val="3F3F3F"/>
                </a:solidFill>
                <a:latin typeface="Open Sans"/>
                <a:ea typeface="Open Sans"/>
                <a:cs typeface="Open Sans"/>
                <a:sym typeface="Open Sans"/>
              </a:rPr>
              <a:t>Describe the flow diagram</a:t>
            </a:r>
            <a:endParaRPr/>
          </a:p>
          <a:p>
            <a:pPr marL="0" lvl="0" indent="0" algn="l" rtl="0">
              <a:lnSpc>
                <a:spcPct val="100000"/>
              </a:lnSpc>
              <a:spcBef>
                <a:spcPts val="0"/>
              </a:spcBef>
              <a:spcAft>
                <a:spcPts val="0"/>
              </a:spcAft>
              <a:buSzPts val="1400"/>
              <a:buNone/>
            </a:pPr>
            <a:endParaRPr/>
          </a:p>
        </p:txBody>
      </p:sp>
      <p:sp>
        <p:nvSpPr>
          <p:cNvPr id="1886" name="Google Shape;1886;g78f8101544_2_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90</a:t>
            </a:fld>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4"/>
        <p:cNvGrpSpPr/>
        <p:nvPr/>
      </p:nvGrpSpPr>
      <p:grpSpPr>
        <a:xfrm>
          <a:off x="0" y="0"/>
          <a:ext cx="0" cy="0"/>
          <a:chOff x="0" y="0"/>
          <a:chExt cx="0" cy="0"/>
        </a:xfrm>
      </p:grpSpPr>
      <p:sp>
        <p:nvSpPr>
          <p:cNvPr id="1905" name="Google Shape;1905;g78f8101544_2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6" name="Google Shape;1906;g78f8101544_2_2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b="1"/>
              <a:t>Create an organization and a team</a:t>
            </a:r>
            <a:endParaRPr b="1"/>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In this example, you create an organization and a team, and you add one user who isn’t an administrator to the team</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Log in to UCP as an administrator.</a:t>
            </a:r>
            <a:endParaRPr/>
          </a:p>
          <a:p>
            <a:pPr marL="0" lvl="0" indent="0" algn="l" rtl="0">
              <a:lnSpc>
                <a:spcPct val="100000"/>
              </a:lnSpc>
              <a:spcBef>
                <a:spcPts val="0"/>
              </a:spcBef>
              <a:spcAft>
                <a:spcPts val="0"/>
              </a:spcAft>
              <a:buSzPts val="1400"/>
              <a:buNone/>
            </a:pPr>
            <a:r>
              <a:rPr lang="en-US"/>
              <a:t>Navigate to the </a:t>
            </a:r>
            <a:r>
              <a:rPr lang="en-US" b="1"/>
              <a:t>Organizations &amp; Teams</a:t>
            </a:r>
            <a:r>
              <a:rPr lang="en-US"/>
              <a:t> page and click </a:t>
            </a:r>
            <a:r>
              <a:rPr lang="en-US" b="1"/>
              <a:t>Create Organization</a:t>
            </a:r>
            <a:r>
              <a:rPr lang="en-US"/>
              <a:t>. Name the new organization “engineering” and click </a:t>
            </a:r>
            <a:r>
              <a:rPr lang="en-US" b="1"/>
              <a:t>Create</a:t>
            </a:r>
            <a:r>
              <a:rPr lang="en-US"/>
              <a:t>.</a:t>
            </a:r>
            <a:endParaRPr/>
          </a:p>
          <a:p>
            <a:pPr marL="0" lvl="0" indent="0" algn="l" rtl="0">
              <a:lnSpc>
                <a:spcPct val="100000"/>
              </a:lnSpc>
              <a:spcBef>
                <a:spcPts val="0"/>
              </a:spcBef>
              <a:spcAft>
                <a:spcPts val="0"/>
              </a:spcAft>
              <a:buSzPts val="1400"/>
              <a:buNone/>
            </a:pPr>
            <a:r>
              <a:rPr lang="en-US"/>
              <a:t>Click </a:t>
            </a:r>
            <a:r>
              <a:rPr lang="en-US" b="1"/>
              <a:t>Create Team</a:t>
            </a:r>
            <a:r>
              <a:rPr lang="en-US"/>
              <a:t>, name the new team “Dev”, and click </a:t>
            </a:r>
            <a:r>
              <a:rPr lang="en-US" b="1"/>
              <a:t>Create</a:t>
            </a:r>
            <a:r>
              <a:rPr lang="en-US"/>
              <a:t>.</a:t>
            </a:r>
            <a:endParaRPr/>
          </a:p>
          <a:p>
            <a:pPr marL="0" lvl="0" indent="0" algn="l" rtl="0">
              <a:lnSpc>
                <a:spcPct val="100000"/>
              </a:lnSpc>
              <a:spcBef>
                <a:spcPts val="0"/>
              </a:spcBef>
              <a:spcAft>
                <a:spcPts val="0"/>
              </a:spcAft>
              <a:buSzPts val="1400"/>
              <a:buNone/>
            </a:pPr>
            <a:r>
              <a:rPr lang="en-US"/>
              <a:t>Add a non-admin user to the Dev team.</a:t>
            </a:r>
            <a:endParaRPr/>
          </a:p>
          <a:p>
            <a:pPr marL="0" lvl="0" indent="0" algn="l" rtl="0">
              <a:lnSpc>
                <a:spcPct val="100000"/>
              </a:lnSpc>
              <a:spcBef>
                <a:spcPts val="0"/>
              </a:spcBef>
              <a:spcAft>
                <a:spcPts val="0"/>
              </a:spcAft>
              <a:buSzPts val="1400"/>
              <a:buNone/>
            </a:pPr>
            <a:endParaRPr/>
          </a:p>
        </p:txBody>
      </p:sp>
      <p:sp>
        <p:nvSpPr>
          <p:cNvPr id="1907" name="Google Shape;1907;g78f8101544_2_2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91</a:t>
            </a:fld>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0"/>
        <p:cNvGrpSpPr/>
        <p:nvPr/>
      </p:nvGrpSpPr>
      <p:grpSpPr>
        <a:xfrm>
          <a:off x="0" y="0"/>
          <a:ext cx="0" cy="0"/>
          <a:chOff x="0" y="0"/>
          <a:chExt cx="0" cy="0"/>
        </a:xfrm>
      </p:grpSpPr>
      <p:sp>
        <p:nvSpPr>
          <p:cNvPr id="1931" name="Google Shape;1931;g78f8101544_2_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2" name="Google Shape;1932;g78f8101544_2_4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Create a collection for the service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Navigate to the </a:t>
            </a:r>
            <a:r>
              <a:rPr lang="en-US" b="1"/>
              <a:t>Collections</a:t>
            </a:r>
            <a:r>
              <a:rPr lang="en-US"/>
              <a:t> page to view all of the resource collections in the swarm.</a:t>
            </a:r>
            <a:endParaRPr/>
          </a:p>
          <a:p>
            <a:pPr marL="0" lvl="0" indent="0" algn="l" rtl="0">
              <a:lnSpc>
                <a:spcPct val="100000"/>
              </a:lnSpc>
              <a:spcBef>
                <a:spcPts val="0"/>
              </a:spcBef>
              <a:spcAft>
                <a:spcPts val="0"/>
              </a:spcAft>
              <a:buSzPts val="1400"/>
              <a:buNone/>
            </a:pPr>
            <a:r>
              <a:rPr lang="en-US"/>
              <a:t>Find the </a:t>
            </a:r>
            <a:r>
              <a:rPr lang="en-US" b="1"/>
              <a:t>Shared</a:t>
            </a:r>
            <a:r>
              <a:rPr lang="en-US"/>
              <a:t> collection and click </a:t>
            </a:r>
            <a:r>
              <a:rPr lang="en-US" b="1"/>
              <a:t>View children</a:t>
            </a:r>
            <a:r>
              <a:rPr lang="en-US"/>
              <a:t>.</a:t>
            </a:r>
            <a:endParaRPr/>
          </a:p>
          <a:p>
            <a:pPr marL="0" lvl="0" indent="0" algn="l" rtl="0">
              <a:lnSpc>
                <a:spcPct val="100000"/>
              </a:lnSpc>
              <a:spcBef>
                <a:spcPts val="0"/>
              </a:spcBef>
              <a:spcAft>
                <a:spcPts val="0"/>
              </a:spcAft>
              <a:buSzPts val="1400"/>
              <a:buNone/>
            </a:pPr>
            <a:r>
              <a:rPr lang="en-US"/>
              <a:t>Click </a:t>
            </a:r>
            <a:r>
              <a:rPr lang="en-US" b="1"/>
              <a:t>Create collection</a:t>
            </a:r>
            <a:r>
              <a:rPr lang="en-US"/>
              <a:t> and name the collection “View-only services”.</a:t>
            </a:r>
            <a:endParaRPr/>
          </a:p>
          <a:p>
            <a:pPr marL="0" lvl="0" indent="0" algn="l" rtl="0">
              <a:lnSpc>
                <a:spcPct val="100000"/>
              </a:lnSpc>
              <a:spcBef>
                <a:spcPts val="0"/>
              </a:spcBef>
              <a:spcAft>
                <a:spcPts val="0"/>
              </a:spcAft>
              <a:buSzPts val="1400"/>
              <a:buNone/>
            </a:pPr>
            <a:r>
              <a:rPr lang="en-US"/>
              <a:t>Click </a:t>
            </a:r>
            <a:r>
              <a:rPr lang="en-US" b="1"/>
              <a:t>Create</a:t>
            </a:r>
            <a:r>
              <a:rPr lang="en-US"/>
              <a:t> to create the collection.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/Shared/View-O services collection is ready to use for access control.</a:t>
            </a:r>
            <a:endParaRPr/>
          </a:p>
        </p:txBody>
      </p:sp>
      <p:sp>
        <p:nvSpPr>
          <p:cNvPr id="1933" name="Google Shape;1933;g78f8101544_2_4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92</a:t>
            </a:fld>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0"/>
        <p:cNvGrpSpPr/>
        <p:nvPr/>
      </p:nvGrpSpPr>
      <p:grpSpPr>
        <a:xfrm>
          <a:off x="0" y="0"/>
          <a:ext cx="0" cy="0"/>
          <a:chOff x="0" y="0"/>
          <a:chExt cx="0" cy="0"/>
        </a:xfrm>
      </p:grpSpPr>
      <p:sp>
        <p:nvSpPr>
          <p:cNvPr id="1951" name="Google Shape;1951;g78f8101544_2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52" name="Google Shape;1952;g78f8101544_2_6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Deploy a service</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a:t>Currently, the new collection has no resources assigned to it. To access resources through this collection, deploy a new service and add it to the collection.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Navigate to the </a:t>
            </a:r>
            <a:r>
              <a:rPr lang="en-US" b="1"/>
              <a:t>Services</a:t>
            </a:r>
            <a:r>
              <a:rPr lang="en-US"/>
              <a:t> page and create a new service, named “WordPress”.</a:t>
            </a:r>
            <a:endParaRPr/>
          </a:p>
          <a:p>
            <a:pPr marL="0" lvl="0" indent="0" algn="l" rtl="0">
              <a:lnSpc>
                <a:spcPct val="100000"/>
              </a:lnSpc>
              <a:spcBef>
                <a:spcPts val="0"/>
              </a:spcBef>
              <a:spcAft>
                <a:spcPts val="0"/>
              </a:spcAft>
              <a:buSzPts val="1400"/>
              <a:buNone/>
            </a:pPr>
            <a:r>
              <a:rPr lang="en-US"/>
              <a:t>In the </a:t>
            </a:r>
            <a:r>
              <a:rPr lang="en-US" b="1"/>
              <a:t>Image</a:t>
            </a:r>
            <a:r>
              <a:rPr lang="en-US"/>
              <a:t> textbox, enter “wordpress:latest”. This identifies the most recent WordPress image in the Docker Hub.</a:t>
            </a:r>
            <a:endParaRPr/>
          </a:p>
          <a:p>
            <a:pPr marL="0" lvl="0" indent="0" algn="l" rtl="0">
              <a:lnSpc>
                <a:spcPct val="100000"/>
              </a:lnSpc>
              <a:spcBef>
                <a:spcPts val="0"/>
              </a:spcBef>
              <a:spcAft>
                <a:spcPts val="0"/>
              </a:spcAft>
              <a:buSzPts val="1400"/>
              <a:buNone/>
            </a:pPr>
            <a:r>
              <a:rPr lang="en-US"/>
              <a:t>In the left pane, click </a:t>
            </a:r>
            <a:r>
              <a:rPr lang="en-US" b="1"/>
              <a:t>Collection</a:t>
            </a:r>
            <a:r>
              <a:rPr lang="en-US"/>
              <a:t>. The </a:t>
            </a:r>
            <a:r>
              <a:rPr lang="en-US" b="1"/>
              <a:t>Swarm</a:t>
            </a:r>
            <a:r>
              <a:rPr lang="en-US"/>
              <a:t> collection appears.</a:t>
            </a:r>
            <a:endParaRPr/>
          </a:p>
          <a:p>
            <a:pPr marL="0" lvl="0" indent="0" algn="l" rtl="0">
              <a:lnSpc>
                <a:spcPct val="100000"/>
              </a:lnSpc>
              <a:spcBef>
                <a:spcPts val="0"/>
              </a:spcBef>
              <a:spcAft>
                <a:spcPts val="0"/>
              </a:spcAft>
              <a:buSzPts val="1400"/>
              <a:buNone/>
            </a:pPr>
            <a:r>
              <a:rPr lang="en-US"/>
              <a:t>Click </a:t>
            </a:r>
            <a:r>
              <a:rPr lang="en-US" b="1"/>
              <a:t>View children</a:t>
            </a:r>
            <a:r>
              <a:rPr lang="en-US"/>
              <a:t> to list all of the collections. In </a:t>
            </a:r>
            <a:r>
              <a:rPr lang="en-US" b="1"/>
              <a:t>Shared</a:t>
            </a:r>
            <a:r>
              <a:rPr lang="en-US"/>
              <a:t>, Click </a:t>
            </a:r>
            <a:r>
              <a:rPr lang="en-US" b="1"/>
              <a:t>View children</a:t>
            </a:r>
            <a:r>
              <a:rPr lang="en-US"/>
              <a:t>, find the </a:t>
            </a:r>
            <a:r>
              <a:rPr lang="en-US" b="1"/>
              <a:t>View-only services</a:t>
            </a:r>
            <a:r>
              <a:rPr lang="en-US"/>
              <a:t> collection and select it.</a:t>
            </a:r>
            <a:endParaRPr/>
          </a:p>
          <a:p>
            <a:pPr marL="0" lvl="0" indent="0" algn="l" rtl="0">
              <a:lnSpc>
                <a:spcPct val="100000"/>
              </a:lnSpc>
              <a:spcBef>
                <a:spcPts val="0"/>
              </a:spcBef>
              <a:spcAft>
                <a:spcPts val="0"/>
              </a:spcAft>
              <a:buSzPts val="1400"/>
              <a:buNone/>
            </a:pPr>
            <a:r>
              <a:rPr lang="en-US"/>
              <a:t>Click </a:t>
            </a:r>
            <a:r>
              <a:rPr lang="en-US" b="1"/>
              <a:t>Create</a:t>
            </a:r>
            <a:r>
              <a:rPr lang="en-US"/>
              <a:t> to add the “WordPress” service to the collection and deploy it</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You’re ready to create a grant for controlling access to the “WordPress” service.</a:t>
            </a:r>
            <a:endParaRPr/>
          </a:p>
          <a:p>
            <a:pPr marL="0" lvl="0" indent="0" algn="l" rtl="0">
              <a:lnSpc>
                <a:spcPct val="100000"/>
              </a:lnSpc>
              <a:spcBef>
                <a:spcPts val="0"/>
              </a:spcBef>
              <a:spcAft>
                <a:spcPts val="0"/>
              </a:spcAft>
              <a:buSzPts val="1400"/>
              <a:buNone/>
            </a:pPr>
            <a:endParaRPr/>
          </a:p>
        </p:txBody>
      </p:sp>
      <p:sp>
        <p:nvSpPr>
          <p:cNvPr id="1953" name="Google Shape;1953;g78f8101544_2_6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93</a:t>
            </a:fld>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78f8101544_2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84" name="Google Shape;1984;g78f8101544_2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Create a grant</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a:t>Currently, users who aren’t administrators can’t access the /Shared/View-only services collection. Create a grant to give the engineering organization view-only access.</a:t>
            </a:r>
            <a:endParaRPr/>
          </a:p>
          <a:p>
            <a:pPr marL="0" lvl="0" indent="0" algn="l" rtl="0">
              <a:lnSpc>
                <a:spcPct val="100000"/>
              </a:lnSpc>
              <a:spcBef>
                <a:spcPts val="0"/>
              </a:spcBef>
              <a:spcAft>
                <a:spcPts val="0"/>
              </a:spcAft>
              <a:buSzPts val="1400"/>
              <a:buNone/>
            </a:pPr>
            <a:r>
              <a:rPr lang="en-US"/>
              <a:t>Navigate to the </a:t>
            </a:r>
            <a:r>
              <a:rPr lang="en-US" b="1"/>
              <a:t>Grants</a:t>
            </a:r>
            <a:r>
              <a:rPr lang="en-US"/>
              <a:t> page and click </a:t>
            </a:r>
            <a:r>
              <a:rPr lang="en-US" b="1"/>
              <a:t>Create Grant</a:t>
            </a:r>
            <a:r>
              <a:rPr lang="en-US"/>
              <a:t>.</a:t>
            </a:r>
            <a:endParaRPr/>
          </a:p>
          <a:p>
            <a:pPr marL="0" lvl="0" indent="0" algn="l" rtl="0">
              <a:lnSpc>
                <a:spcPct val="100000"/>
              </a:lnSpc>
              <a:spcBef>
                <a:spcPts val="0"/>
              </a:spcBef>
              <a:spcAft>
                <a:spcPts val="0"/>
              </a:spcAft>
              <a:buSzPts val="1400"/>
              <a:buNone/>
            </a:pPr>
            <a:r>
              <a:rPr lang="en-US"/>
              <a:t>In the left pane, click </a:t>
            </a:r>
            <a:r>
              <a:rPr lang="en-US" b="1"/>
              <a:t>Collections</a:t>
            </a:r>
            <a:r>
              <a:rPr lang="en-US"/>
              <a:t>, navigate to </a:t>
            </a:r>
            <a:r>
              <a:rPr lang="en-US" b="1"/>
              <a:t>/Shared/View-only services</a:t>
            </a:r>
            <a:r>
              <a:rPr lang="en-US"/>
              <a:t>, and click </a:t>
            </a:r>
            <a:r>
              <a:rPr lang="en-US" b="1"/>
              <a:t>Select Collection</a:t>
            </a:r>
            <a:r>
              <a:rPr lang="en-US"/>
              <a:t>.</a:t>
            </a:r>
            <a:endParaRPr/>
          </a:p>
          <a:p>
            <a:pPr marL="0" lvl="0" indent="0" algn="l" rtl="0">
              <a:lnSpc>
                <a:spcPct val="100000"/>
              </a:lnSpc>
              <a:spcBef>
                <a:spcPts val="0"/>
              </a:spcBef>
              <a:spcAft>
                <a:spcPts val="0"/>
              </a:spcAft>
              <a:buSzPts val="1400"/>
              <a:buNone/>
            </a:pPr>
            <a:r>
              <a:rPr lang="en-US"/>
              <a:t>Click </a:t>
            </a:r>
            <a:r>
              <a:rPr lang="en-US" b="1"/>
              <a:t>Roles</a:t>
            </a:r>
            <a:r>
              <a:rPr lang="en-US"/>
              <a:t>, and in the dropdown, select </a:t>
            </a:r>
            <a:r>
              <a:rPr lang="en-US" b="1"/>
              <a:t>View Only</a:t>
            </a:r>
            <a:r>
              <a:rPr lang="en-US"/>
              <a:t>.</a:t>
            </a:r>
            <a:endParaRPr/>
          </a:p>
          <a:p>
            <a:pPr marL="0" lvl="0" indent="0" algn="l" rtl="0">
              <a:lnSpc>
                <a:spcPct val="100000"/>
              </a:lnSpc>
              <a:spcBef>
                <a:spcPts val="0"/>
              </a:spcBef>
              <a:spcAft>
                <a:spcPts val="0"/>
              </a:spcAft>
              <a:buSzPts val="1400"/>
              <a:buNone/>
            </a:pPr>
            <a:r>
              <a:rPr lang="en-US"/>
              <a:t>Click </a:t>
            </a:r>
            <a:r>
              <a:rPr lang="en-US" b="1"/>
              <a:t>Subjects</a:t>
            </a:r>
            <a:r>
              <a:rPr lang="en-US"/>
              <a:t>, and under </a:t>
            </a:r>
            <a:r>
              <a:rPr lang="en-US" b="1"/>
              <a:t>Select subject type</a:t>
            </a:r>
            <a:r>
              <a:rPr lang="en-US"/>
              <a:t>, click </a:t>
            </a:r>
            <a:r>
              <a:rPr lang="en-US" b="1"/>
              <a:t>Organizations</a:t>
            </a:r>
            <a:r>
              <a:rPr lang="en-US"/>
              <a:t>. In the dropdown, select </a:t>
            </a:r>
            <a:r>
              <a:rPr lang="en-US" b="1"/>
              <a:t>engineering</a:t>
            </a:r>
            <a:r>
              <a:rPr lang="en-US"/>
              <a:t>.</a:t>
            </a:r>
            <a:endParaRPr/>
          </a:p>
          <a:p>
            <a:pPr marL="0" lvl="0" indent="0" algn="l" rtl="0">
              <a:lnSpc>
                <a:spcPct val="100000"/>
              </a:lnSpc>
              <a:spcBef>
                <a:spcPts val="0"/>
              </a:spcBef>
              <a:spcAft>
                <a:spcPts val="0"/>
              </a:spcAft>
              <a:buSzPts val="1400"/>
              <a:buNone/>
            </a:pPr>
            <a:r>
              <a:rPr lang="en-US"/>
              <a:t>Click </a:t>
            </a:r>
            <a:r>
              <a:rPr lang="en-US" b="1"/>
              <a:t>Create</a:t>
            </a:r>
            <a:r>
              <a:rPr lang="en-US"/>
              <a:t> to grant permissions to the organization.</a:t>
            </a:r>
            <a:endParaRPr/>
          </a:p>
          <a:p>
            <a:pPr marL="0" lvl="0" indent="0" algn="l" rtl="0">
              <a:lnSpc>
                <a:spcPct val="100000"/>
              </a:lnSpc>
              <a:spcBef>
                <a:spcPts val="0"/>
              </a:spcBef>
              <a:spcAft>
                <a:spcPts val="0"/>
              </a:spcAft>
              <a:buSzPts val="1400"/>
              <a:buNone/>
            </a:pPr>
            <a:endParaRPr/>
          </a:p>
        </p:txBody>
      </p:sp>
      <p:sp>
        <p:nvSpPr>
          <p:cNvPr id="1985" name="Google Shape;1985;g78f8101544_2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94</a:t>
            </a:fld>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4"/>
        <p:cNvGrpSpPr/>
        <p:nvPr/>
      </p:nvGrpSpPr>
      <p:grpSpPr>
        <a:xfrm>
          <a:off x="0" y="0"/>
          <a:ext cx="0" cy="0"/>
          <a:chOff x="0" y="0"/>
          <a:chExt cx="0" cy="0"/>
        </a:xfrm>
      </p:grpSpPr>
      <p:sp>
        <p:nvSpPr>
          <p:cNvPr id="2015" name="Google Shape;2015;g78f8101544_2_1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6" name="Google Shape;2016;g78f8101544_2_1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Verify the user’s permissions</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a:t>Users in the engineering organization have view-only access to the /Shared/View-only services collection. You can confirm this by logging in as a non-admin user in the organization and trying to delete the service.</a:t>
            </a:r>
            <a:endParaRPr/>
          </a:p>
          <a:p>
            <a:pPr marL="171450" lvl="0" indent="-95250" algn="l" rtl="0">
              <a:lnSpc>
                <a:spcPct val="100000"/>
              </a:lnSpc>
              <a:spcBef>
                <a:spcPts val="0"/>
              </a:spcBef>
              <a:spcAft>
                <a:spcPts val="0"/>
              </a:spcAft>
              <a:buClr>
                <a:schemeClr val="dk1"/>
              </a:buClr>
              <a:buSzPts val="1200"/>
              <a:buFont typeface="Arial"/>
              <a:buNone/>
            </a:pPr>
            <a:endParaRPr/>
          </a:p>
          <a:p>
            <a:pPr marL="171450" lvl="0" indent="-171450" algn="l" rtl="0">
              <a:lnSpc>
                <a:spcPct val="100000"/>
              </a:lnSpc>
              <a:spcBef>
                <a:spcPts val="0"/>
              </a:spcBef>
              <a:spcAft>
                <a:spcPts val="0"/>
              </a:spcAft>
              <a:buClr>
                <a:schemeClr val="dk1"/>
              </a:buClr>
              <a:buSzPts val="1200"/>
              <a:buFont typeface="Arial"/>
              <a:buChar char="•"/>
            </a:pPr>
            <a:r>
              <a:rPr lang="en-US"/>
              <a:t>Log in as the user who you assigned to the Dev team.</a:t>
            </a:r>
            <a:endParaRPr/>
          </a:p>
          <a:p>
            <a:pPr marL="171450" lvl="0" indent="-171450" algn="l" rtl="0">
              <a:lnSpc>
                <a:spcPct val="100000"/>
              </a:lnSpc>
              <a:spcBef>
                <a:spcPts val="0"/>
              </a:spcBef>
              <a:spcAft>
                <a:spcPts val="0"/>
              </a:spcAft>
              <a:buClr>
                <a:schemeClr val="dk1"/>
              </a:buClr>
              <a:buSzPts val="1200"/>
              <a:buFont typeface="Arial"/>
              <a:buChar char="•"/>
            </a:pPr>
            <a:r>
              <a:rPr lang="en-US"/>
              <a:t>Navigate to the </a:t>
            </a:r>
            <a:r>
              <a:rPr lang="en-US" b="1"/>
              <a:t>Services</a:t>
            </a:r>
            <a:r>
              <a:rPr lang="en-US"/>
              <a:t> page and click </a:t>
            </a:r>
            <a:r>
              <a:rPr lang="en-US" b="1"/>
              <a:t>WordPress</a:t>
            </a:r>
            <a:r>
              <a:rPr lang="en-US"/>
              <a:t>.</a:t>
            </a:r>
            <a:endParaRPr/>
          </a:p>
          <a:p>
            <a:pPr marL="171450" lvl="0" indent="-171450" algn="l" rtl="0">
              <a:lnSpc>
                <a:spcPct val="100000"/>
              </a:lnSpc>
              <a:spcBef>
                <a:spcPts val="0"/>
              </a:spcBef>
              <a:spcAft>
                <a:spcPts val="0"/>
              </a:spcAft>
              <a:buClr>
                <a:schemeClr val="dk1"/>
              </a:buClr>
              <a:buSzPts val="1200"/>
              <a:buFont typeface="Arial"/>
              <a:buChar char="•"/>
            </a:pPr>
            <a:r>
              <a:rPr lang="en-US"/>
              <a:t>In the details pane, confirm that the service’s collection is </a:t>
            </a:r>
            <a:r>
              <a:rPr lang="en-US" b="1"/>
              <a:t>/Shared/View-only services</a:t>
            </a:r>
            <a:r>
              <a:rPr lang="en-US"/>
              <a:t>.</a:t>
            </a:r>
            <a:endParaRPr/>
          </a:p>
          <a:p>
            <a:pPr marL="171450" lvl="0" indent="-171450" algn="l" rtl="0">
              <a:lnSpc>
                <a:spcPct val="100000"/>
              </a:lnSpc>
              <a:spcBef>
                <a:spcPts val="0"/>
              </a:spcBef>
              <a:spcAft>
                <a:spcPts val="0"/>
              </a:spcAft>
              <a:buClr>
                <a:schemeClr val="dk1"/>
              </a:buClr>
              <a:buSzPts val="1200"/>
              <a:buFont typeface="Arial"/>
              <a:buChar char="•"/>
            </a:pPr>
            <a:r>
              <a:rPr lang="en-US"/>
              <a:t>Click the checkbox next to the </a:t>
            </a:r>
            <a:r>
              <a:rPr lang="en-US" b="1"/>
              <a:t>WordPress</a:t>
            </a:r>
            <a:r>
              <a:rPr lang="en-US"/>
              <a:t> service, click </a:t>
            </a:r>
            <a:r>
              <a:rPr lang="en-US" b="1"/>
              <a:t>Actions</a:t>
            </a:r>
            <a:r>
              <a:rPr lang="en-US"/>
              <a:t>, and select </a:t>
            </a:r>
            <a:r>
              <a:rPr lang="en-US" b="1"/>
              <a:t>Remove</a:t>
            </a:r>
            <a:r>
              <a:rPr lang="en-US"/>
              <a:t>. You get an error message, because the user doesn’t have Service Delete access to the collection.</a:t>
            </a:r>
            <a:endParaRPr/>
          </a:p>
          <a:p>
            <a:pPr marL="0" lvl="0" indent="0" algn="l" rtl="0">
              <a:lnSpc>
                <a:spcPct val="100000"/>
              </a:lnSpc>
              <a:spcBef>
                <a:spcPts val="0"/>
              </a:spcBef>
              <a:spcAft>
                <a:spcPts val="0"/>
              </a:spcAft>
              <a:buSzPts val="1400"/>
              <a:buNone/>
            </a:pPr>
            <a:endParaRPr/>
          </a:p>
        </p:txBody>
      </p:sp>
      <p:sp>
        <p:nvSpPr>
          <p:cNvPr id="2017" name="Google Shape;2017;g78f8101544_2_12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95</a:t>
            </a:fld>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0"/>
        <p:cNvGrpSpPr/>
        <p:nvPr/>
      </p:nvGrpSpPr>
      <p:grpSpPr>
        <a:xfrm>
          <a:off x="0" y="0"/>
          <a:ext cx="0" cy="0"/>
          <a:chOff x="0" y="0"/>
          <a:chExt cx="0" cy="0"/>
        </a:xfrm>
      </p:grpSpPr>
      <p:sp>
        <p:nvSpPr>
          <p:cNvPr id="2041" name="Google Shape;2041;g78f8101544_2_1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2" name="Google Shape;2042;g78f8101544_2_1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n-US"/>
              <a:t>Explain the diagram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following four grants define the access policy for the entire organization for this cluster. They tie together the collections that were created, the default and custom roles, and also teams of users that are in UCP.</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2043" name="Google Shape;2043;g78f8101544_2_15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96</a:t>
            </a:fld>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9"/>
        <p:cNvGrpSpPr/>
        <p:nvPr/>
      </p:nvGrpSpPr>
      <p:grpSpPr>
        <a:xfrm>
          <a:off x="0" y="0"/>
          <a:ext cx="0" cy="0"/>
          <a:chOff x="0" y="0"/>
          <a:chExt cx="0" cy="0"/>
        </a:xfrm>
      </p:grpSpPr>
      <p:sp>
        <p:nvSpPr>
          <p:cNvPr id="2050" name="Google Shape;2050;g78f8101544_2_15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DTR</a:t>
            </a:r>
            <a:endParaRPr/>
          </a:p>
        </p:txBody>
      </p:sp>
      <p:sp>
        <p:nvSpPr>
          <p:cNvPr id="2051" name="Google Shape;2051;g78f8101544_2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4"/>
        <p:cNvGrpSpPr/>
        <p:nvPr/>
      </p:nvGrpSpPr>
      <p:grpSpPr>
        <a:xfrm>
          <a:off x="0" y="0"/>
          <a:ext cx="0" cy="0"/>
          <a:chOff x="0" y="0"/>
          <a:chExt cx="0" cy="0"/>
        </a:xfrm>
      </p:grpSpPr>
      <p:sp>
        <p:nvSpPr>
          <p:cNvPr id="2055" name="Google Shape;2055;g78f8101544_2_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6" name="Google Shape;2056;g78f8101544_2_16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Explain the content on slide using:</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Docker Trusted Registry (DTR) is the enterprise-grade image storage solution from Docker. You install it behind your firewall so that you can securely store and manage the Docker images you use in your applications.</a:t>
            </a:r>
            <a:endParaRPr/>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Image and job management:</a:t>
            </a:r>
            <a:endParaRPr/>
          </a:p>
          <a:p>
            <a:pPr marL="0" lvl="0" indent="0" algn="l" rtl="0">
              <a:lnSpc>
                <a:spcPct val="100000"/>
              </a:lnSpc>
              <a:spcBef>
                <a:spcPts val="0"/>
              </a:spcBef>
              <a:spcAft>
                <a:spcPts val="0"/>
              </a:spcAft>
              <a:buSzPts val="1400"/>
              <a:buNone/>
            </a:pPr>
            <a:r>
              <a:rPr lang="en-US"/>
              <a:t>You can use DTR as part of your continuous integration, and continuous delivery processes to build, ship, and run your applications.</a:t>
            </a:r>
            <a:endParaRPr/>
          </a:p>
          <a:p>
            <a:pPr marL="0" lvl="0" indent="0" algn="l" rtl="0">
              <a:lnSpc>
                <a:spcPct val="100000"/>
              </a:lnSpc>
              <a:spcBef>
                <a:spcPts val="0"/>
              </a:spcBef>
              <a:spcAft>
                <a:spcPts val="0"/>
              </a:spcAft>
              <a:buSzPts val="1400"/>
              <a:buNone/>
            </a:pPr>
            <a:r>
              <a:rPr lang="en-US"/>
              <a:t>DTR has a web user interface that allows authorized users in your organization to browse Docker images and </a:t>
            </a:r>
            <a:r>
              <a:rPr lang="en-US" u="sng">
                <a:solidFill>
                  <a:schemeClr val="hlink"/>
                </a:solidFill>
                <a:hlinkClick r:id="rId3"/>
              </a:rPr>
              <a:t>review repository events</a:t>
            </a:r>
            <a:r>
              <a:rPr lang="en-US"/>
              <a:t>. It even allows you to see what Dockerfile lines were used to produce the image and, if security scanning is enabled, to see a list of all of the software installed in your images.</a:t>
            </a:r>
            <a:endParaRPr/>
          </a:p>
          <a:p>
            <a:pPr marL="0" lvl="0" indent="0" algn="l" rtl="0">
              <a:lnSpc>
                <a:spcPct val="100000"/>
              </a:lnSpc>
              <a:spcBef>
                <a:spcPts val="0"/>
              </a:spcBef>
              <a:spcAft>
                <a:spcPts val="0"/>
              </a:spcAft>
              <a:buSzPts val="1400"/>
              <a:buNone/>
            </a:pPr>
            <a:endParaRPr/>
          </a:p>
        </p:txBody>
      </p:sp>
      <p:sp>
        <p:nvSpPr>
          <p:cNvPr id="2057" name="Google Shape;2057;g78f8101544_2_16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98</a:t>
            </a:fld>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4"/>
        <p:cNvGrpSpPr/>
        <p:nvPr/>
      </p:nvGrpSpPr>
      <p:grpSpPr>
        <a:xfrm>
          <a:off x="0" y="0"/>
          <a:ext cx="0" cy="0"/>
          <a:chOff x="0" y="0"/>
          <a:chExt cx="0" cy="0"/>
        </a:xfrm>
      </p:grpSpPr>
      <p:sp>
        <p:nvSpPr>
          <p:cNvPr id="2065" name="Google Shape;2065;g78f8101544_2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6" name="Google Shape;2066;g78f8101544_2_17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Explain availability, efficiency, and image signing</a:t>
            </a:r>
            <a:endParaRPr b="1"/>
          </a:p>
          <a:p>
            <a:pPr marL="0" lvl="0" indent="0" algn="l" rtl="0">
              <a:lnSpc>
                <a:spcPct val="100000"/>
              </a:lnSpc>
              <a:spcBef>
                <a:spcPts val="0"/>
              </a:spcBef>
              <a:spcAft>
                <a:spcPts val="0"/>
              </a:spcAft>
              <a:buSzPts val="1400"/>
              <a:buNone/>
            </a:pPr>
            <a:endParaRPr b="1"/>
          </a:p>
          <a:p>
            <a:pPr marL="0" lvl="0" indent="0" algn="l" rtl="0">
              <a:lnSpc>
                <a:spcPct val="100000"/>
              </a:lnSpc>
              <a:spcBef>
                <a:spcPts val="0"/>
              </a:spcBef>
              <a:spcAft>
                <a:spcPts val="0"/>
              </a:spcAft>
              <a:buSzPts val="1400"/>
              <a:buNone/>
            </a:pPr>
            <a:r>
              <a:rPr lang="en-US" b="1"/>
              <a:t>Availability</a:t>
            </a:r>
            <a:endParaRPr/>
          </a:p>
          <a:p>
            <a:pPr marL="0" lvl="0" indent="0" algn="l" rtl="0">
              <a:lnSpc>
                <a:spcPct val="100000"/>
              </a:lnSpc>
              <a:spcBef>
                <a:spcPts val="0"/>
              </a:spcBef>
              <a:spcAft>
                <a:spcPts val="0"/>
              </a:spcAft>
              <a:buSzPts val="1400"/>
              <a:buNone/>
            </a:pPr>
            <a:r>
              <a:rPr lang="en-US"/>
              <a:t>DTR is highly available through the use of multiple replicas of all containers and metadata such that if a machine fails, DTR continues to operate and can be repaired.</a:t>
            </a:r>
            <a:endParaRPr/>
          </a:p>
          <a:p>
            <a:pPr marL="0" lvl="0" indent="0" algn="l" rtl="0">
              <a:lnSpc>
                <a:spcPct val="100000"/>
              </a:lnSpc>
              <a:spcBef>
                <a:spcPts val="0"/>
              </a:spcBef>
              <a:spcAft>
                <a:spcPts val="0"/>
              </a:spcAft>
              <a:buSzPts val="1400"/>
              <a:buNone/>
            </a:pPr>
            <a:r>
              <a:rPr lang="en-US" b="1"/>
              <a:t>Efficiency</a:t>
            </a:r>
            <a:endParaRPr/>
          </a:p>
          <a:p>
            <a:pPr marL="0" lvl="0" indent="0" algn="l" rtl="0">
              <a:lnSpc>
                <a:spcPct val="100000"/>
              </a:lnSpc>
              <a:spcBef>
                <a:spcPts val="0"/>
              </a:spcBef>
              <a:spcAft>
                <a:spcPts val="0"/>
              </a:spcAft>
              <a:buSzPts val="1400"/>
              <a:buNone/>
            </a:pPr>
            <a:r>
              <a:rPr lang="en-US"/>
              <a:t>DTR has the ability to cache images closer to users to reduce the amount of bandwidth used when pulling Docker images.</a:t>
            </a:r>
            <a:endParaRPr/>
          </a:p>
          <a:p>
            <a:pPr marL="0" lvl="0" indent="0" algn="l" rtl="0">
              <a:lnSpc>
                <a:spcPct val="100000"/>
              </a:lnSpc>
              <a:spcBef>
                <a:spcPts val="0"/>
              </a:spcBef>
              <a:spcAft>
                <a:spcPts val="0"/>
              </a:spcAft>
              <a:buSzPts val="1400"/>
              <a:buNone/>
            </a:pPr>
            <a:r>
              <a:rPr lang="en-US"/>
              <a:t>DTR has the ability to clean up unreferenced manifests and layers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b="1"/>
              <a:t>Image signing</a:t>
            </a:r>
            <a:endParaRPr/>
          </a:p>
          <a:p>
            <a:pPr marL="0" lvl="0" indent="0" algn="l" rtl="0">
              <a:lnSpc>
                <a:spcPct val="100000"/>
              </a:lnSpc>
              <a:spcBef>
                <a:spcPts val="0"/>
              </a:spcBef>
              <a:spcAft>
                <a:spcPts val="0"/>
              </a:spcAft>
              <a:buSzPts val="1400"/>
              <a:buNone/>
            </a:pPr>
            <a:r>
              <a:rPr lang="en-US"/>
              <a:t>DTR ships with Notary built in so that you can use Docker Content Trust to sign and verify images</a:t>
            </a:r>
            <a:endParaRPr/>
          </a:p>
        </p:txBody>
      </p:sp>
      <p:sp>
        <p:nvSpPr>
          <p:cNvPr id="2067" name="Google Shape;2067;g78f8101544_2_17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21.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3.xml"/><Relationship Id="rId4" Type="http://schemas.openxmlformats.org/officeDocument/2006/relationships/image" Target="../media/image1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3.xml"/><Relationship Id="rId4" Type="http://schemas.openxmlformats.org/officeDocument/2006/relationships/image" Target="../media/image21.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4.xml"/><Relationship Id="rId4" Type="http://schemas.openxmlformats.org/officeDocument/2006/relationships/image" Target="../media/image8.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4.xml"/><Relationship Id="rId4" Type="http://schemas.openxmlformats.org/officeDocument/2006/relationships/image" Target="../media/image12.pn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4.xml"/><Relationship Id="rId4" Type="http://schemas.openxmlformats.org/officeDocument/2006/relationships/image" Target="../media/image11.png"/></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4.xml"/><Relationship Id="rId4" Type="http://schemas.openxmlformats.org/officeDocument/2006/relationships/image" Target="../media/image5.png"/></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4.xml"/><Relationship Id="rId4" Type="http://schemas.openxmlformats.org/officeDocument/2006/relationships/image" Target="../media/image21.png"/></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15"/>
        <p:cNvGrpSpPr/>
        <p:nvPr/>
      </p:nvGrpSpPr>
      <p:grpSpPr>
        <a:xfrm>
          <a:off x="0" y="0"/>
          <a:ext cx="0" cy="0"/>
          <a:chOff x="0" y="0"/>
          <a:chExt cx="0" cy="0"/>
        </a:xfrm>
      </p:grpSpPr>
      <p:pic>
        <p:nvPicPr>
          <p:cNvPr id="16" name="Google Shape;16;p94" descr="A picture containing wa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7" name="Google Shape;17;p94"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8" name="Google Shape;18;p94"/>
          <p:cNvSpPr txBox="1">
            <a:spLocks noGrp="1"/>
          </p:cNvSpPr>
          <p:nvPr>
            <p:ph type="body" idx="1"/>
          </p:nvPr>
        </p:nvSpPr>
        <p:spPr>
          <a:xfrm>
            <a:off x="7304151" y="4114800"/>
            <a:ext cx="7554851"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85"/>
        <p:cNvGrpSpPr/>
        <p:nvPr/>
      </p:nvGrpSpPr>
      <p:grpSpPr>
        <a:xfrm>
          <a:off x="0" y="0"/>
          <a:ext cx="0" cy="0"/>
          <a:chOff x="0" y="0"/>
          <a:chExt cx="0" cy="0"/>
        </a:xfrm>
      </p:grpSpPr>
      <p:pic>
        <p:nvPicPr>
          <p:cNvPr id="86" name="Google Shape;86;p106"/>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87" name="Google Shape;87;p106"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88" name="Google Shape;88;p106"/>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200" b="1" i="0" u="none" strike="noStrike" cap="none">
                <a:solidFill>
                  <a:srgbClr val="FFFFFF"/>
                </a:solidFill>
                <a:latin typeface="Open Sans"/>
                <a:ea typeface="Open Sans"/>
                <a:cs typeface="Open Sans"/>
                <a:sym typeface="Open Sans"/>
              </a:rPr>
              <a:t>Knowledge Check</a:t>
            </a:r>
            <a:endParaRPr sz="2200" b="1" i="0" u="none" strike="noStrike" cap="none">
              <a:solidFill>
                <a:srgbClr val="FFFFFF"/>
              </a:solidFill>
              <a:latin typeface="Open Sans"/>
              <a:ea typeface="Open Sans"/>
              <a:cs typeface="Open Sans"/>
              <a:sym typeface="Open Sans"/>
            </a:endParaRPr>
          </a:p>
        </p:txBody>
      </p:sp>
      <p:sp>
        <p:nvSpPr>
          <p:cNvPr id="89" name="Google Shape;89;p106"/>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0" name="Google Shape;90;p106"/>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1" name="Google Shape;91;p106"/>
          <p:cNvSpPr txBox="1">
            <a:spLocks noGrp="1"/>
          </p:cNvSpPr>
          <p:nvPr>
            <p:ph type="body" idx="3"/>
          </p:nvPr>
        </p:nvSpPr>
        <p:spPr>
          <a:xfrm>
            <a:off x="670039" y="7935127"/>
            <a:ext cx="15194415" cy="998671"/>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2" name="Google Shape;92;p106"/>
          <p:cNvSpPr txBox="1"/>
          <p:nvPr/>
        </p:nvSpPr>
        <p:spPr>
          <a:xfrm>
            <a:off x="670034" y="7373510"/>
            <a:ext cx="2749059" cy="400111"/>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200" b="0" i="0" u="none" strike="noStrike" cap="none">
                <a:solidFill>
                  <a:srgbClr val="3F3F3F"/>
                </a:solidFill>
                <a:latin typeface="Open Sans"/>
                <a:ea typeface="Open Sans"/>
                <a:cs typeface="Open Sans"/>
                <a:sym typeface="Open Sans"/>
              </a:rPr>
              <a:t>The correct answer is</a:t>
            </a:r>
            <a:endParaRPr sz="2200" b="0" i="0" u="none" strike="noStrike" cap="none">
              <a:solidFill>
                <a:srgbClr val="000000"/>
              </a:solidFill>
              <a:latin typeface="Open Sans"/>
              <a:ea typeface="Open Sans"/>
              <a:cs typeface="Open Sans"/>
              <a:sym typeface="Open Sans"/>
            </a:endParaRPr>
          </a:p>
        </p:txBody>
      </p:sp>
      <p:cxnSp>
        <p:nvCxnSpPr>
          <p:cNvPr id="93" name="Google Shape;93;p106"/>
          <p:cNvCxnSpPr/>
          <p:nvPr/>
        </p:nvCxnSpPr>
        <p:spPr>
          <a:xfrm>
            <a:off x="670035"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94" name="Google Shape;94;p106"/>
          <p:cNvSpPr txBox="1">
            <a:spLocks noGrp="1"/>
          </p:cNvSpPr>
          <p:nvPr>
            <p:ph type="body" idx="4"/>
          </p:nvPr>
        </p:nvSpPr>
        <p:spPr>
          <a:xfrm>
            <a:off x="3346904" y="7368188"/>
            <a:ext cx="9022189" cy="400111"/>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5" name="Google Shape;95;p106"/>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a.</a:t>
            </a:r>
            <a:endParaRPr sz="2200" b="0" i="0" u="none" strike="noStrike" cap="none">
              <a:solidFill>
                <a:srgbClr val="000000"/>
              </a:solidFill>
              <a:latin typeface="Open Sans"/>
              <a:ea typeface="Open Sans"/>
              <a:cs typeface="Open Sans"/>
              <a:sym typeface="Open Sans"/>
            </a:endParaRPr>
          </a:p>
        </p:txBody>
      </p:sp>
      <p:sp>
        <p:nvSpPr>
          <p:cNvPr id="96" name="Google Shape;96;p106"/>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b.</a:t>
            </a:r>
            <a:endParaRPr sz="2200" b="0" i="0" u="none" strike="noStrike" cap="none">
              <a:solidFill>
                <a:srgbClr val="000000"/>
              </a:solidFill>
              <a:latin typeface="Open Sans"/>
              <a:ea typeface="Open Sans"/>
              <a:cs typeface="Open Sans"/>
              <a:sym typeface="Open Sans"/>
            </a:endParaRPr>
          </a:p>
        </p:txBody>
      </p:sp>
      <p:sp>
        <p:nvSpPr>
          <p:cNvPr id="97" name="Google Shape;97;p106"/>
          <p:cNvSpPr txBox="1"/>
          <p:nvPr/>
        </p:nvSpPr>
        <p:spPr>
          <a:xfrm>
            <a:off x="1716763" y="447775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c.</a:t>
            </a:r>
            <a:endParaRPr sz="2200" b="0" i="0" u="none" strike="noStrike" cap="none">
              <a:solidFill>
                <a:srgbClr val="000000"/>
              </a:solidFill>
              <a:latin typeface="Open Sans"/>
              <a:ea typeface="Open Sans"/>
              <a:cs typeface="Open Sans"/>
              <a:sym typeface="Open Sans"/>
            </a:endParaRPr>
          </a:p>
        </p:txBody>
      </p:sp>
      <p:sp>
        <p:nvSpPr>
          <p:cNvPr id="98" name="Google Shape;98;p106"/>
          <p:cNvSpPr txBox="1"/>
          <p:nvPr/>
        </p:nvSpPr>
        <p:spPr>
          <a:xfrm>
            <a:off x="1716763" y="529835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d.</a:t>
            </a:r>
            <a:endParaRPr sz="2200" b="0" i="0" u="none" strike="noStrike" cap="none">
              <a:solidFill>
                <a:srgbClr val="000000"/>
              </a:solidFill>
              <a:latin typeface="Open Sans"/>
              <a:ea typeface="Open Sans"/>
              <a:cs typeface="Open Sans"/>
              <a:sym typeface="Open Sans"/>
            </a:endParaRPr>
          </a:p>
        </p:txBody>
      </p:sp>
      <p:sp>
        <p:nvSpPr>
          <p:cNvPr id="99" name="Google Shape;99;p106"/>
          <p:cNvSpPr txBox="1">
            <a:spLocks noGrp="1"/>
          </p:cNvSpPr>
          <p:nvPr>
            <p:ph type="body" idx="5"/>
          </p:nvPr>
        </p:nvSpPr>
        <p:spPr>
          <a:xfrm>
            <a:off x="2329744" y="2788424"/>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0" name="Google Shape;100;p106"/>
          <p:cNvSpPr txBox="1">
            <a:spLocks noGrp="1"/>
          </p:cNvSpPr>
          <p:nvPr>
            <p:ph type="body" idx="6"/>
          </p:nvPr>
        </p:nvSpPr>
        <p:spPr>
          <a:xfrm>
            <a:off x="2329744" y="360903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1" name="Google Shape;101;p106"/>
          <p:cNvSpPr txBox="1">
            <a:spLocks noGrp="1"/>
          </p:cNvSpPr>
          <p:nvPr>
            <p:ph type="body" idx="7"/>
          </p:nvPr>
        </p:nvSpPr>
        <p:spPr>
          <a:xfrm>
            <a:off x="2329744" y="4429628"/>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2" name="Google Shape;102;p106"/>
          <p:cNvSpPr txBox="1">
            <a:spLocks noGrp="1"/>
          </p:cNvSpPr>
          <p:nvPr>
            <p:ph type="body" idx="8"/>
          </p:nvPr>
        </p:nvSpPr>
        <p:spPr>
          <a:xfrm>
            <a:off x="2329744" y="525024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103"/>
        <p:cNvGrpSpPr/>
        <p:nvPr/>
      </p:nvGrpSpPr>
      <p:grpSpPr>
        <a:xfrm>
          <a:off x="0" y="0"/>
          <a:ext cx="0" cy="0"/>
          <a:chOff x="0" y="0"/>
          <a:chExt cx="0" cy="0"/>
        </a:xfrm>
      </p:grpSpPr>
      <p:pic>
        <p:nvPicPr>
          <p:cNvPr id="104" name="Google Shape;104;p102" descr="A screenshot of a compu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05" name="Google Shape;105;p102" descr="A picture containing object&#10;&#10;Description automatically generated"/>
          <p:cNvPicPr preferRelativeResize="0"/>
          <p:nvPr/>
        </p:nvPicPr>
        <p:blipFill rotWithShape="1">
          <a:blip r:embed="rId3">
            <a:alphaModFix/>
          </a:blip>
          <a:srcRect/>
          <a:stretch/>
        </p:blipFill>
        <p:spPr>
          <a:xfrm>
            <a:off x="9" y="228490"/>
            <a:ext cx="16255999" cy="8687027"/>
          </a:xfrm>
          <a:prstGeom prst="rect">
            <a:avLst/>
          </a:prstGeom>
          <a:noFill/>
          <a:ln>
            <a:noFill/>
          </a:ln>
        </p:spPr>
      </p:pic>
      <p:pic>
        <p:nvPicPr>
          <p:cNvPr id="106" name="Google Shape;106;p102"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107" name="Google Shape;107;p102"/>
          <p:cNvSpPr txBox="1">
            <a:spLocks noGrp="1"/>
          </p:cNvSpPr>
          <p:nvPr>
            <p:ph type="body" idx="1"/>
          </p:nvPr>
        </p:nvSpPr>
        <p:spPr>
          <a:xfrm>
            <a:off x="1453250" y="2244770"/>
            <a:ext cx="13209815"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8" name="Google Shape;108;p102"/>
          <p:cNvSpPr/>
          <p:nvPr/>
        </p:nvSpPr>
        <p:spPr>
          <a:xfrm>
            <a:off x="5718040" y="569359"/>
            <a:ext cx="4819925" cy="430887"/>
          </a:xfrm>
          <a:prstGeom prst="rect">
            <a:avLst/>
          </a:prstGeom>
          <a:noFill/>
          <a:ln>
            <a:noFill/>
          </a:ln>
        </p:spPr>
        <p:txBody>
          <a:bodyPr spcFirstLastPara="1" wrap="square" lIns="121900" tIns="0" rIns="121900" bIns="0" anchor="t" anchorCtr="0">
            <a:sp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You Already Know</a:t>
            </a:r>
            <a:endParaRPr sz="2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109"/>
        <p:cNvGrpSpPr/>
        <p:nvPr/>
      </p:nvGrpSpPr>
      <p:grpSpPr>
        <a:xfrm>
          <a:off x="0" y="0"/>
          <a:ext cx="0" cy="0"/>
          <a:chOff x="0" y="0"/>
          <a:chExt cx="0" cy="0"/>
        </a:xfrm>
      </p:grpSpPr>
      <p:pic>
        <p:nvPicPr>
          <p:cNvPr id="110" name="Google Shape;110;p103"/>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11" name="Google Shape;111;p103"/>
          <p:cNvPicPr preferRelativeResize="0"/>
          <p:nvPr/>
        </p:nvPicPr>
        <p:blipFill rotWithShape="1">
          <a:blip r:embed="rId3">
            <a:alphaModFix/>
          </a:blip>
          <a:srcRect/>
          <a:stretch/>
        </p:blipFill>
        <p:spPr>
          <a:xfrm>
            <a:off x="1" y="324852"/>
            <a:ext cx="16256000" cy="9144000"/>
          </a:xfrm>
          <a:prstGeom prst="rect">
            <a:avLst/>
          </a:prstGeom>
          <a:noFill/>
          <a:ln>
            <a:noFill/>
          </a:ln>
        </p:spPr>
      </p:pic>
      <p:pic>
        <p:nvPicPr>
          <p:cNvPr id="112" name="Google Shape;112;p103"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113" name="Google Shape;113;p103"/>
          <p:cNvSpPr txBox="1">
            <a:spLocks noGrp="1"/>
          </p:cNvSpPr>
          <p:nvPr>
            <p:ph type="body" idx="1"/>
          </p:nvPr>
        </p:nvSpPr>
        <p:spPr>
          <a:xfrm>
            <a:off x="1632869" y="1987910"/>
            <a:ext cx="9405257"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14" name="Google Shape;114;p103"/>
          <p:cNvSpPr/>
          <p:nvPr/>
        </p:nvSpPr>
        <p:spPr>
          <a:xfrm rot="-3026872">
            <a:off x="-270647" y="777144"/>
            <a:ext cx="2404969" cy="574453"/>
          </a:xfrm>
          <a:prstGeom prst="rect">
            <a:avLst/>
          </a:prstGeom>
          <a:noFill/>
          <a:ln>
            <a:noFill/>
          </a:ln>
        </p:spPr>
        <p:txBody>
          <a:bodyPr spcFirstLastPara="1" wrap="square" lIns="121900" tIns="0" rIns="121900" bIns="0" anchor="t" anchorCtr="0">
            <a:spAutoFit/>
          </a:bodyPr>
          <a:lstStyle/>
          <a:p>
            <a:pPr marL="0" marR="0" lvl="0" indent="0" algn="ctr" rtl="0">
              <a:lnSpc>
                <a:spcPct val="100000"/>
              </a:lnSpc>
              <a:spcBef>
                <a:spcPts val="0"/>
              </a:spcBef>
              <a:spcAft>
                <a:spcPts val="0"/>
              </a:spcAft>
              <a:buClr>
                <a:schemeClr val="lt1"/>
              </a:buClr>
              <a:buSzPts val="3733"/>
              <a:buFont typeface="Open Sans"/>
              <a:buNone/>
            </a:pPr>
            <a:r>
              <a:rPr lang="en-US" sz="3733" b="1" i="0" u="none" strike="noStrike" cap="none">
                <a:solidFill>
                  <a:schemeClr val="lt1"/>
                </a:solidFill>
                <a:latin typeface="Open Sans"/>
                <a:ea typeface="Open Sans"/>
                <a:cs typeface="Open Sans"/>
                <a:sym typeface="Open Sans"/>
              </a:rPr>
              <a:t>Recap</a:t>
            </a:r>
            <a:endParaRPr sz="24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115"/>
        <p:cNvGrpSpPr/>
        <p:nvPr/>
      </p:nvGrpSpPr>
      <p:grpSpPr>
        <a:xfrm>
          <a:off x="0" y="0"/>
          <a:ext cx="0" cy="0"/>
          <a:chOff x="0" y="0"/>
          <a:chExt cx="0" cy="0"/>
        </a:xfrm>
      </p:grpSpPr>
      <p:pic>
        <p:nvPicPr>
          <p:cNvPr id="116" name="Google Shape;116;p104"/>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17" name="Google Shape;117;p104"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18" name="Google Shape;118;p104"/>
          <p:cNvSpPr txBox="1">
            <a:spLocks noGrp="1"/>
          </p:cNvSpPr>
          <p:nvPr>
            <p:ph type="body" idx="1"/>
          </p:nvPr>
        </p:nvSpPr>
        <p:spPr>
          <a:xfrm>
            <a:off x="1453253" y="1808294"/>
            <a:ext cx="9405257"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19" name="Google Shape;119;p104"/>
          <p:cNvSpPr/>
          <p:nvPr/>
        </p:nvSpPr>
        <p:spPr>
          <a:xfrm>
            <a:off x="2089157" y="569359"/>
            <a:ext cx="12077700" cy="430887"/>
          </a:xfrm>
          <a:prstGeom prst="rect">
            <a:avLst/>
          </a:prstGeom>
          <a:noFill/>
          <a:ln>
            <a:noFill/>
          </a:ln>
        </p:spPr>
        <p:txBody>
          <a:bodyPr spcFirstLastPara="1" wrap="square" lIns="121900" tIns="0" rIns="121900" bIns="0" anchor="t" anchorCtr="0">
            <a:spAutoFit/>
          </a:bodyPr>
          <a:lstStyle/>
          <a:p>
            <a:pPr marL="0" marR="0" lvl="0" indent="0" algn="ctr" rtl="0">
              <a:lnSpc>
                <a:spcPct val="100000"/>
              </a:lnSpc>
              <a:spcBef>
                <a:spcPts val="0"/>
              </a:spcBef>
              <a:spcAft>
                <a:spcPts val="0"/>
              </a:spcAft>
              <a:buClr>
                <a:srgbClr val="262626"/>
              </a:buClr>
              <a:buSzPts val="2800"/>
              <a:buFont typeface="Open Sans"/>
              <a:buNone/>
            </a:pPr>
            <a:r>
              <a:rPr lang="en-US" sz="2800" b="1" i="0" u="none" strike="noStrike" cap="none">
                <a:solidFill>
                  <a:srgbClr val="262626"/>
                </a:solidFill>
                <a:latin typeface="Open Sans"/>
                <a:ea typeface="Open Sans"/>
                <a:cs typeface="Open Sans"/>
                <a:sym typeface="Open Sans"/>
              </a:rPr>
              <a:t>A Day in the Life of a Full Stack Developer</a:t>
            </a:r>
            <a:endParaRPr sz="2800" b="0" i="0" u="none" strike="noStrike" cap="none">
              <a:solidFill>
                <a:srgbClr val="262626"/>
              </a:solidFill>
              <a:latin typeface="Arial"/>
              <a:ea typeface="Arial"/>
              <a:cs typeface="Arial"/>
              <a:sym typeface="Arial"/>
            </a:endParaRPr>
          </a:p>
        </p:txBody>
      </p:sp>
      <p:pic>
        <p:nvPicPr>
          <p:cNvPr id="120" name="Google Shape;120;p104"/>
          <p:cNvPicPr preferRelativeResize="0"/>
          <p:nvPr/>
        </p:nvPicPr>
        <p:blipFill rotWithShape="1">
          <a:blip r:embed="rId4">
            <a:alphaModFix/>
          </a:blip>
          <a:srcRect/>
          <a:stretch/>
        </p:blipFill>
        <p:spPr>
          <a:xfrm>
            <a:off x="2958485" y="1000240"/>
            <a:ext cx="10332955" cy="36576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121"/>
        <p:cNvGrpSpPr/>
        <p:nvPr/>
      </p:nvGrpSpPr>
      <p:grpSpPr>
        <a:xfrm>
          <a:off x="0" y="0"/>
          <a:ext cx="0" cy="0"/>
          <a:chOff x="0" y="0"/>
          <a:chExt cx="0" cy="0"/>
        </a:xfrm>
      </p:grpSpPr>
      <p:pic>
        <p:nvPicPr>
          <p:cNvPr id="122" name="Google Shape;122;p107"/>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23" name="Google Shape;123;p107"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24" name="Google Shape;124;p107"/>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125" name="Google Shape;125;p107"/>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26" name="Google Shape;126;p107"/>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27" name="Google Shape;127;p107"/>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128" name="Google Shape;128;p107"/>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129" name="Google Shape;129;p107"/>
          <p:cNvSpPr txBox="1">
            <a:spLocks noGrp="1"/>
          </p:cNvSpPr>
          <p:nvPr>
            <p:ph type="body" idx="3"/>
          </p:nvPr>
        </p:nvSpPr>
        <p:spPr>
          <a:xfrm>
            <a:off x="2329744" y="2788424"/>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0" name="Google Shape;130;p107"/>
          <p:cNvSpPr txBox="1">
            <a:spLocks noGrp="1"/>
          </p:cNvSpPr>
          <p:nvPr>
            <p:ph type="body" idx="4"/>
          </p:nvPr>
        </p:nvSpPr>
        <p:spPr>
          <a:xfrm>
            <a:off x="2329744" y="360903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131"/>
        <p:cNvGrpSpPr/>
        <p:nvPr/>
      </p:nvGrpSpPr>
      <p:grpSpPr>
        <a:xfrm>
          <a:off x="0" y="0"/>
          <a:ext cx="0" cy="0"/>
          <a:chOff x="0" y="0"/>
          <a:chExt cx="0" cy="0"/>
        </a:xfrm>
      </p:grpSpPr>
      <p:pic>
        <p:nvPicPr>
          <p:cNvPr id="132" name="Google Shape;132;p108"/>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33" name="Google Shape;133;p108"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34" name="Google Shape;134;p108"/>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135" name="Google Shape;135;p108"/>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6" name="Google Shape;136;p108"/>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7" name="Google Shape;137;p108"/>
          <p:cNvSpPr txBox="1">
            <a:spLocks noGrp="1"/>
          </p:cNvSpPr>
          <p:nvPr>
            <p:ph type="body" idx="3"/>
          </p:nvPr>
        </p:nvSpPr>
        <p:spPr>
          <a:xfrm>
            <a:off x="670039" y="7935127"/>
            <a:ext cx="15194415" cy="998671"/>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667"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8" name="Google Shape;138;p108"/>
          <p:cNvSpPr txBox="1"/>
          <p:nvPr/>
        </p:nvSpPr>
        <p:spPr>
          <a:xfrm>
            <a:off x="670034" y="7373510"/>
            <a:ext cx="2749059" cy="400111"/>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667" b="0" i="0" u="none" strike="noStrike" cap="none">
                <a:solidFill>
                  <a:srgbClr val="3F3F3F"/>
                </a:solidFill>
                <a:latin typeface="Open Sans"/>
                <a:ea typeface="Open Sans"/>
                <a:cs typeface="Open Sans"/>
                <a:sym typeface="Open Sans"/>
              </a:rPr>
              <a:t>The correct answer is</a:t>
            </a:r>
            <a:endParaRPr sz="1867" b="0" i="0" u="none" strike="noStrike" cap="none">
              <a:solidFill>
                <a:srgbClr val="000000"/>
              </a:solidFill>
              <a:latin typeface="Open Sans"/>
              <a:ea typeface="Open Sans"/>
              <a:cs typeface="Open Sans"/>
              <a:sym typeface="Open Sans"/>
            </a:endParaRPr>
          </a:p>
        </p:txBody>
      </p:sp>
      <p:cxnSp>
        <p:nvCxnSpPr>
          <p:cNvPr id="139" name="Google Shape;139;p108"/>
          <p:cNvCxnSpPr/>
          <p:nvPr/>
        </p:nvCxnSpPr>
        <p:spPr>
          <a:xfrm>
            <a:off x="670035"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140" name="Google Shape;140;p108"/>
          <p:cNvSpPr txBox="1">
            <a:spLocks noGrp="1"/>
          </p:cNvSpPr>
          <p:nvPr>
            <p:ph type="body" idx="4"/>
          </p:nvPr>
        </p:nvSpPr>
        <p:spPr>
          <a:xfrm>
            <a:off x="3346904" y="7368188"/>
            <a:ext cx="9022189" cy="400111"/>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933"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41" name="Google Shape;141;p108"/>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142" name="Google Shape;142;p108"/>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143" name="Google Shape;143;p108"/>
          <p:cNvSpPr txBox="1">
            <a:spLocks noGrp="1"/>
          </p:cNvSpPr>
          <p:nvPr>
            <p:ph type="body" idx="5"/>
          </p:nvPr>
        </p:nvSpPr>
        <p:spPr>
          <a:xfrm>
            <a:off x="2329744" y="2788424"/>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44" name="Google Shape;144;p108"/>
          <p:cNvSpPr txBox="1">
            <a:spLocks noGrp="1"/>
          </p:cNvSpPr>
          <p:nvPr>
            <p:ph type="body" idx="6"/>
          </p:nvPr>
        </p:nvSpPr>
        <p:spPr>
          <a:xfrm>
            <a:off x="2329744" y="360903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quiz content">
  <p:cSld name="2_quiz content 2">
    <p:spTree>
      <p:nvGrpSpPr>
        <p:cNvPr id="1" name="Shape 145"/>
        <p:cNvGrpSpPr/>
        <p:nvPr/>
      </p:nvGrpSpPr>
      <p:grpSpPr>
        <a:xfrm>
          <a:off x="0" y="0"/>
          <a:ext cx="0" cy="0"/>
          <a:chOff x="0" y="0"/>
          <a:chExt cx="0" cy="0"/>
        </a:xfrm>
      </p:grpSpPr>
      <p:pic>
        <p:nvPicPr>
          <p:cNvPr id="146" name="Google Shape;146;p109"/>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47" name="Google Shape;147;p109"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48" name="Google Shape;148;p109"/>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149" name="Google Shape;149;p109"/>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0" name="Google Shape;150;p109"/>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1" name="Google Shape;151;p109"/>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152" name="Google Shape;152;p109"/>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153" name="Google Shape;153;p109"/>
          <p:cNvSpPr txBox="1"/>
          <p:nvPr/>
        </p:nvSpPr>
        <p:spPr>
          <a:xfrm>
            <a:off x="1716763" y="447775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c.</a:t>
            </a:r>
            <a:endParaRPr sz="2667" b="0" i="0" u="none" strike="noStrike" cap="none">
              <a:solidFill>
                <a:srgbClr val="000000"/>
              </a:solidFill>
              <a:latin typeface="Open Sans"/>
              <a:ea typeface="Open Sans"/>
              <a:cs typeface="Open Sans"/>
              <a:sym typeface="Open Sans"/>
            </a:endParaRPr>
          </a:p>
        </p:txBody>
      </p:sp>
      <p:sp>
        <p:nvSpPr>
          <p:cNvPr id="154" name="Google Shape;154;p109"/>
          <p:cNvSpPr txBox="1"/>
          <p:nvPr/>
        </p:nvSpPr>
        <p:spPr>
          <a:xfrm>
            <a:off x="1716763" y="529835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d.</a:t>
            </a:r>
            <a:endParaRPr sz="2667" b="0" i="0" u="none" strike="noStrike" cap="none">
              <a:solidFill>
                <a:srgbClr val="000000"/>
              </a:solidFill>
              <a:latin typeface="Open Sans"/>
              <a:ea typeface="Open Sans"/>
              <a:cs typeface="Open Sans"/>
              <a:sym typeface="Open Sans"/>
            </a:endParaRPr>
          </a:p>
        </p:txBody>
      </p:sp>
      <p:sp>
        <p:nvSpPr>
          <p:cNvPr id="155" name="Google Shape;155;p109"/>
          <p:cNvSpPr txBox="1">
            <a:spLocks noGrp="1"/>
          </p:cNvSpPr>
          <p:nvPr>
            <p:ph type="body" idx="3"/>
          </p:nvPr>
        </p:nvSpPr>
        <p:spPr>
          <a:xfrm>
            <a:off x="2329744" y="2788424"/>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6" name="Google Shape;156;p109"/>
          <p:cNvSpPr txBox="1">
            <a:spLocks noGrp="1"/>
          </p:cNvSpPr>
          <p:nvPr>
            <p:ph type="body" idx="4"/>
          </p:nvPr>
        </p:nvSpPr>
        <p:spPr>
          <a:xfrm>
            <a:off x="2329744" y="360903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7" name="Google Shape;157;p109"/>
          <p:cNvSpPr txBox="1">
            <a:spLocks noGrp="1"/>
          </p:cNvSpPr>
          <p:nvPr>
            <p:ph type="body" idx="5"/>
          </p:nvPr>
        </p:nvSpPr>
        <p:spPr>
          <a:xfrm>
            <a:off x="2329744" y="4429628"/>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8" name="Google Shape;158;p109"/>
          <p:cNvSpPr txBox="1">
            <a:spLocks noGrp="1"/>
          </p:cNvSpPr>
          <p:nvPr>
            <p:ph type="body" idx="6"/>
          </p:nvPr>
        </p:nvSpPr>
        <p:spPr>
          <a:xfrm>
            <a:off x="2329744" y="525024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9" name="Google Shape;159;p109"/>
          <p:cNvSpPr txBox="1"/>
          <p:nvPr/>
        </p:nvSpPr>
        <p:spPr>
          <a:xfrm>
            <a:off x="1716763" y="616708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e.</a:t>
            </a:r>
            <a:endParaRPr sz="2667" b="0" i="0" u="none" strike="noStrike" cap="none">
              <a:solidFill>
                <a:srgbClr val="000000"/>
              </a:solidFill>
              <a:latin typeface="Open Sans"/>
              <a:ea typeface="Open Sans"/>
              <a:cs typeface="Open Sans"/>
              <a:sym typeface="Open Sans"/>
            </a:endParaRPr>
          </a:p>
        </p:txBody>
      </p:sp>
      <p:sp>
        <p:nvSpPr>
          <p:cNvPr id="160" name="Google Shape;160;p109"/>
          <p:cNvSpPr txBox="1">
            <a:spLocks noGrp="1"/>
          </p:cNvSpPr>
          <p:nvPr>
            <p:ph type="body" idx="7"/>
          </p:nvPr>
        </p:nvSpPr>
        <p:spPr>
          <a:xfrm>
            <a:off x="2329744" y="6118971"/>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quiz ans">
  <p:cSld name="2_quiz ans 2">
    <p:spTree>
      <p:nvGrpSpPr>
        <p:cNvPr id="1" name="Shape 161"/>
        <p:cNvGrpSpPr/>
        <p:nvPr/>
      </p:nvGrpSpPr>
      <p:grpSpPr>
        <a:xfrm>
          <a:off x="0" y="0"/>
          <a:ext cx="0" cy="0"/>
          <a:chOff x="0" y="0"/>
          <a:chExt cx="0" cy="0"/>
        </a:xfrm>
      </p:grpSpPr>
      <p:pic>
        <p:nvPicPr>
          <p:cNvPr id="162" name="Google Shape;162;p110"/>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63" name="Google Shape;163;p110"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64" name="Google Shape;164;p110"/>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165" name="Google Shape;165;p110"/>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6" name="Google Shape;166;p110"/>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7" name="Google Shape;167;p110"/>
          <p:cNvSpPr txBox="1">
            <a:spLocks noGrp="1"/>
          </p:cNvSpPr>
          <p:nvPr>
            <p:ph type="body" idx="3"/>
          </p:nvPr>
        </p:nvSpPr>
        <p:spPr>
          <a:xfrm>
            <a:off x="670039" y="7935127"/>
            <a:ext cx="15194415" cy="998671"/>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667"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8" name="Google Shape;168;p110"/>
          <p:cNvSpPr txBox="1"/>
          <p:nvPr/>
        </p:nvSpPr>
        <p:spPr>
          <a:xfrm>
            <a:off x="670034" y="7373510"/>
            <a:ext cx="2749059" cy="400111"/>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667" b="0" i="0" u="none" strike="noStrike" cap="none">
                <a:solidFill>
                  <a:srgbClr val="3F3F3F"/>
                </a:solidFill>
                <a:latin typeface="Open Sans"/>
                <a:ea typeface="Open Sans"/>
                <a:cs typeface="Open Sans"/>
                <a:sym typeface="Open Sans"/>
              </a:rPr>
              <a:t>The correct answer is</a:t>
            </a:r>
            <a:endParaRPr sz="1867" b="0" i="0" u="none" strike="noStrike" cap="none">
              <a:solidFill>
                <a:srgbClr val="000000"/>
              </a:solidFill>
              <a:latin typeface="Open Sans"/>
              <a:ea typeface="Open Sans"/>
              <a:cs typeface="Open Sans"/>
              <a:sym typeface="Open Sans"/>
            </a:endParaRPr>
          </a:p>
        </p:txBody>
      </p:sp>
      <p:cxnSp>
        <p:nvCxnSpPr>
          <p:cNvPr id="169" name="Google Shape;169;p110"/>
          <p:cNvCxnSpPr/>
          <p:nvPr/>
        </p:nvCxnSpPr>
        <p:spPr>
          <a:xfrm>
            <a:off x="670035"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170" name="Google Shape;170;p110"/>
          <p:cNvSpPr txBox="1">
            <a:spLocks noGrp="1"/>
          </p:cNvSpPr>
          <p:nvPr>
            <p:ph type="body" idx="4"/>
          </p:nvPr>
        </p:nvSpPr>
        <p:spPr>
          <a:xfrm>
            <a:off x="3328592" y="7334932"/>
            <a:ext cx="9022189" cy="400111"/>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933"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1" name="Google Shape;171;p110"/>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172" name="Google Shape;172;p110"/>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173" name="Google Shape;173;p110"/>
          <p:cNvSpPr txBox="1"/>
          <p:nvPr/>
        </p:nvSpPr>
        <p:spPr>
          <a:xfrm>
            <a:off x="1716763" y="447775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c.</a:t>
            </a:r>
            <a:endParaRPr sz="2667" b="0" i="0" u="none" strike="noStrike" cap="none">
              <a:solidFill>
                <a:srgbClr val="000000"/>
              </a:solidFill>
              <a:latin typeface="Open Sans"/>
              <a:ea typeface="Open Sans"/>
              <a:cs typeface="Open Sans"/>
              <a:sym typeface="Open Sans"/>
            </a:endParaRPr>
          </a:p>
        </p:txBody>
      </p:sp>
      <p:sp>
        <p:nvSpPr>
          <p:cNvPr id="174" name="Google Shape;174;p110"/>
          <p:cNvSpPr txBox="1"/>
          <p:nvPr/>
        </p:nvSpPr>
        <p:spPr>
          <a:xfrm>
            <a:off x="1716763" y="529835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d.</a:t>
            </a:r>
            <a:endParaRPr sz="2667" b="0" i="0" u="none" strike="noStrike" cap="none">
              <a:solidFill>
                <a:srgbClr val="000000"/>
              </a:solidFill>
              <a:latin typeface="Open Sans"/>
              <a:ea typeface="Open Sans"/>
              <a:cs typeface="Open Sans"/>
              <a:sym typeface="Open Sans"/>
            </a:endParaRPr>
          </a:p>
        </p:txBody>
      </p:sp>
      <p:sp>
        <p:nvSpPr>
          <p:cNvPr id="175" name="Google Shape;175;p110"/>
          <p:cNvSpPr txBox="1">
            <a:spLocks noGrp="1"/>
          </p:cNvSpPr>
          <p:nvPr>
            <p:ph type="body" idx="5"/>
          </p:nvPr>
        </p:nvSpPr>
        <p:spPr>
          <a:xfrm>
            <a:off x="2329744" y="2788424"/>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6" name="Google Shape;176;p110"/>
          <p:cNvSpPr txBox="1">
            <a:spLocks noGrp="1"/>
          </p:cNvSpPr>
          <p:nvPr>
            <p:ph type="body" idx="6"/>
          </p:nvPr>
        </p:nvSpPr>
        <p:spPr>
          <a:xfrm>
            <a:off x="2329744" y="360903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7" name="Google Shape;177;p110"/>
          <p:cNvSpPr txBox="1">
            <a:spLocks noGrp="1"/>
          </p:cNvSpPr>
          <p:nvPr>
            <p:ph type="body" idx="7"/>
          </p:nvPr>
        </p:nvSpPr>
        <p:spPr>
          <a:xfrm>
            <a:off x="2329744" y="4429628"/>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8" name="Google Shape;178;p110"/>
          <p:cNvSpPr txBox="1">
            <a:spLocks noGrp="1"/>
          </p:cNvSpPr>
          <p:nvPr>
            <p:ph type="body" idx="8"/>
          </p:nvPr>
        </p:nvSpPr>
        <p:spPr>
          <a:xfrm>
            <a:off x="2329744" y="525024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9" name="Google Shape;179;p110"/>
          <p:cNvSpPr txBox="1"/>
          <p:nvPr/>
        </p:nvSpPr>
        <p:spPr>
          <a:xfrm>
            <a:off x="1716763" y="616708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e.</a:t>
            </a:r>
            <a:endParaRPr sz="2667" b="0" i="0" u="none" strike="noStrike" cap="none">
              <a:solidFill>
                <a:srgbClr val="000000"/>
              </a:solidFill>
              <a:latin typeface="Open Sans"/>
              <a:ea typeface="Open Sans"/>
              <a:cs typeface="Open Sans"/>
              <a:sym typeface="Open Sans"/>
            </a:endParaRPr>
          </a:p>
        </p:txBody>
      </p:sp>
      <p:sp>
        <p:nvSpPr>
          <p:cNvPr id="180" name="Google Shape;180;p110"/>
          <p:cNvSpPr txBox="1">
            <a:spLocks noGrp="1"/>
          </p:cNvSpPr>
          <p:nvPr>
            <p:ph type="body" idx="9"/>
          </p:nvPr>
        </p:nvSpPr>
        <p:spPr>
          <a:xfrm>
            <a:off x="2329744" y="6118971"/>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181"/>
        <p:cNvGrpSpPr/>
        <p:nvPr/>
      </p:nvGrpSpPr>
      <p:grpSpPr>
        <a:xfrm>
          <a:off x="0" y="0"/>
          <a:ext cx="0" cy="0"/>
          <a:chOff x="0" y="0"/>
          <a:chExt cx="0" cy="0"/>
        </a:xfrm>
      </p:grpSpPr>
      <p:pic>
        <p:nvPicPr>
          <p:cNvPr id="182" name="Google Shape;182;p111" descr="A screenshot of a compu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183" name="Google Shape;183;p111"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pic>
        <p:nvPicPr>
          <p:cNvPr id="184" name="Google Shape;184;p111"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185" name="Google Shape;185;p111"/>
          <p:cNvSpPr txBox="1">
            <a:spLocks noGrp="1"/>
          </p:cNvSpPr>
          <p:nvPr>
            <p:ph type="body" idx="1"/>
          </p:nvPr>
        </p:nvSpPr>
        <p:spPr>
          <a:xfrm>
            <a:off x="1902100" y="2363469"/>
            <a:ext cx="12451817"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86" name="Google Shape;186;p111"/>
          <p:cNvSpPr txBox="1">
            <a:spLocks noGrp="1"/>
          </p:cNvSpPr>
          <p:nvPr>
            <p:ph type="title"/>
          </p:nvPr>
        </p:nvSpPr>
        <p:spPr>
          <a:xfrm>
            <a:off x="812801" y="436396"/>
            <a:ext cx="10666187" cy="66504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3733"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187"/>
        <p:cNvGrpSpPr/>
        <p:nvPr/>
      </p:nvGrpSpPr>
      <p:grpSpPr>
        <a:xfrm>
          <a:off x="0" y="0"/>
          <a:ext cx="0" cy="0"/>
          <a:chOff x="0" y="0"/>
          <a:chExt cx="0" cy="0"/>
        </a:xfrm>
      </p:grpSpPr>
      <p:pic>
        <p:nvPicPr>
          <p:cNvPr id="188" name="Google Shape;188;p112"/>
          <p:cNvPicPr preferRelativeResize="0"/>
          <p:nvPr/>
        </p:nvPicPr>
        <p:blipFill rotWithShape="1">
          <a:blip r:embed="rId2">
            <a:alphaModFix/>
          </a:blip>
          <a:srcRect/>
          <a:stretch/>
        </p:blipFill>
        <p:spPr>
          <a:xfrm>
            <a:off x="9" y="0"/>
            <a:ext cx="16256000" cy="9144000"/>
          </a:xfrm>
          <a:prstGeom prst="rect">
            <a:avLst/>
          </a:prstGeom>
          <a:noFill/>
          <a:ln>
            <a:noFill/>
          </a:ln>
        </p:spPr>
      </p:pic>
      <p:pic>
        <p:nvPicPr>
          <p:cNvPr id="189" name="Google Shape;189;p112"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90" name="Google Shape;190;p112"/>
          <p:cNvSpPr/>
          <p:nvPr/>
        </p:nvSpPr>
        <p:spPr>
          <a:xfrm>
            <a:off x="4254500" y="1303972"/>
            <a:ext cx="10896600" cy="6875496"/>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191" name="Google Shape;191;p112"/>
          <p:cNvSpPr txBox="1">
            <a:spLocks noGrp="1"/>
          </p:cNvSpPr>
          <p:nvPr>
            <p:ph type="title"/>
          </p:nvPr>
        </p:nvSpPr>
        <p:spPr>
          <a:xfrm>
            <a:off x="1" y="539520"/>
            <a:ext cx="16256001" cy="665045"/>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3733"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9pPr>
          </a:lstStyle>
          <a:p>
            <a:endParaRPr/>
          </a:p>
        </p:txBody>
      </p:sp>
      <p:sp>
        <p:nvSpPr>
          <p:cNvPr id="192" name="Google Shape;192;p112"/>
          <p:cNvSpPr txBox="1">
            <a:spLocks noGrp="1"/>
          </p:cNvSpPr>
          <p:nvPr>
            <p:ph type="body" idx="1"/>
          </p:nvPr>
        </p:nvSpPr>
        <p:spPr>
          <a:xfrm>
            <a:off x="4699003" y="1770194"/>
            <a:ext cx="9956800"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19"/>
        <p:cNvGrpSpPr/>
        <p:nvPr/>
      </p:nvGrpSpPr>
      <p:grpSpPr>
        <a:xfrm>
          <a:off x="0" y="0"/>
          <a:ext cx="0" cy="0"/>
          <a:chOff x="0" y="0"/>
          <a:chExt cx="0" cy="0"/>
        </a:xfrm>
      </p:grpSpPr>
      <p:pic>
        <p:nvPicPr>
          <p:cNvPr id="20" name="Google Shape;20;p95" descr="A picture containing wa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21" name="Google Shape;21;p95"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22" name="Google Shape;22;p95"/>
          <p:cNvSpPr txBox="1">
            <a:spLocks noGrp="1"/>
          </p:cNvSpPr>
          <p:nvPr>
            <p:ph type="body" idx="1"/>
          </p:nvPr>
        </p:nvSpPr>
        <p:spPr>
          <a:xfrm>
            <a:off x="3075057" y="4114800"/>
            <a:ext cx="6960049"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193"/>
        <p:cNvGrpSpPr/>
        <p:nvPr/>
      </p:nvGrpSpPr>
      <p:grpSpPr>
        <a:xfrm>
          <a:off x="0" y="0"/>
          <a:ext cx="0" cy="0"/>
          <a:chOff x="0" y="0"/>
          <a:chExt cx="0" cy="0"/>
        </a:xfrm>
      </p:grpSpPr>
      <p:pic>
        <p:nvPicPr>
          <p:cNvPr id="194" name="Google Shape;194;p113"/>
          <p:cNvPicPr preferRelativeResize="0"/>
          <p:nvPr/>
        </p:nvPicPr>
        <p:blipFill rotWithShape="1">
          <a:blip r:embed="rId2">
            <a:alphaModFix/>
          </a:blip>
          <a:srcRect/>
          <a:stretch/>
        </p:blipFill>
        <p:spPr>
          <a:xfrm>
            <a:off x="9" y="8"/>
            <a:ext cx="16256000" cy="9143999"/>
          </a:xfrm>
          <a:prstGeom prst="rect">
            <a:avLst/>
          </a:prstGeom>
          <a:noFill/>
          <a:ln>
            <a:noFill/>
          </a:ln>
        </p:spPr>
      </p:pic>
      <p:pic>
        <p:nvPicPr>
          <p:cNvPr id="195" name="Google Shape;195;p113"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196" name="Google Shape;196;p113"/>
          <p:cNvSpPr/>
          <p:nvPr/>
        </p:nvSpPr>
        <p:spPr>
          <a:xfrm>
            <a:off x="4254500" y="1303972"/>
            <a:ext cx="10896600" cy="6875496"/>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197" name="Google Shape;197;p113"/>
          <p:cNvSpPr txBox="1">
            <a:spLocks noGrp="1"/>
          </p:cNvSpPr>
          <p:nvPr>
            <p:ph type="title"/>
          </p:nvPr>
        </p:nvSpPr>
        <p:spPr>
          <a:xfrm>
            <a:off x="1" y="539520"/>
            <a:ext cx="16256001" cy="665045"/>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3733"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9pPr>
          </a:lstStyle>
          <a:p>
            <a:endParaRPr/>
          </a:p>
        </p:txBody>
      </p:sp>
      <p:sp>
        <p:nvSpPr>
          <p:cNvPr id="198" name="Google Shape;198;p113"/>
          <p:cNvSpPr txBox="1">
            <a:spLocks noGrp="1"/>
          </p:cNvSpPr>
          <p:nvPr>
            <p:ph type="body" idx="1"/>
          </p:nvPr>
        </p:nvSpPr>
        <p:spPr>
          <a:xfrm>
            <a:off x="4699003" y="1770194"/>
            <a:ext cx="9956800"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199"/>
        <p:cNvGrpSpPr/>
        <p:nvPr/>
      </p:nvGrpSpPr>
      <p:grpSpPr>
        <a:xfrm>
          <a:off x="0" y="0"/>
          <a:ext cx="0" cy="0"/>
          <a:chOff x="0" y="0"/>
          <a:chExt cx="0" cy="0"/>
        </a:xfrm>
      </p:grpSpPr>
      <p:pic>
        <p:nvPicPr>
          <p:cNvPr id="200" name="Google Shape;200;p114" descr="A picture containing water, outdoo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201" name="Google Shape;201;p114"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202" name="Google Shape;202;p114"/>
          <p:cNvSpPr/>
          <p:nvPr/>
        </p:nvSpPr>
        <p:spPr>
          <a:xfrm>
            <a:off x="663025" y="1342072"/>
            <a:ext cx="9046459" cy="6875496"/>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203" name="Google Shape;203;p114"/>
          <p:cNvSpPr txBox="1">
            <a:spLocks noGrp="1"/>
          </p:cNvSpPr>
          <p:nvPr>
            <p:ph type="body" idx="1"/>
          </p:nvPr>
        </p:nvSpPr>
        <p:spPr>
          <a:xfrm>
            <a:off x="1120877" y="1808294"/>
            <a:ext cx="8092571"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04" name="Google Shape;204;p114"/>
          <p:cNvSpPr/>
          <p:nvPr/>
        </p:nvSpPr>
        <p:spPr>
          <a:xfrm>
            <a:off x="2464059" y="762721"/>
            <a:ext cx="4819925" cy="1148904"/>
          </a:xfrm>
          <a:prstGeom prst="rect">
            <a:avLst/>
          </a:prstGeom>
          <a:noFill/>
          <a:ln>
            <a:noFill/>
          </a:ln>
        </p:spPr>
        <p:txBody>
          <a:bodyPr spcFirstLastPara="1" wrap="square" lIns="121900" tIns="0" rIns="121900" bIns="0" anchor="t" anchorCtr="0">
            <a:spAutoFit/>
          </a:bodyPr>
          <a:lstStyle/>
          <a:p>
            <a:pPr marL="0" marR="0" lvl="0" indent="0" algn="ctr" rtl="0">
              <a:lnSpc>
                <a:spcPct val="100000"/>
              </a:lnSpc>
              <a:spcBef>
                <a:spcPts val="0"/>
              </a:spcBef>
              <a:spcAft>
                <a:spcPts val="0"/>
              </a:spcAft>
              <a:buClr>
                <a:schemeClr val="lt1"/>
              </a:buClr>
              <a:buSzPts val="3733"/>
              <a:buFont typeface="Open Sans"/>
              <a:buNone/>
            </a:pPr>
            <a:r>
              <a:rPr lang="en-US" sz="3733" b="1" i="0" u="none" strike="noStrike" cap="none">
                <a:solidFill>
                  <a:schemeClr val="lt1"/>
                </a:solidFill>
                <a:latin typeface="Open Sans"/>
                <a:ea typeface="Open Sans"/>
                <a:cs typeface="Open Sans"/>
                <a:sym typeface="Open Sans"/>
              </a:rPr>
              <a:t>Before the Next Class</a:t>
            </a:r>
            <a:endParaRPr sz="24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205"/>
        <p:cNvGrpSpPr/>
        <p:nvPr/>
      </p:nvGrpSpPr>
      <p:grpSpPr>
        <a:xfrm>
          <a:off x="0" y="0"/>
          <a:ext cx="0" cy="0"/>
          <a:chOff x="0" y="0"/>
          <a:chExt cx="0" cy="0"/>
        </a:xfrm>
      </p:grpSpPr>
      <p:pic>
        <p:nvPicPr>
          <p:cNvPr id="206" name="Google Shape;206;p115" descr="A picture containing water, outdoo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207" name="Google Shape;207;p115"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208" name="Google Shape;208;p115"/>
          <p:cNvSpPr/>
          <p:nvPr/>
        </p:nvSpPr>
        <p:spPr>
          <a:xfrm>
            <a:off x="663025" y="1342072"/>
            <a:ext cx="9046459" cy="6875496"/>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209" name="Google Shape;209;p115"/>
          <p:cNvSpPr txBox="1">
            <a:spLocks noGrp="1"/>
          </p:cNvSpPr>
          <p:nvPr>
            <p:ph type="body" idx="1"/>
          </p:nvPr>
        </p:nvSpPr>
        <p:spPr>
          <a:xfrm>
            <a:off x="1120877" y="1808294"/>
            <a:ext cx="8092571"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10" name="Google Shape;210;p115"/>
          <p:cNvSpPr/>
          <p:nvPr/>
        </p:nvSpPr>
        <p:spPr>
          <a:xfrm>
            <a:off x="2464059" y="762723"/>
            <a:ext cx="4819925" cy="574453"/>
          </a:xfrm>
          <a:prstGeom prst="rect">
            <a:avLst/>
          </a:prstGeom>
          <a:noFill/>
          <a:ln>
            <a:noFill/>
          </a:ln>
        </p:spPr>
        <p:txBody>
          <a:bodyPr spcFirstLastPara="1" wrap="square" lIns="121900" tIns="0" rIns="121900" bIns="0" anchor="t" anchorCtr="0">
            <a:spAutoFit/>
          </a:bodyPr>
          <a:lstStyle/>
          <a:p>
            <a:pPr marL="0" marR="0" lvl="0" indent="0" algn="ctr" rtl="0">
              <a:lnSpc>
                <a:spcPct val="100000"/>
              </a:lnSpc>
              <a:spcBef>
                <a:spcPts val="0"/>
              </a:spcBef>
              <a:spcAft>
                <a:spcPts val="0"/>
              </a:spcAft>
              <a:buClr>
                <a:schemeClr val="lt1"/>
              </a:buClr>
              <a:buSzPts val="3733"/>
              <a:buFont typeface="Open Sans"/>
              <a:buNone/>
            </a:pPr>
            <a:r>
              <a:rPr lang="en-US" sz="3733" b="1" i="0" u="none" strike="noStrike" cap="none">
                <a:solidFill>
                  <a:schemeClr val="lt1"/>
                </a:solidFill>
                <a:latin typeface="Open Sans"/>
                <a:ea typeface="Open Sans"/>
                <a:cs typeface="Open Sans"/>
                <a:sym typeface="Open Sans"/>
              </a:rPr>
              <a:t>What Next?</a:t>
            </a:r>
            <a:endParaRPr sz="24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217"/>
        <p:cNvGrpSpPr/>
        <p:nvPr/>
      </p:nvGrpSpPr>
      <p:grpSpPr>
        <a:xfrm>
          <a:off x="0" y="0"/>
          <a:ext cx="0" cy="0"/>
          <a:chOff x="0" y="0"/>
          <a:chExt cx="0" cy="0"/>
        </a:xfrm>
      </p:grpSpPr>
      <p:pic>
        <p:nvPicPr>
          <p:cNvPr id="218" name="Google Shape;218;g78f8101544_2_256" descr="A close up of a logo&#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19" name="Google Shape;219;g78f8101544_2_25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220" name="Google Shape;220;g78f8101544_2_256"/>
          <p:cNvSpPr txBox="1">
            <a:spLocks noGrp="1"/>
          </p:cNvSpPr>
          <p:nvPr>
            <p:ph type="title"/>
          </p:nvPr>
        </p:nvSpPr>
        <p:spPr>
          <a:xfrm>
            <a:off x="-10159" y="229879"/>
            <a:ext cx="16276199" cy="6873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1" name="Google Shape;221;g78f8101544_2_256"/>
          <p:cNvSpPr txBox="1">
            <a:spLocks noGrp="1"/>
          </p:cNvSpPr>
          <p:nvPr>
            <p:ph type="body" idx="1"/>
          </p:nvPr>
        </p:nvSpPr>
        <p:spPr>
          <a:xfrm>
            <a:off x="1902100" y="1808294"/>
            <a:ext cx="124518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22" name="Google Shape;222;g78f8101544_2_256"/>
          <p:cNvSpPr/>
          <p:nvPr/>
        </p:nvSpPr>
        <p:spPr>
          <a:xfrm>
            <a:off x="16440756" y="259179"/>
            <a:ext cx="640200" cy="640200"/>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3" name="Google Shape;223;g78f8101544_2_256"/>
          <p:cNvSpPr/>
          <p:nvPr/>
        </p:nvSpPr>
        <p:spPr>
          <a:xfrm>
            <a:off x="16440756" y="1121705"/>
            <a:ext cx="640200" cy="640200"/>
          </a:xfrm>
          <a:prstGeom prst="ellipse">
            <a:avLst/>
          </a:prstGeom>
          <a:solidFill>
            <a:srgbClr val="427AA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4" name="Google Shape;224;g78f8101544_2_256"/>
          <p:cNvSpPr/>
          <p:nvPr/>
        </p:nvSpPr>
        <p:spPr>
          <a:xfrm>
            <a:off x="16440756" y="1984231"/>
            <a:ext cx="640200" cy="6402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5" name="Google Shape;225;g78f8101544_2_256"/>
          <p:cNvSpPr/>
          <p:nvPr/>
        </p:nvSpPr>
        <p:spPr>
          <a:xfrm>
            <a:off x="16440756" y="2846757"/>
            <a:ext cx="640200" cy="640200"/>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6" name="Google Shape;226;g78f8101544_2_256"/>
          <p:cNvSpPr/>
          <p:nvPr/>
        </p:nvSpPr>
        <p:spPr>
          <a:xfrm>
            <a:off x="16440756" y="3709283"/>
            <a:ext cx="640200" cy="640200"/>
          </a:xfrm>
          <a:prstGeom prst="ellipse">
            <a:avLst/>
          </a:prstGeom>
          <a:solidFill>
            <a:srgbClr val="F9DE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7" name="Google Shape;227;g78f8101544_2_256"/>
          <p:cNvSpPr/>
          <p:nvPr/>
        </p:nvSpPr>
        <p:spPr>
          <a:xfrm>
            <a:off x="16440756" y="4571809"/>
            <a:ext cx="640200" cy="640200"/>
          </a:xfrm>
          <a:prstGeom prst="ellipse">
            <a:avLst/>
          </a:prstGeom>
          <a:solidFill>
            <a:srgbClr val="E9AFA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8" name="Google Shape;228;g78f8101544_2_256"/>
          <p:cNvSpPr/>
          <p:nvPr/>
        </p:nvSpPr>
        <p:spPr>
          <a:xfrm>
            <a:off x="16440756" y="5434335"/>
            <a:ext cx="640200" cy="6402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9" name="Google Shape;229;g78f8101544_2_256"/>
          <p:cNvSpPr/>
          <p:nvPr/>
        </p:nvSpPr>
        <p:spPr>
          <a:xfrm>
            <a:off x="16440756" y="6296861"/>
            <a:ext cx="640200" cy="64020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0" name="Google Shape;230;g78f8101544_2_256"/>
          <p:cNvSpPr/>
          <p:nvPr/>
        </p:nvSpPr>
        <p:spPr>
          <a:xfrm>
            <a:off x="16440756" y="7159387"/>
            <a:ext cx="640200" cy="640200"/>
          </a:xfrm>
          <a:prstGeom prst="ellipse">
            <a:avLst/>
          </a:prstGeom>
          <a:solidFill>
            <a:srgbClr val="0075C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231" name="Google Shape;231;g78f8101544_2_256"/>
          <p:cNvSpPr/>
          <p:nvPr/>
        </p:nvSpPr>
        <p:spPr>
          <a:xfrm>
            <a:off x="16440756" y="8021912"/>
            <a:ext cx="640200" cy="640200"/>
          </a:xfrm>
          <a:prstGeom prst="ellipse">
            <a:avLst/>
          </a:prstGeom>
          <a:solidFill>
            <a:srgbClr val="0FCFE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232"/>
        <p:cNvGrpSpPr/>
        <p:nvPr/>
      </p:nvGrpSpPr>
      <p:grpSpPr>
        <a:xfrm>
          <a:off x="0" y="0"/>
          <a:ext cx="0" cy="0"/>
          <a:chOff x="0" y="0"/>
          <a:chExt cx="0" cy="0"/>
        </a:xfrm>
      </p:grpSpPr>
      <p:pic>
        <p:nvPicPr>
          <p:cNvPr id="233" name="Google Shape;233;g78f8101544_2_251"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34" name="Google Shape;234;g78f8101544_2_251"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235" name="Google Shape;235;g78f8101544_2_251"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236" name="Google Shape;236;g78f8101544_2_251"/>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lvl1pPr marL="457200" lvl="0" indent="-406400" algn="ctr">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237"/>
        <p:cNvGrpSpPr/>
        <p:nvPr/>
      </p:nvGrpSpPr>
      <p:grpSpPr>
        <a:xfrm>
          <a:off x="0" y="0"/>
          <a:ext cx="0" cy="0"/>
          <a:chOff x="0" y="0"/>
          <a:chExt cx="0" cy="0"/>
        </a:xfrm>
      </p:grpSpPr>
      <p:pic>
        <p:nvPicPr>
          <p:cNvPr id="238" name="Google Shape;238;g78f8101544_2_271"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39" name="Google Shape;239;g78f8101544_2_271"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240" name="Google Shape;240;g78f8101544_2_271"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241" name="Google Shape;241;g78f8101544_2_271"/>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3733"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2" name="Google Shape;242;g78f8101544_2_271"/>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243"/>
        <p:cNvGrpSpPr/>
        <p:nvPr/>
      </p:nvGrpSpPr>
      <p:grpSpPr>
        <a:xfrm>
          <a:off x="0" y="0"/>
          <a:ext cx="0" cy="0"/>
          <a:chOff x="0" y="0"/>
          <a:chExt cx="0" cy="0"/>
        </a:xfrm>
      </p:grpSpPr>
      <p:pic>
        <p:nvPicPr>
          <p:cNvPr id="244" name="Google Shape;244;g78f8101544_2_234" descr="A picture containing wa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45" name="Google Shape;245;g78f8101544_2_23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246" name="Google Shape;246;g78f8101544_2_234"/>
          <p:cNvSpPr txBox="1">
            <a:spLocks noGrp="1"/>
          </p:cNvSpPr>
          <p:nvPr>
            <p:ph type="body" idx="1"/>
          </p:nvPr>
        </p:nvSpPr>
        <p:spPr>
          <a:xfrm>
            <a:off x="7304151" y="4114800"/>
            <a:ext cx="7554900"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247"/>
        <p:cNvGrpSpPr/>
        <p:nvPr/>
      </p:nvGrpSpPr>
      <p:grpSpPr>
        <a:xfrm>
          <a:off x="0" y="0"/>
          <a:ext cx="0" cy="0"/>
          <a:chOff x="0" y="0"/>
          <a:chExt cx="0" cy="0"/>
        </a:xfrm>
      </p:grpSpPr>
      <p:pic>
        <p:nvPicPr>
          <p:cNvPr id="248" name="Google Shape;248;g78f8101544_2_238" descr="A picture containing wa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49" name="Google Shape;249;g78f8101544_2_23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250" name="Google Shape;250;g78f8101544_2_238"/>
          <p:cNvSpPr txBox="1">
            <a:spLocks noGrp="1"/>
          </p:cNvSpPr>
          <p:nvPr>
            <p:ph type="body" idx="1"/>
          </p:nvPr>
        </p:nvSpPr>
        <p:spPr>
          <a:xfrm>
            <a:off x="3075057" y="4114800"/>
            <a:ext cx="6960000"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251"/>
        <p:cNvGrpSpPr/>
        <p:nvPr/>
      </p:nvGrpSpPr>
      <p:grpSpPr>
        <a:xfrm>
          <a:off x="0" y="0"/>
          <a:ext cx="0" cy="0"/>
          <a:chOff x="0" y="0"/>
          <a:chExt cx="0" cy="0"/>
        </a:xfrm>
      </p:grpSpPr>
      <p:pic>
        <p:nvPicPr>
          <p:cNvPr id="252" name="Google Shape;252;g78f8101544_2_242" descr="A close up of a sign&#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53" name="Google Shape;253;g78f8101544_2_24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254" name="Google Shape;254;g78f8101544_2_242"/>
          <p:cNvSpPr/>
          <p:nvPr/>
        </p:nvSpPr>
        <p:spPr>
          <a:xfrm>
            <a:off x="2747395" y="769177"/>
            <a:ext cx="5570100" cy="553800"/>
          </a:xfrm>
          <a:prstGeom prst="rect">
            <a:avLst/>
          </a:prstGeom>
          <a:noFill/>
          <a:ln>
            <a:noFill/>
          </a:ln>
        </p:spPr>
        <p:txBody>
          <a:bodyPr spcFirstLastPara="1" wrap="square" lIns="121900" tIns="60925" rIns="121900" bIns="60925" anchor="t" anchorCtr="0">
            <a:noAutofit/>
          </a:bodyPr>
          <a:lstStyle/>
          <a:p>
            <a:pPr marL="609597" marR="0" lvl="0" indent="-3048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2800" b="0" i="0" u="none" strike="noStrike" cap="none">
              <a:solidFill>
                <a:schemeClr val="dk1"/>
              </a:solidFill>
              <a:latin typeface="Arial"/>
              <a:ea typeface="Arial"/>
              <a:cs typeface="Arial"/>
              <a:sym typeface="Arial"/>
            </a:endParaRPr>
          </a:p>
        </p:txBody>
      </p:sp>
      <p:sp>
        <p:nvSpPr>
          <p:cNvPr id="255" name="Google Shape;255;g78f8101544_2_242"/>
          <p:cNvSpPr txBox="1">
            <a:spLocks noGrp="1"/>
          </p:cNvSpPr>
          <p:nvPr>
            <p:ph type="body" idx="1"/>
          </p:nvPr>
        </p:nvSpPr>
        <p:spPr>
          <a:xfrm>
            <a:off x="1470663" y="2204377"/>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56" name="Google Shape;256;g78f8101544_2_242"/>
          <p:cNvSpPr txBox="1">
            <a:spLocks noGrp="1"/>
          </p:cNvSpPr>
          <p:nvPr>
            <p:ph type="body" idx="2"/>
          </p:nvPr>
        </p:nvSpPr>
        <p:spPr>
          <a:xfrm>
            <a:off x="1470663" y="3377721"/>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57" name="Google Shape;257;g78f8101544_2_242"/>
          <p:cNvSpPr txBox="1">
            <a:spLocks noGrp="1"/>
          </p:cNvSpPr>
          <p:nvPr>
            <p:ph type="body" idx="3"/>
          </p:nvPr>
        </p:nvSpPr>
        <p:spPr>
          <a:xfrm>
            <a:off x="1470663" y="4551064"/>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58" name="Google Shape;258;g78f8101544_2_242"/>
          <p:cNvSpPr txBox="1">
            <a:spLocks noGrp="1"/>
          </p:cNvSpPr>
          <p:nvPr>
            <p:ph type="body" idx="4"/>
          </p:nvPr>
        </p:nvSpPr>
        <p:spPr>
          <a:xfrm>
            <a:off x="1470663" y="5724407"/>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pic>
        <p:nvPicPr>
          <p:cNvPr id="259" name="Google Shape;259;g78f8101544_2_242"/>
          <p:cNvPicPr preferRelativeResize="0"/>
          <p:nvPr/>
        </p:nvPicPr>
        <p:blipFill rotWithShape="1">
          <a:blip r:embed="rId4">
            <a:alphaModFix/>
          </a:blip>
          <a:srcRect/>
          <a:stretch/>
        </p:blipFill>
        <p:spPr>
          <a:xfrm>
            <a:off x="3221900" y="1186581"/>
            <a:ext cx="4819923" cy="36576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260"/>
        <p:cNvGrpSpPr/>
        <p:nvPr/>
      </p:nvGrpSpPr>
      <p:grpSpPr>
        <a:xfrm>
          <a:off x="0" y="0"/>
          <a:ext cx="0" cy="0"/>
          <a:chOff x="0" y="0"/>
          <a:chExt cx="0" cy="0"/>
        </a:xfrm>
      </p:grpSpPr>
      <p:pic>
        <p:nvPicPr>
          <p:cNvPr id="261" name="Google Shape;261;g78f8101544_2_277" descr="A close up of a sign&#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62" name="Google Shape;262;g78f8101544_2_277"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263" name="Google Shape;263;g78f8101544_2_277"/>
          <p:cNvPicPr preferRelativeResize="0"/>
          <p:nvPr/>
        </p:nvPicPr>
        <p:blipFill rotWithShape="1">
          <a:blip r:embed="rId4">
            <a:alphaModFix/>
          </a:blip>
          <a:srcRect/>
          <a:stretch/>
        </p:blipFill>
        <p:spPr>
          <a:xfrm>
            <a:off x="3302003" y="1186581"/>
            <a:ext cx="3975101" cy="365760"/>
          </a:xfrm>
          <a:prstGeom prst="rect">
            <a:avLst/>
          </a:prstGeom>
          <a:noFill/>
          <a:ln>
            <a:noFill/>
          </a:ln>
        </p:spPr>
      </p:pic>
      <p:sp>
        <p:nvSpPr>
          <p:cNvPr id="264" name="Google Shape;264;g78f8101544_2_277"/>
          <p:cNvSpPr/>
          <p:nvPr/>
        </p:nvSpPr>
        <p:spPr>
          <a:xfrm>
            <a:off x="2747395" y="769178"/>
            <a:ext cx="4819800" cy="553800"/>
          </a:xfrm>
          <a:prstGeom prst="rect">
            <a:avLst/>
          </a:prstGeom>
          <a:noFill/>
          <a:ln>
            <a:noFill/>
          </a:ln>
        </p:spPr>
        <p:txBody>
          <a:bodyPr spcFirstLastPara="1" wrap="square" lIns="121900" tIns="60925" rIns="121900" bIns="60925" anchor="t" anchorCtr="0">
            <a:noAutofit/>
          </a:bodyPr>
          <a:lstStyle/>
          <a:p>
            <a:pPr marL="609597" marR="0" lvl="0" indent="-3048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2800" b="0" i="0" u="none" strike="noStrike" cap="none">
              <a:solidFill>
                <a:schemeClr val="dk1"/>
              </a:solidFill>
              <a:latin typeface="Arial"/>
              <a:ea typeface="Arial"/>
              <a:cs typeface="Arial"/>
              <a:sym typeface="Arial"/>
            </a:endParaRPr>
          </a:p>
        </p:txBody>
      </p:sp>
      <p:sp>
        <p:nvSpPr>
          <p:cNvPr id="265" name="Google Shape;265;g78f8101544_2_277"/>
          <p:cNvSpPr txBox="1">
            <a:spLocks noGrp="1"/>
          </p:cNvSpPr>
          <p:nvPr>
            <p:ph type="body" idx="1"/>
          </p:nvPr>
        </p:nvSpPr>
        <p:spPr>
          <a:xfrm>
            <a:off x="1432121" y="2180141"/>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66" name="Google Shape;266;g78f8101544_2_277"/>
          <p:cNvSpPr txBox="1">
            <a:spLocks noGrp="1"/>
          </p:cNvSpPr>
          <p:nvPr>
            <p:ph type="body" idx="2"/>
          </p:nvPr>
        </p:nvSpPr>
        <p:spPr>
          <a:xfrm>
            <a:off x="1432121" y="3372839"/>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67" name="Google Shape;267;g78f8101544_2_277"/>
          <p:cNvSpPr txBox="1">
            <a:spLocks noGrp="1"/>
          </p:cNvSpPr>
          <p:nvPr>
            <p:ph type="body" idx="3"/>
          </p:nvPr>
        </p:nvSpPr>
        <p:spPr>
          <a:xfrm>
            <a:off x="1432121" y="4565535"/>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68" name="Google Shape;268;g78f8101544_2_277"/>
          <p:cNvSpPr txBox="1">
            <a:spLocks noGrp="1"/>
          </p:cNvSpPr>
          <p:nvPr>
            <p:ph type="body" idx="4"/>
          </p:nvPr>
        </p:nvSpPr>
        <p:spPr>
          <a:xfrm>
            <a:off x="1432121" y="5758233"/>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23"/>
        <p:cNvGrpSpPr/>
        <p:nvPr/>
      </p:nvGrpSpPr>
      <p:grpSpPr>
        <a:xfrm>
          <a:off x="0" y="0"/>
          <a:ext cx="0" cy="0"/>
          <a:chOff x="0" y="0"/>
          <a:chExt cx="0" cy="0"/>
        </a:xfrm>
      </p:grpSpPr>
      <p:pic>
        <p:nvPicPr>
          <p:cNvPr id="24" name="Google Shape;24;p96" descr="A close up of a sign&#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25" name="Google Shape;25;p96"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26" name="Google Shape;26;p96"/>
          <p:cNvSpPr/>
          <p:nvPr/>
        </p:nvSpPr>
        <p:spPr>
          <a:xfrm>
            <a:off x="2747395" y="769177"/>
            <a:ext cx="5570128" cy="553943"/>
          </a:xfrm>
          <a:prstGeom prst="rect">
            <a:avLst/>
          </a:prstGeom>
          <a:noFill/>
          <a:ln>
            <a:noFill/>
          </a:ln>
        </p:spPr>
        <p:txBody>
          <a:bodyPr spcFirstLastPara="1" wrap="square" lIns="121900" tIns="60925" rIns="121900" bIns="60925" anchor="t" anchorCtr="0">
            <a:spAutoFit/>
          </a:bodyPr>
          <a:lstStyle/>
          <a:p>
            <a:pPr marL="609597" marR="0" lvl="0" indent="-304799"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2800" b="0" i="0" u="none" strike="noStrike" cap="none">
              <a:solidFill>
                <a:schemeClr val="dk1"/>
              </a:solidFill>
              <a:latin typeface="Arial"/>
              <a:ea typeface="Arial"/>
              <a:cs typeface="Arial"/>
              <a:sym typeface="Arial"/>
            </a:endParaRPr>
          </a:p>
        </p:txBody>
      </p:sp>
      <p:sp>
        <p:nvSpPr>
          <p:cNvPr id="27" name="Google Shape;27;p96"/>
          <p:cNvSpPr txBox="1">
            <a:spLocks noGrp="1"/>
          </p:cNvSpPr>
          <p:nvPr>
            <p:ph type="body" idx="1"/>
          </p:nvPr>
        </p:nvSpPr>
        <p:spPr>
          <a:xfrm>
            <a:off x="1470663" y="2204377"/>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8" name="Google Shape;28;p96"/>
          <p:cNvSpPr txBox="1">
            <a:spLocks noGrp="1"/>
          </p:cNvSpPr>
          <p:nvPr>
            <p:ph type="body" idx="2"/>
          </p:nvPr>
        </p:nvSpPr>
        <p:spPr>
          <a:xfrm>
            <a:off x="1470663" y="3377721"/>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9" name="Google Shape;29;p96"/>
          <p:cNvSpPr txBox="1">
            <a:spLocks noGrp="1"/>
          </p:cNvSpPr>
          <p:nvPr>
            <p:ph type="body" idx="3"/>
          </p:nvPr>
        </p:nvSpPr>
        <p:spPr>
          <a:xfrm>
            <a:off x="1470663" y="4551064"/>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0" name="Google Shape;30;p96"/>
          <p:cNvSpPr txBox="1">
            <a:spLocks noGrp="1"/>
          </p:cNvSpPr>
          <p:nvPr>
            <p:ph type="body" idx="4"/>
          </p:nvPr>
        </p:nvSpPr>
        <p:spPr>
          <a:xfrm>
            <a:off x="1470663" y="5724407"/>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8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pic>
        <p:nvPicPr>
          <p:cNvPr id="31" name="Google Shape;31;p96"/>
          <p:cNvPicPr preferRelativeResize="0"/>
          <p:nvPr/>
        </p:nvPicPr>
        <p:blipFill rotWithShape="1">
          <a:blip r:embed="rId4">
            <a:alphaModFix/>
          </a:blip>
          <a:srcRect/>
          <a:stretch/>
        </p:blipFill>
        <p:spPr>
          <a:xfrm>
            <a:off x="3221900" y="1186581"/>
            <a:ext cx="4819924" cy="36576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269"/>
        <p:cNvGrpSpPr/>
        <p:nvPr/>
      </p:nvGrpSpPr>
      <p:grpSpPr>
        <a:xfrm>
          <a:off x="0" y="0"/>
          <a:ext cx="0" cy="0"/>
          <a:chOff x="0" y="0"/>
          <a:chExt cx="0" cy="0"/>
        </a:xfrm>
      </p:grpSpPr>
      <p:pic>
        <p:nvPicPr>
          <p:cNvPr id="270" name="Google Shape;270;g78f8101544_2_286"/>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71" name="Google Shape;271;g78f8101544_2_28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272" name="Google Shape;272;g78f8101544_2_286"/>
          <p:cNvSpPr/>
          <p:nvPr/>
        </p:nvSpPr>
        <p:spPr>
          <a:xfrm>
            <a:off x="8128003" y="4310397"/>
            <a:ext cx="4819800" cy="430800"/>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Knowledge Check</a:t>
            </a:r>
            <a:endParaRPr sz="2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273"/>
        <p:cNvGrpSpPr/>
        <p:nvPr/>
      </p:nvGrpSpPr>
      <p:grpSpPr>
        <a:xfrm>
          <a:off x="0" y="0"/>
          <a:ext cx="0" cy="0"/>
          <a:chOff x="0" y="0"/>
          <a:chExt cx="0" cy="0"/>
        </a:xfrm>
      </p:grpSpPr>
      <p:pic>
        <p:nvPicPr>
          <p:cNvPr id="274" name="Google Shape;274;g78f8101544_2_290"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75" name="Google Shape;275;g78f8101544_2_290" descr="A picture containing object&#10;&#10;Description automatically generated"/>
          <p:cNvPicPr preferRelativeResize="0"/>
          <p:nvPr/>
        </p:nvPicPr>
        <p:blipFill rotWithShape="1">
          <a:blip r:embed="rId3">
            <a:alphaModFix/>
          </a:blip>
          <a:srcRect/>
          <a:stretch/>
        </p:blipFill>
        <p:spPr>
          <a:xfrm>
            <a:off x="9" y="228490"/>
            <a:ext cx="16255999" cy="8687026"/>
          </a:xfrm>
          <a:prstGeom prst="rect">
            <a:avLst/>
          </a:prstGeom>
          <a:noFill/>
          <a:ln>
            <a:noFill/>
          </a:ln>
        </p:spPr>
      </p:pic>
      <p:pic>
        <p:nvPicPr>
          <p:cNvPr id="276" name="Google Shape;276;g78f8101544_2_290"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277" name="Google Shape;277;g78f8101544_2_290"/>
          <p:cNvSpPr txBox="1">
            <a:spLocks noGrp="1"/>
          </p:cNvSpPr>
          <p:nvPr>
            <p:ph type="body" idx="1"/>
          </p:nvPr>
        </p:nvSpPr>
        <p:spPr>
          <a:xfrm>
            <a:off x="1453250" y="2244770"/>
            <a:ext cx="13209899"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78" name="Google Shape;278;g78f8101544_2_290"/>
          <p:cNvSpPr/>
          <p:nvPr/>
        </p:nvSpPr>
        <p:spPr>
          <a:xfrm>
            <a:off x="5718040" y="569359"/>
            <a:ext cx="4819800" cy="430800"/>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You Already Know</a:t>
            </a:r>
            <a:endParaRPr sz="2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279"/>
        <p:cNvGrpSpPr/>
        <p:nvPr/>
      </p:nvGrpSpPr>
      <p:grpSpPr>
        <a:xfrm>
          <a:off x="0" y="0"/>
          <a:ext cx="0" cy="0"/>
          <a:chOff x="0" y="0"/>
          <a:chExt cx="0" cy="0"/>
        </a:xfrm>
      </p:grpSpPr>
      <p:pic>
        <p:nvPicPr>
          <p:cNvPr id="280" name="Google Shape;280;g78f8101544_2_296"/>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81" name="Google Shape;281;g78f8101544_2_296"/>
          <p:cNvPicPr preferRelativeResize="0"/>
          <p:nvPr/>
        </p:nvPicPr>
        <p:blipFill rotWithShape="1">
          <a:blip r:embed="rId3">
            <a:alphaModFix/>
          </a:blip>
          <a:srcRect/>
          <a:stretch/>
        </p:blipFill>
        <p:spPr>
          <a:xfrm>
            <a:off x="1" y="324852"/>
            <a:ext cx="16256002" cy="9144001"/>
          </a:xfrm>
          <a:prstGeom prst="rect">
            <a:avLst/>
          </a:prstGeom>
          <a:noFill/>
          <a:ln>
            <a:noFill/>
          </a:ln>
        </p:spPr>
      </p:pic>
      <p:pic>
        <p:nvPicPr>
          <p:cNvPr id="282" name="Google Shape;282;g78f8101544_2_296"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283" name="Google Shape;283;g78f8101544_2_296"/>
          <p:cNvSpPr txBox="1">
            <a:spLocks noGrp="1"/>
          </p:cNvSpPr>
          <p:nvPr>
            <p:ph type="body" idx="1"/>
          </p:nvPr>
        </p:nvSpPr>
        <p:spPr>
          <a:xfrm>
            <a:off x="1632869" y="1987910"/>
            <a:ext cx="94053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84" name="Google Shape;284;g78f8101544_2_296"/>
          <p:cNvSpPr/>
          <p:nvPr/>
        </p:nvSpPr>
        <p:spPr>
          <a:xfrm rot="-3026765">
            <a:off x="-270685" y="777196"/>
            <a:ext cx="2404978" cy="574289"/>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3733"/>
              <a:buFont typeface="Open Sans"/>
              <a:buNone/>
            </a:pPr>
            <a:r>
              <a:rPr lang="en-US" sz="3733" b="1" i="0" u="none" strike="noStrike" cap="none">
                <a:solidFill>
                  <a:schemeClr val="lt1"/>
                </a:solidFill>
                <a:latin typeface="Open Sans"/>
                <a:ea typeface="Open Sans"/>
                <a:cs typeface="Open Sans"/>
                <a:sym typeface="Open Sans"/>
              </a:rPr>
              <a:t>Recap</a:t>
            </a:r>
            <a:endParaRPr sz="24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285"/>
        <p:cNvGrpSpPr/>
        <p:nvPr/>
      </p:nvGrpSpPr>
      <p:grpSpPr>
        <a:xfrm>
          <a:off x="0" y="0"/>
          <a:ext cx="0" cy="0"/>
          <a:chOff x="0" y="0"/>
          <a:chExt cx="0" cy="0"/>
        </a:xfrm>
      </p:grpSpPr>
      <p:pic>
        <p:nvPicPr>
          <p:cNvPr id="286" name="Google Shape;286;g78f8101544_2_302"/>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87" name="Google Shape;287;g78f8101544_2_30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288" name="Google Shape;288;g78f8101544_2_302"/>
          <p:cNvSpPr txBox="1">
            <a:spLocks noGrp="1"/>
          </p:cNvSpPr>
          <p:nvPr>
            <p:ph type="body" idx="1"/>
          </p:nvPr>
        </p:nvSpPr>
        <p:spPr>
          <a:xfrm>
            <a:off x="1453253" y="1808294"/>
            <a:ext cx="94053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89" name="Google Shape;289;g78f8101544_2_302"/>
          <p:cNvSpPr/>
          <p:nvPr/>
        </p:nvSpPr>
        <p:spPr>
          <a:xfrm>
            <a:off x="2089157" y="569359"/>
            <a:ext cx="12077700" cy="430800"/>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rgbClr val="262626"/>
              </a:buClr>
              <a:buSzPts val="2800"/>
              <a:buFont typeface="Open Sans"/>
              <a:buNone/>
            </a:pPr>
            <a:r>
              <a:rPr lang="en-US" sz="2800" b="1" i="0" u="none" strike="noStrike" cap="none">
                <a:solidFill>
                  <a:srgbClr val="262626"/>
                </a:solidFill>
                <a:latin typeface="Open Sans"/>
                <a:ea typeface="Open Sans"/>
                <a:cs typeface="Open Sans"/>
                <a:sym typeface="Open Sans"/>
              </a:rPr>
              <a:t>A Day in the Life of a Full Stack Developer</a:t>
            </a:r>
            <a:endParaRPr sz="2800" b="0" i="0" u="none" strike="noStrike" cap="none">
              <a:solidFill>
                <a:srgbClr val="262626"/>
              </a:solidFill>
              <a:latin typeface="Arial"/>
              <a:ea typeface="Arial"/>
              <a:cs typeface="Arial"/>
              <a:sym typeface="Arial"/>
            </a:endParaRPr>
          </a:p>
        </p:txBody>
      </p:sp>
      <p:pic>
        <p:nvPicPr>
          <p:cNvPr id="290" name="Google Shape;290;g78f8101544_2_302"/>
          <p:cNvPicPr preferRelativeResize="0"/>
          <p:nvPr/>
        </p:nvPicPr>
        <p:blipFill rotWithShape="1">
          <a:blip r:embed="rId4">
            <a:alphaModFix/>
          </a:blip>
          <a:srcRect/>
          <a:stretch/>
        </p:blipFill>
        <p:spPr>
          <a:xfrm>
            <a:off x="2958485" y="1000240"/>
            <a:ext cx="10332954" cy="36576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291"/>
        <p:cNvGrpSpPr/>
        <p:nvPr/>
      </p:nvGrpSpPr>
      <p:grpSpPr>
        <a:xfrm>
          <a:off x="0" y="0"/>
          <a:ext cx="0" cy="0"/>
          <a:chOff x="0" y="0"/>
          <a:chExt cx="0" cy="0"/>
        </a:xfrm>
      </p:grpSpPr>
      <p:pic>
        <p:nvPicPr>
          <p:cNvPr id="292" name="Google Shape;292;g78f8101544_2_308"/>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293" name="Google Shape;293;g78f8101544_2_30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294" name="Google Shape;294;g78f8101544_2_308"/>
          <p:cNvSpPr txBox="1"/>
          <p:nvPr/>
        </p:nvSpPr>
        <p:spPr>
          <a:xfrm>
            <a:off x="1280469" y="732331"/>
            <a:ext cx="1698900" cy="461700"/>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200" b="1" i="0" u="none" strike="noStrike" cap="none">
                <a:solidFill>
                  <a:srgbClr val="FFFFFF"/>
                </a:solidFill>
                <a:latin typeface="Open Sans"/>
                <a:ea typeface="Open Sans"/>
                <a:cs typeface="Open Sans"/>
                <a:sym typeface="Open Sans"/>
              </a:rPr>
              <a:t>Knowledge Check</a:t>
            </a:r>
            <a:endParaRPr sz="2200" b="1" i="0" u="none" strike="noStrike" cap="none">
              <a:solidFill>
                <a:srgbClr val="FFFFFF"/>
              </a:solidFill>
              <a:latin typeface="Open Sans"/>
              <a:ea typeface="Open Sans"/>
              <a:cs typeface="Open Sans"/>
              <a:sym typeface="Open Sans"/>
            </a:endParaRPr>
          </a:p>
        </p:txBody>
      </p:sp>
      <p:sp>
        <p:nvSpPr>
          <p:cNvPr id="295" name="Google Shape;295;g78f8101544_2_308"/>
          <p:cNvSpPr txBox="1">
            <a:spLocks noGrp="1"/>
          </p:cNvSpPr>
          <p:nvPr>
            <p:ph type="body" idx="1"/>
          </p:nvPr>
        </p:nvSpPr>
        <p:spPr>
          <a:xfrm>
            <a:off x="1280469" y="1281804"/>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96" name="Google Shape;296;g78f8101544_2_308"/>
          <p:cNvSpPr txBox="1">
            <a:spLocks noGrp="1"/>
          </p:cNvSpPr>
          <p:nvPr>
            <p:ph type="body" idx="2"/>
          </p:nvPr>
        </p:nvSpPr>
        <p:spPr>
          <a:xfrm>
            <a:off x="3012040" y="571941"/>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8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97" name="Google Shape;297;g78f8101544_2_308"/>
          <p:cNvSpPr txBox="1"/>
          <p:nvPr/>
        </p:nvSpPr>
        <p:spPr>
          <a:xfrm>
            <a:off x="1716763" y="283654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a.</a:t>
            </a:r>
            <a:endParaRPr sz="2200" b="0" i="0" u="none" strike="noStrike" cap="none">
              <a:solidFill>
                <a:srgbClr val="000000"/>
              </a:solidFill>
              <a:latin typeface="Open Sans"/>
              <a:ea typeface="Open Sans"/>
              <a:cs typeface="Open Sans"/>
              <a:sym typeface="Open Sans"/>
            </a:endParaRPr>
          </a:p>
        </p:txBody>
      </p:sp>
      <p:sp>
        <p:nvSpPr>
          <p:cNvPr id="298" name="Google Shape;298;g78f8101544_2_308"/>
          <p:cNvSpPr txBox="1"/>
          <p:nvPr/>
        </p:nvSpPr>
        <p:spPr>
          <a:xfrm>
            <a:off x="1716763" y="3657148"/>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b.</a:t>
            </a:r>
            <a:endParaRPr sz="2200" b="0" i="0" u="none" strike="noStrike" cap="none">
              <a:solidFill>
                <a:srgbClr val="000000"/>
              </a:solidFill>
              <a:latin typeface="Open Sans"/>
              <a:ea typeface="Open Sans"/>
              <a:cs typeface="Open Sans"/>
              <a:sym typeface="Open Sans"/>
            </a:endParaRPr>
          </a:p>
        </p:txBody>
      </p:sp>
      <p:sp>
        <p:nvSpPr>
          <p:cNvPr id="299" name="Google Shape;299;g78f8101544_2_308"/>
          <p:cNvSpPr txBox="1"/>
          <p:nvPr/>
        </p:nvSpPr>
        <p:spPr>
          <a:xfrm>
            <a:off x="1716763" y="447775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c.</a:t>
            </a:r>
            <a:endParaRPr sz="2200" b="0" i="0" u="none" strike="noStrike" cap="none">
              <a:solidFill>
                <a:srgbClr val="000000"/>
              </a:solidFill>
              <a:latin typeface="Open Sans"/>
              <a:ea typeface="Open Sans"/>
              <a:cs typeface="Open Sans"/>
              <a:sym typeface="Open Sans"/>
            </a:endParaRPr>
          </a:p>
        </p:txBody>
      </p:sp>
      <p:sp>
        <p:nvSpPr>
          <p:cNvPr id="300" name="Google Shape;300;g78f8101544_2_308"/>
          <p:cNvSpPr txBox="1"/>
          <p:nvPr/>
        </p:nvSpPr>
        <p:spPr>
          <a:xfrm>
            <a:off x="1716763" y="5298359"/>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d.</a:t>
            </a:r>
            <a:endParaRPr sz="2200" b="0" i="0" u="none" strike="noStrike" cap="none">
              <a:solidFill>
                <a:srgbClr val="000000"/>
              </a:solidFill>
              <a:latin typeface="Open Sans"/>
              <a:ea typeface="Open Sans"/>
              <a:cs typeface="Open Sans"/>
              <a:sym typeface="Open Sans"/>
            </a:endParaRPr>
          </a:p>
        </p:txBody>
      </p:sp>
      <p:sp>
        <p:nvSpPr>
          <p:cNvPr id="301" name="Google Shape;301;g78f8101544_2_308"/>
          <p:cNvSpPr txBox="1">
            <a:spLocks noGrp="1"/>
          </p:cNvSpPr>
          <p:nvPr>
            <p:ph type="body" idx="3"/>
          </p:nvPr>
        </p:nvSpPr>
        <p:spPr>
          <a:xfrm>
            <a:off x="2329744" y="2788424"/>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02" name="Google Shape;302;g78f8101544_2_308"/>
          <p:cNvSpPr txBox="1">
            <a:spLocks noGrp="1"/>
          </p:cNvSpPr>
          <p:nvPr>
            <p:ph type="body" idx="4"/>
          </p:nvPr>
        </p:nvSpPr>
        <p:spPr>
          <a:xfrm>
            <a:off x="2329744" y="360903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03" name="Google Shape;303;g78f8101544_2_308"/>
          <p:cNvSpPr txBox="1">
            <a:spLocks noGrp="1"/>
          </p:cNvSpPr>
          <p:nvPr>
            <p:ph type="body" idx="5"/>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04" name="Google Shape;304;g78f8101544_2_308"/>
          <p:cNvSpPr txBox="1">
            <a:spLocks noGrp="1"/>
          </p:cNvSpPr>
          <p:nvPr>
            <p:ph type="body" idx="6"/>
          </p:nvPr>
        </p:nvSpPr>
        <p:spPr>
          <a:xfrm>
            <a:off x="2329744" y="525024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305"/>
        <p:cNvGrpSpPr/>
        <p:nvPr/>
      </p:nvGrpSpPr>
      <p:grpSpPr>
        <a:xfrm>
          <a:off x="0" y="0"/>
          <a:ext cx="0" cy="0"/>
          <a:chOff x="0" y="0"/>
          <a:chExt cx="0" cy="0"/>
        </a:xfrm>
      </p:grpSpPr>
      <p:pic>
        <p:nvPicPr>
          <p:cNvPr id="306" name="Google Shape;306;g78f8101544_2_322"/>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07" name="Google Shape;307;g78f8101544_2_32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08" name="Google Shape;308;g78f8101544_2_322"/>
          <p:cNvSpPr txBox="1"/>
          <p:nvPr/>
        </p:nvSpPr>
        <p:spPr>
          <a:xfrm>
            <a:off x="1280469" y="732331"/>
            <a:ext cx="1698900" cy="461700"/>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200" b="1" i="0" u="none" strike="noStrike" cap="none">
                <a:solidFill>
                  <a:srgbClr val="FFFFFF"/>
                </a:solidFill>
                <a:latin typeface="Open Sans"/>
                <a:ea typeface="Open Sans"/>
                <a:cs typeface="Open Sans"/>
                <a:sym typeface="Open Sans"/>
              </a:rPr>
              <a:t>Knowledge Check</a:t>
            </a:r>
            <a:endParaRPr sz="2200" b="1" i="0" u="none" strike="noStrike" cap="none">
              <a:solidFill>
                <a:srgbClr val="FFFFFF"/>
              </a:solidFill>
              <a:latin typeface="Open Sans"/>
              <a:ea typeface="Open Sans"/>
              <a:cs typeface="Open Sans"/>
              <a:sym typeface="Open Sans"/>
            </a:endParaRPr>
          </a:p>
        </p:txBody>
      </p:sp>
      <p:sp>
        <p:nvSpPr>
          <p:cNvPr id="309" name="Google Shape;309;g78f8101544_2_322"/>
          <p:cNvSpPr txBox="1">
            <a:spLocks noGrp="1"/>
          </p:cNvSpPr>
          <p:nvPr>
            <p:ph type="body" idx="1"/>
          </p:nvPr>
        </p:nvSpPr>
        <p:spPr>
          <a:xfrm>
            <a:off x="1280469" y="1281804"/>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10" name="Google Shape;310;g78f8101544_2_322"/>
          <p:cNvSpPr txBox="1">
            <a:spLocks noGrp="1"/>
          </p:cNvSpPr>
          <p:nvPr>
            <p:ph type="body" idx="2"/>
          </p:nvPr>
        </p:nvSpPr>
        <p:spPr>
          <a:xfrm>
            <a:off x="3012040" y="571941"/>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11" name="Google Shape;311;g78f8101544_2_322"/>
          <p:cNvSpPr txBox="1">
            <a:spLocks noGrp="1"/>
          </p:cNvSpPr>
          <p:nvPr>
            <p:ph type="body" idx="3"/>
          </p:nvPr>
        </p:nvSpPr>
        <p:spPr>
          <a:xfrm>
            <a:off x="670039" y="7935127"/>
            <a:ext cx="15194399" cy="9987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12" name="Google Shape;312;g78f8101544_2_322"/>
          <p:cNvSpPr txBox="1"/>
          <p:nvPr/>
        </p:nvSpPr>
        <p:spPr>
          <a:xfrm>
            <a:off x="670034" y="7373510"/>
            <a:ext cx="2749200" cy="4002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200" b="0" i="0" u="none" strike="noStrike" cap="none">
                <a:solidFill>
                  <a:srgbClr val="3F3F3F"/>
                </a:solidFill>
                <a:latin typeface="Open Sans"/>
                <a:ea typeface="Open Sans"/>
                <a:cs typeface="Open Sans"/>
                <a:sym typeface="Open Sans"/>
              </a:rPr>
              <a:t>The correct answer is</a:t>
            </a:r>
            <a:endParaRPr sz="2200" b="0" i="0" u="none" strike="noStrike" cap="none">
              <a:solidFill>
                <a:srgbClr val="000000"/>
              </a:solidFill>
              <a:latin typeface="Open Sans"/>
              <a:ea typeface="Open Sans"/>
              <a:cs typeface="Open Sans"/>
              <a:sym typeface="Open Sans"/>
            </a:endParaRPr>
          </a:p>
        </p:txBody>
      </p:sp>
      <p:cxnSp>
        <p:nvCxnSpPr>
          <p:cNvPr id="313" name="Google Shape;313;g78f8101544_2_322"/>
          <p:cNvCxnSpPr/>
          <p:nvPr/>
        </p:nvCxnSpPr>
        <p:spPr>
          <a:xfrm>
            <a:off x="670035" y="7854368"/>
            <a:ext cx="15074399" cy="0"/>
          </a:xfrm>
          <a:prstGeom prst="straightConnector1">
            <a:avLst/>
          </a:prstGeom>
          <a:noFill/>
          <a:ln w="9525" cap="flat" cmpd="sng">
            <a:solidFill>
              <a:schemeClr val="dk1"/>
            </a:solidFill>
            <a:prstDash val="solid"/>
            <a:round/>
            <a:headEnd type="none" w="sm" len="sm"/>
            <a:tailEnd type="none" w="sm" len="sm"/>
          </a:ln>
        </p:spPr>
      </p:cxnSp>
      <p:sp>
        <p:nvSpPr>
          <p:cNvPr id="314" name="Google Shape;314;g78f8101544_2_322"/>
          <p:cNvSpPr txBox="1">
            <a:spLocks noGrp="1"/>
          </p:cNvSpPr>
          <p:nvPr>
            <p:ph type="body" idx="4"/>
          </p:nvPr>
        </p:nvSpPr>
        <p:spPr>
          <a:xfrm>
            <a:off x="3346904" y="7368188"/>
            <a:ext cx="9022200" cy="40020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15" name="Google Shape;315;g78f8101544_2_322"/>
          <p:cNvSpPr txBox="1"/>
          <p:nvPr/>
        </p:nvSpPr>
        <p:spPr>
          <a:xfrm>
            <a:off x="1716763" y="283654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a.</a:t>
            </a:r>
            <a:endParaRPr sz="2200" b="0" i="0" u="none" strike="noStrike" cap="none">
              <a:solidFill>
                <a:srgbClr val="000000"/>
              </a:solidFill>
              <a:latin typeface="Open Sans"/>
              <a:ea typeface="Open Sans"/>
              <a:cs typeface="Open Sans"/>
              <a:sym typeface="Open Sans"/>
            </a:endParaRPr>
          </a:p>
        </p:txBody>
      </p:sp>
      <p:sp>
        <p:nvSpPr>
          <p:cNvPr id="316" name="Google Shape;316;g78f8101544_2_322"/>
          <p:cNvSpPr txBox="1"/>
          <p:nvPr/>
        </p:nvSpPr>
        <p:spPr>
          <a:xfrm>
            <a:off x="1716763" y="3657148"/>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b.</a:t>
            </a:r>
            <a:endParaRPr sz="2200" b="0" i="0" u="none" strike="noStrike" cap="none">
              <a:solidFill>
                <a:srgbClr val="000000"/>
              </a:solidFill>
              <a:latin typeface="Open Sans"/>
              <a:ea typeface="Open Sans"/>
              <a:cs typeface="Open Sans"/>
              <a:sym typeface="Open Sans"/>
            </a:endParaRPr>
          </a:p>
        </p:txBody>
      </p:sp>
      <p:sp>
        <p:nvSpPr>
          <p:cNvPr id="317" name="Google Shape;317;g78f8101544_2_322"/>
          <p:cNvSpPr txBox="1"/>
          <p:nvPr/>
        </p:nvSpPr>
        <p:spPr>
          <a:xfrm>
            <a:off x="1716763" y="447775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c.</a:t>
            </a:r>
            <a:endParaRPr sz="2200" b="0" i="0" u="none" strike="noStrike" cap="none">
              <a:solidFill>
                <a:srgbClr val="000000"/>
              </a:solidFill>
              <a:latin typeface="Open Sans"/>
              <a:ea typeface="Open Sans"/>
              <a:cs typeface="Open Sans"/>
              <a:sym typeface="Open Sans"/>
            </a:endParaRPr>
          </a:p>
        </p:txBody>
      </p:sp>
      <p:sp>
        <p:nvSpPr>
          <p:cNvPr id="318" name="Google Shape;318;g78f8101544_2_322"/>
          <p:cNvSpPr txBox="1"/>
          <p:nvPr/>
        </p:nvSpPr>
        <p:spPr>
          <a:xfrm>
            <a:off x="1716763" y="5298359"/>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d.</a:t>
            </a:r>
            <a:endParaRPr sz="2200" b="0" i="0" u="none" strike="noStrike" cap="none">
              <a:solidFill>
                <a:srgbClr val="000000"/>
              </a:solidFill>
              <a:latin typeface="Open Sans"/>
              <a:ea typeface="Open Sans"/>
              <a:cs typeface="Open Sans"/>
              <a:sym typeface="Open Sans"/>
            </a:endParaRPr>
          </a:p>
        </p:txBody>
      </p:sp>
      <p:sp>
        <p:nvSpPr>
          <p:cNvPr id="319" name="Google Shape;319;g78f8101544_2_322"/>
          <p:cNvSpPr txBox="1">
            <a:spLocks noGrp="1"/>
          </p:cNvSpPr>
          <p:nvPr>
            <p:ph type="body" idx="5"/>
          </p:nvPr>
        </p:nvSpPr>
        <p:spPr>
          <a:xfrm>
            <a:off x="2329744" y="2788424"/>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20" name="Google Shape;320;g78f8101544_2_322"/>
          <p:cNvSpPr txBox="1">
            <a:spLocks noGrp="1"/>
          </p:cNvSpPr>
          <p:nvPr>
            <p:ph type="body" idx="6"/>
          </p:nvPr>
        </p:nvSpPr>
        <p:spPr>
          <a:xfrm>
            <a:off x="2329744" y="360903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21" name="Google Shape;321;g78f8101544_2_322"/>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22" name="Google Shape;322;g78f8101544_2_322"/>
          <p:cNvSpPr txBox="1">
            <a:spLocks noGrp="1"/>
          </p:cNvSpPr>
          <p:nvPr>
            <p:ph type="body" idx="8"/>
          </p:nvPr>
        </p:nvSpPr>
        <p:spPr>
          <a:xfrm>
            <a:off x="2329744" y="525024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323"/>
        <p:cNvGrpSpPr/>
        <p:nvPr/>
      </p:nvGrpSpPr>
      <p:grpSpPr>
        <a:xfrm>
          <a:off x="0" y="0"/>
          <a:ext cx="0" cy="0"/>
          <a:chOff x="0" y="0"/>
          <a:chExt cx="0" cy="0"/>
        </a:xfrm>
      </p:grpSpPr>
      <p:pic>
        <p:nvPicPr>
          <p:cNvPr id="324" name="Google Shape;324;g78f8101544_2_340"/>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25" name="Google Shape;325;g78f8101544_2_34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26" name="Google Shape;326;g78f8101544_2_340"/>
          <p:cNvSpPr txBox="1"/>
          <p:nvPr/>
        </p:nvSpPr>
        <p:spPr>
          <a:xfrm>
            <a:off x="1280469" y="732331"/>
            <a:ext cx="1698900" cy="461700"/>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327" name="Google Shape;327;g78f8101544_2_340"/>
          <p:cNvSpPr txBox="1">
            <a:spLocks noGrp="1"/>
          </p:cNvSpPr>
          <p:nvPr>
            <p:ph type="body" idx="1"/>
          </p:nvPr>
        </p:nvSpPr>
        <p:spPr>
          <a:xfrm>
            <a:off x="1280469" y="1281804"/>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28" name="Google Shape;328;g78f8101544_2_340"/>
          <p:cNvSpPr txBox="1">
            <a:spLocks noGrp="1"/>
          </p:cNvSpPr>
          <p:nvPr>
            <p:ph type="body" idx="2"/>
          </p:nvPr>
        </p:nvSpPr>
        <p:spPr>
          <a:xfrm>
            <a:off x="3012040" y="571941"/>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29" name="Google Shape;329;g78f8101544_2_340"/>
          <p:cNvSpPr txBox="1"/>
          <p:nvPr/>
        </p:nvSpPr>
        <p:spPr>
          <a:xfrm>
            <a:off x="1716763" y="283654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330" name="Google Shape;330;g78f8101544_2_340"/>
          <p:cNvSpPr txBox="1"/>
          <p:nvPr/>
        </p:nvSpPr>
        <p:spPr>
          <a:xfrm>
            <a:off x="1716763" y="3657148"/>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331" name="Google Shape;331;g78f8101544_2_340"/>
          <p:cNvSpPr txBox="1">
            <a:spLocks noGrp="1"/>
          </p:cNvSpPr>
          <p:nvPr>
            <p:ph type="body" idx="3"/>
          </p:nvPr>
        </p:nvSpPr>
        <p:spPr>
          <a:xfrm>
            <a:off x="2329744" y="2788424"/>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32" name="Google Shape;332;g78f8101544_2_340"/>
          <p:cNvSpPr txBox="1">
            <a:spLocks noGrp="1"/>
          </p:cNvSpPr>
          <p:nvPr>
            <p:ph type="body" idx="4"/>
          </p:nvPr>
        </p:nvSpPr>
        <p:spPr>
          <a:xfrm>
            <a:off x="2329744" y="360903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333"/>
        <p:cNvGrpSpPr/>
        <p:nvPr/>
      </p:nvGrpSpPr>
      <p:grpSpPr>
        <a:xfrm>
          <a:off x="0" y="0"/>
          <a:ext cx="0" cy="0"/>
          <a:chOff x="0" y="0"/>
          <a:chExt cx="0" cy="0"/>
        </a:xfrm>
      </p:grpSpPr>
      <p:pic>
        <p:nvPicPr>
          <p:cNvPr id="334" name="Google Shape;334;g78f8101544_2_350"/>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35" name="Google Shape;335;g78f8101544_2_35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36" name="Google Shape;336;g78f8101544_2_350"/>
          <p:cNvSpPr txBox="1"/>
          <p:nvPr/>
        </p:nvSpPr>
        <p:spPr>
          <a:xfrm>
            <a:off x="1280469" y="732331"/>
            <a:ext cx="1698900" cy="461700"/>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337" name="Google Shape;337;g78f8101544_2_350"/>
          <p:cNvSpPr txBox="1">
            <a:spLocks noGrp="1"/>
          </p:cNvSpPr>
          <p:nvPr>
            <p:ph type="body" idx="1"/>
          </p:nvPr>
        </p:nvSpPr>
        <p:spPr>
          <a:xfrm>
            <a:off x="1280469" y="1281804"/>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38" name="Google Shape;338;g78f8101544_2_350"/>
          <p:cNvSpPr txBox="1">
            <a:spLocks noGrp="1"/>
          </p:cNvSpPr>
          <p:nvPr>
            <p:ph type="body" idx="2"/>
          </p:nvPr>
        </p:nvSpPr>
        <p:spPr>
          <a:xfrm>
            <a:off x="3012040" y="571941"/>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39" name="Google Shape;339;g78f8101544_2_350"/>
          <p:cNvSpPr txBox="1">
            <a:spLocks noGrp="1"/>
          </p:cNvSpPr>
          <p:nvPr>
            <p:ph type="body" idx="3"/>
          </p:nvPr>
        </p:nvSpPr>
        <p:spPr>
          <a:xfrm>
            <a:off x="670039" y="7935127"/>
            <a:ext cx="15194399" cy="9987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667"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40" name="Google Shape;340;g78f8101544_2_350"/>
          <p:cNvSpPr txBox="1"/>
          <p:nvPr/>
        </p:nvSpPr>
        <p:spPr>
          <a:xfrm>
            <a:off x="670034" y="7373510"/>
            <a:ext cx="2749200" cy="4002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667" b="0" i="0" u="none" strike="noStrike" cap="none">
                <a:solidFill>
                  <a:srgbClr val="3F3F3F"/>
                </a:solidFill>
                <a:latin typeface="Open Sans"/>
                <a:ea typeface="Open Sans"/>
                <a:cs typeface="Open Sans"/>
                <a:sym typeface="Open Sans"/>
              </a:rPr>
              <a:t>The correct answer is</a:t>
            </a:r>
            <a:endParaRPr sz="1867" b="0" i="0" u="none" strike="noStrike" cap="none">
              <a:solidFill>
                <a:srgbClr val="000000"/>
              </a:solidFill>
              <a:latin typeface="Open Sans"/>
              <a:ea typeface="Open Sans"/>
              <a:cs typeface="Open Sans"/>
              <a:sym typeface="Open Sans"/>
            </a:endParaRPr>
          </a:p>
        </p:txBody>
      </p:sp>
      <p:cxnSp>
        <p:nvCxnSpPr>
          <p:cNvPr id="341" name="Google Shape;341;g78f8101544_2_350"/>
          <p:cNvCxnSpPr/>
          <p:nvPr/>
        </p:nvCxnSpPr>
        <p:spPr>
          <a:xfrm>
            <a:off x="670035" y="7854368"/>
            <a:ext cx="15074399" cy="0"/>
          </a:xfrm>
          <a:prstGeom prst="straightConnector1">
            <a:avLst/>
          </a:prstGeom>
          <a:noFill/>
          <a:ln w="9525" cap="flat" cmpd="sng">
            <a:solidFill>
              <a:schemeClr val="dk1"/>
            </a:solidFill>
            <a:prstDash val="solid"/>
            <a:round/>
            <a:headEnd type="none" w="sm" len="sm"/>
            <a:tailEnd type="none" w="sm" len="sm"/>
          </a:ln>
        </p:spPr>
      </p:cxnSp>
      <p:sp>
        <p:nvSpPr>
          <p:cNvPr id="342" name="Google Shape;342;g78f8101544_2_350"/>
          <p:cNvSpPr txBox="1">
            <a:spLocks noGrp="1"/>
          </p:cNvSpPr>
          <p:nvPr>
            <p:ph type="body" idx="4"/>
          </p:nvPr>
        </p:nvSpPr>
        <p:spPr>
          <a:xfrm>
            <a:off x="3346904" y="7368188"/>
            <a:ext cx="9022200" cy="40020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933"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43" name="Google Shape;343;g78f8101544_2_350"/>
          <p:cNvSpPr txBox="1"/>
          <p:nvPr/>
        </p:nvSpPr>
        <p:spPr>
          <a:xfrm>
            <a:off x="1716763" y="283654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344" name="Google Shape;344;g78f8101544_2_350"/>
          <p:cNvSpPr txBox="1"/>
          <p:nvPr/>
        </p:nvSpPr>
        <p:spPr>
          <a:xfrm>
            <a:off x="1716763" y="3657148"/>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345" name="Google Shape;345;g78f8101544_2_350"/>
          <p:cNvSpPr txBox="1">
            <a:spLocks noGrp="1"/>
          </p:cNvSpPr>
          <p:nvPr>
            <p:ph type="body" idx="5"/>
          </p:nvPr>
        </p:nvSpPr>
        <p:spPr>
          <a:xfrm>
            <a:off x="2329744" y="2788424"/>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46" name="Google Shape;346;g78f8101544_2_350"/>
          <p:cNvSpPr txBox="1">
            <a:spLocks noGrp="1"/>
          </p:cNvSpPr>
          <p:nvPr>
            <p:ph type="body" idx="6"/>
          </p:nvPr>
        </p:nvSpPr>
        <p:spPr>
          <a:xfrm>
            <a:off x="2329744" y="360903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quiz content">
  <p:cSld name="2_quiz content 2">
    <p:spTree>
      <p:nvGrpSpPr>
        <p:cNvPr id="1" name="Shape 347"/>
        <p:cNvGrpSpPr/>
        <p:nvPr/>
      </p:nvGrpSpPr>
      <p:grpSpPr>
        <a:xfrm>
          <a:off x="0" y="0"/>
          <a:ext cx="0" cy="0"/>
          <a:chOff x="0" y="0"/>
          <a:chExt cx="0" cy="0"/>
        </a:xfrm>
      </p:grpSpPr>
      <p:pic>
        <p:nvPicPr>
          <p:cNvPr id="348" name="Google Shape;348;g78f8101544_2_364"/>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49" name="Google Shape;349;g78f8101544_2_36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50" name="Google Shape;350;g78f8101544_2_364"/>
          <p:cNvSpPr txBox="1"/>
          <p:nvPr/>
        </p:nvSpPr>
        <p:spPr>
          <a:xfrm>
            <a:off x="1280469" y="732331"/>
            <a:ext cx="1698900" cy="461700"/>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351" name="Google Shape;351;g78f8101544_2_364"/>
          <p:cNvSpPr txBox="1">
            <a:spLocks noGrp="1"/>
          </p:cNvSpPr>
          <p:nvPr>
            <p:ph type="body" idx="1"/>
          </p:nvPr>
        </p:nvSpPr>
        <p:spPr>
          <a:xfrm>
            <a:off x="1280469" y="1281804"/>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52" name="Google Shape;352;g78f8101544_2_364"/>
          <p:cNvSpPr txBox="1">
            <a:spLocks noGrp="1"/>
          </p:cNvSpPr>
          <p:nvPr>
            <p:ph type="body" idx="2"/>
          </p:nvPr>
        </p:nvSpPr>
        <p:spPr>
          <a:xfrm>
            <a:off x="3012040" y="571941"/>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53" name="Google Shape;353;g78f8101544_2_364"/>
          <p:cNvSpPr txBox="1"/>
          <p:nvPr/>
        </p:nvSpPr>
        <p:spPr>
          <a:xfrm>
            <a:off x="1716763" y="283654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354" name="Google Shape;354;g78f8101544_2_364"/>
          <p:cNvSpPr txBox="1"/>
          <p:nvPr/>
        </p:nvSpPr>
        <p:spPr>
          <a:xfrm>
            <a:off x="1716763" y="3657148"/>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355" name="Google Shape;355;g78f8101544_2_364"/>
          <p:cNvSpPr txBox="1"/>
          <p:nvPr/>
        </p:nvSpPr>
        <p:spPr>
          <a:xfrm>
            <a:off x="1716763" y="447775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c.</a:t>
            </a:r>
            <a:endParaRPr sz="2667" b="0" i="0" u="none" strike="noStrike" cap="none">
              <a:solidFill>
                <a:srgbClr val="000000"/>
              </a:solidFill>
              <a:latin typeface="Open Sans"/>
              <a:ea typeface="Open Sans"/>
              <a:cs typeface="Open Sans"/>
              <a:sym typeface="Open Sans"/>
            </a:endParaRPr>
          </a:p>
        </p:txBody>
      </p:sp>
      <p:sp>
        <p:nvSpPr>
          <p:cNvPr id="356" name="Google Shape;356;g78f8101544_2_364"/>
          <p:cNvSpPr txBox="1"/>
          <p:nvPr/>
        </p:nvSpPr>
        <p:spPr>
          <a:xfrm>
            <a:off x="1716763" y="5298359"/>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d.</a:t>
            </a:r>
            <a:endParaRPr sz="2667" b="0" i="0" u="none" strike="noStrike" cap="none">
              <a:solidFill>
                <a:srgbClr val="000000"/>
              </a:solidFill>
              <a:latin typeface="Open Sans"/>
              <a:ea typeface="Open Sans"/>
              <a:cs typeface="Open Sans"/>
              <a:sym typeface="Open Sans"/>
            </a:endParaRPr>
          </a:p>
        </p:txBody>
      </p:sp>
      <p:sp>
        <p:nvSpPr>
          <p:cNvPr id="357" name="Google Shape;357;g78f8101544_2_364"/>
          <p:cNvSpPr txBox="1">
            <a:spLocks noGrp="1"/>
          </p:cNvSpPr>
          <p:nvPr>
            <p:ph type="body" idx="3"/>
          </p:nvPr>
        </p:nvSpPr>
        <p:spPr>
          <a:xfrm>
            <a:off x="2329744" y="2788424"/>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58" name="Google Shape;358;g78f8101544_2_364"/>
          <p:cNvSpPr txBox="1">
            <a:spLocks noGrp="1"/>
          </p:cNvSpPr>
          <p:nvPr>
            <p:ph type="body" idx="4"/>
          </p:nvPr>
        </p:nvSpPr>
        <p:spPr>
          <a:xfrm>
            <a:off x="2329744" y="360903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59" name="Google Shape;359;g78f8101544_2_364"/>
          <p:cNvSpPr txBox="1">
            <a:spLocks noGrp="1"/>
          </p:cNvSpPr>
          <p:nvPr>
            <p:ph type="body" idx="5"/>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60" name="Google Shape;360;g78f8101544_2_364"/>
          <p:cNvSpPr txBox="1">
            <a:spLocks noGrp="1"/>
          </p:cNvSpPr>
          <p:nvPr>
            <p:ph type="body" idx="6"/>
          </p:nvPr>
        </p:nvSpPr>
        <p:spPr>
          <a:xfrm>
            <a:off x="2329744" y="525024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61" name="Google Shape;361;g78f8101544_2_364"/>
          <p:cNvSpPr txBox="1"/>
          <p:nvPr/>
        </p:nvSpPr>
        <p:spPr>
          <a:xfrm>
            <a:off x="1716763" y="6167089"/>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e.</a:t>
            </a:r>
            <a:endParaRPr sz="2667" b="0" i="0" u="none" strike="noStrike" cap="none">
              <a:solidFill>
                <a:srgbClr val="000000"/>
              </a:solidFill>
              <a:latin typeface="Open Sans"/>
              <a:ea typeface="Open Sans"/>
              <a:cs typeface="Open Sans"/>
              <a:sym typeface="Open Sans"/>
            </a:endParaRPr>
          </a:p>
        </p:txBody>
      </p:sp>
      <p:sp>
        <p:nvSpPr>
          <p:cNvPr id="362" name="Google Shape;362;g78f8101544_2_364"/>
          <p:cNvSpPr txBox="1">
            <a:spLocks noGrp="1"/>
          </p:cNvSpPr>
          <p:nvPr>
            <p:ph type="body" idx="7"/>
          </p:nvPr>
        </p:nvSpPr>
        <p:spPr>
          <a:xfrm>
            <a:off x="2329744" y="6118971"/>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1_quiz ans">
  <p:cSld name="2_quiz ans 2">
    <p:spTree>
      <p:nvGrpSpPr>
        <p:cNvPr id="1" name="Shape 363"/>
        <p:cNvGrpSpPr/>
        <p:nvPr/>
      </p:nvGrpSpPr>
      <p:grpSpPr>
        <a:xfrm>
          <a:off x="0" y="0"/>
          <a:ext cx="0" cy="0"/>
          <a:chOff x="0" y="0"/>
          <a:chExt cx="0" cy="0"/>
        </a:xfrm>
      </p:grpSpPr>
      <p:pic>
        <p:nvPicPr>
          <p:cNvPr id="364" name="Google Shape;364;g78f8101544_2_380"/>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65" name="Google Shape;365;g78f8101544_2_38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66" name="Google Shape;366;g78f8101544_2_380"/>
          <p:cNvSpPr txBox="1"/>
          <p:nvPr/>
        </p:nvSpPr>
        <p:spPr>
          <a:xfrm>
            <a:off x="1280469" y="732331"/>
            <a:ext cx="1698900" cy="461700"/>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667" b="1" i="0" u="none" strike="noStrike" cap="none">
                <a:solidFill>
                  <a:srgbClr val="FFFFFF"/>
                </a:solidFill>
                <a:latin typeface="Open Sans"/>
                <a:ea typeface="Open Sans"/>
                <a:cs typeface="Open Sans"/>
                <a:sym typeface="Open Sans"/>
              </a:rPr>
              <a:t>Knowledge Check</a:t>
            </a:r>
            <a:endParaRPr sz="2667" b="1" i="0" u="none" strike="noStrike" cap="none">
              <a:solidFill>
                <a:srgbClr val="FFFFFF"/>
              </a:solidFill>
              <a:latin typeface="Open Sans"/>
              <a:ea typeface="Open Sans"/>
              <a:cs typeface="Open Sans"/>
              <a:sym typeface="Open Sans"/>
            </a:endParaRPr>
          </a:p>
        </p:txBody>
      </p:sp>
      <p:sp>
        <p:nvSpPr>
          <p:cNvPr id="367" name="Google Shape;367;g78f8101544_2_380"/>
          <p:cNvSpPr txBox="1">
            <a:spLocks noGrp="1"/>
          </p:cNvSpPr>
          <p:nvPr>
            <p:ph type="body" idx="1"/>
          </p:nvPr>
        </p:nvSpPr>
        <p:spPr>
          <a:xfrm>
            <a:off x="1280469" y="1281804"/>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68" name="Google Shape;368;g78f8101544_2_380"/>
          <p:cNvSpPr txBox="1">
            <a:spLocks noGrp="1"/>
          </p:cNvSpPr>
          <p:nvPr>
            <p:ph type="body" idx="2"/>
          </p:nvPr>
        </p:nvSpPr>
        <p:spPr>
          <a:xfrm>
            <a:off x="3012040" y="571941"/>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933"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69" name="Google Shape;369;g78f8101544_2_380"/>
          <p:cNvSpPr txBox="1">
            <a:spLocks noGrp="1"/>
          </p:cNvSpPr>
          <p:nvPr>
            <p:ph type="body" idx="3"/>
          </p:nvPr>
        </p:nvSpPr>
        <p:spPr>
          <a:xfrm>
            <a:off x="670039" y="7935127"/>
            <a:ext cx="15194399" cy="9987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667"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70" name="Google Shape;370;g78f8101544_2_380"/>
          <p:cNvSpPr txBox="1"/>
          <p:nvPr/>
        </p:nvSpPr>
        <p:spPr>
          <a:xfrm>
            <a:off x="670034" y="7373510"/>
            <a:ext cx="2749200" cy="4002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667" b="0" i="0" u="none" strike="noStrike" cap="none">
                <a:solidFill>
                  <a:srgbClr val="3F3F3F"/>
                </a:solidFill>
                <a:latin typeface="Open Sans"/>
                <a:ea typeface="Open Sans"/>
                <a:cs typeface="Open Sans"/>
                <a:sym typeface="Open Sans"/>
              </a:rPr>
              <a:t>The correct answer is</a:t>
            </a:r>
            <a:endParaRPr sz="1867" b="0" i="0" u="none" strike="noStrike" cap="none">
              <a:solidFill>
                <a:srgbClr val="000000"/>
              </a:solidFill>
              <a:latin typeface="Open Sans"/>
              <a:ea typeface="Open Sans"/>
              <a:cs typeface="Open Sans"/>
              <a:sym typeface="Open Sans"/>
            </a:endParaRPr>
          </a:p>
        </p:txBody>
      </p:sp>
      <p:cxnSp>
        <p:nvCxnSpPr>
          <p:cNvPr id="371" name="Google Shape;371;g78f8101544_2_380"/>
          <p:cNvCxnSpPr/>
          <p:nvPr/>
        </p:nvCxnSpPr>
        <p:spPr>
          <a:xfrm>
            <a:off x="670035" y="7854368"/>
            <a:ext cx="15074399" cy="0"/>
          </a:xfrm>
          <a:prstGeom prst="straightConnector1">
            <a:avLst/>
          </a:prstGeom>
          <a:noFill/>
          <a:ln w="9525" cap="flat" cmpd="sng">
            <a:solidFill>
              <a:schemeClr val="dk1"/>
            </a:solidFill>
            <a:prstDash val="solid"/>
            <a:round/>
            <a:headEnd type="none" w="sm" len="sm"/>
            <a:tailEnd type="none" w="sm" len="sm"/>
          </a:ln>
        </p:spPr>
      </p:cxnSp>
      <p:sp>
        <p:nvSpPr>
          <p:cNvPr id="372" name="Google Shape;372;g78f8101544_2_380"/>
          <p:cNvSpPr txBox="1">
            <a:spLocks noGrp="1"/>
          </p:cNvSpPr>
          <p:nvPr>
            <p:ph type="body" idx="4"/>
          </p:nvPr>
        </p:nvSpPr>
        <p:spPr>
          <a:xfrm>
            <a:off x="3328592" y="7334932"/>
            <a:ext cx="9022200" cy="40020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933"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73" name="Google Shape;373;g78f8101544_2_380"/>
          <p:cNvSpPr txBox="1"/>
          <p:nvPr/>
        </p:nvSpPr>
        <p:spPr>
          <a:xfrm>
            <a:off x="1716763" y="283654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a.</a:t>
            </a:r>
            <a:endParaRPr sz="2667" b="0" i="0" u="none" strike="noStrike" cap="none">
              <a:solidFill>
                <a:srgbClr val="000000"/>
              </a:solidFill>
              <a:latin typeface="Open Sans"/>
              <a:ea typeface="Open Sans"/>
              <a:cs typeface="Open Sans"/>
              <a:sym typeface="Open Sans"/>
            </a:endParaRPr>
          </a:p>
        </p:txBody>
      </p:sp>
      <p:sp>
        <p:nvSpPr>
          <p:cNvPr id="374" name="Google Shape;374;g78f8101544_2_380"/>
          <p:cNvSpPr txBox="1"/>
          <p:nvPr/>
        </p:nvSpPr>
        <p:spPr>
          <a:xfrm>
            <a:off x="1716763" y="3657148"/>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b.</a:t>
            </a:r>
            <a:endParaRPr sz="2667" b="0" i="0" u="none" strike="noStrike" cap="none">
              <a:solidFill>
                <a:srgbClr val="000000"/>
              </a:solidFill>
              <a:latin typeface="Open Sans"/>
              <a:ea typeface="Open Sans"/>
              <a:cs typeface="Open Sans"/>
              <a:sym typeface="Open Sans"/>
            </a:endParaRPr>
          </a:p>
        </p:txBody>
      </p:sp>
      <p:sp>
        <p:nvSpPr>
          <p:cNvPr id="375" name="Google Shape;375;g78f8101544_2_380"/>
          <p:cNvSpPr txBox="1"/>
          <p:nvPr/>
        </p:nvSpPr>
        <p:spPr>
          <a:xfrm>
            <a:off x="1716763" y="4477753"/>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c.</a:t>
            </a:r>
            <a:endParaRPr sz="2667" b="0" i="0" u="none" strike="noStrike" cap="none">
              <a:solidFill>
                <a:srgbClr val="000000"/>
              </a:solidFill>
              <a:latin typeface="Open Sans"/>
              <a:ea typeface="Open Sans"/>
              <a:cs typeface="Open Sans"/>
              <a:sym typeface="Open Sans"/>
            </a:endParaRPr>
          </a:p>
        </p:txBody>
      </p:sp>
      <p:sp>
        <p:nvSpPr>
          <p:cNvPr id="376" name="Google Shape;376;g78f8101544_2_380"/>
          <p:cNvSpPr txBox="1"/>
          <p:nvPr/>
        </p:nvSpPr>
        <p:spPr>
          <a:xfrm>
            <a:off x="1716763" y="5298359"/>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d.</a:t>
            </a:r>
            <a:endParaRPr sz="2667" b="0" i="0" u="none" strike="noStrike" cap="none">
              <a:solidFill>
                <a:srgbClr val="000000"/>
              </a:solidFill>
              <a:latin typeface="Open Sans"/>
              <a:ea typeface="Open Sans"/>
              <a:cs typeface="Open Sans"/>
              <a:sym typeface="Open Sans"/>
            </a:endParaRPr>
          </a:p>
        </p:txBody>
      </p:sp>
      <p:sp>
        <p:nvSpPr>
          <p:cNvPr id="377" name="Google Shape;377;g78f8101544_2_380"/>
          <p:cNvSpPr txBox="1">
            <a:spLocks noGrp="1"/>
          </p:cNvSpPr>
          <p:nvPr>
            <p:ph type="body" idx="5"/>
          </p:nvPr>
        </p:nvSpPr>
        <p:spPr>
          <a:xfrm>
            <a:off x="2329744" y="2788424"/>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78" name="Google Shape;378;g78f8101544_2_380"/>
          <p:cNvSpPr txBox="1">
            <a:spLocks noGrp="1"/>
          </p:cNvSpPr>
          <p:nvPr>
            <p:ph type="body" idx="6"/>
          </p:nvPr>
        </p:nvSpPr>
        <p:spPr>
          <a:xfrm>
            <a:off x="2329744" y="360903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79" name="Google Shape;379;g78f8101544_2_380"/>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80" name="Google Shape;380;g78f8101544_2_380"/>
          <p:cNvSpPr txBox="1">
            <a:spLocks noGrp="1"/>
          </p:cNvSpPr>
          <p:nvPr>
            <p:ph type="body" idx="8"/>
          </p:nvPr>
        </p:nvSpPr>
        <p:spPr>
          <a:xfrm>
            <a:off x="2329744" y="525024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81" name="Google Shape;381;g78f8101544_2_380"/>
          <p:cNvSpPr txBox="1"/>
          <p:nvPr/>
        </p:nvSpPr>
        <p:spPr>
          <a:xfrm>
            <a:off x="1716763" y="6167089"/>
            <a:ext cx="548700" cy="54870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667" b="0" i="0" u="none" strike="noStrike" cap="none">
                <a:solidFill>
                  <a:srgbClr val="3F3F3F"/>
                </a:solidFill>
                <a:latin typeface="Open Sans"/>
                <a:ea typeface="Open Sans"/>
                <a:cs typeface="Open Sans"/>
                <a:sym typeface="Open Sans"/>
              </a:rPr>
              <a:t>e.</a:t>
            </a:r>
            <a:endParaRPr sz="2667" b="0" i="0" u="none" strike="noStrike" cap="none">
              <a:solidFill>
                <a:srgbClr val="000000"/>
              </a:solidFill>
              <a:latin typeface="Open Sans"/>
              <a:ea typeface="Open Sans"/>
              <a:cs typeface="Open Sans"/>
              <a:sym typeface="Open Sans"/>
            </a:endParaRPr>
          </a:p>
        </p:txBody>
      </p:sp>
      <p:sp>
        <p:nvSpPr>
          <p:cNvPr id="382" name="Google Shape;382;g78f8101544_2_380"/>
          <p:cNvSpPr txBox="1">
            <a:spLocks noGrp="1"/>
          </p:cNvSpPr>
          <p:nvPr>
            <p:ph type="body" idx="9"/>
          </p:nvPr>
        </p:nvSpPr>
        <p:spPr>
          <a:xfrm>
            <a:off x="2329744" y="6118971"/>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667">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32"/>
        <p:cNvGrpSpPr/>
        <p:nvPr/>
      </p:nvGrpSpPr>
      <p:grpSpPr>
        <a:xfrm>
          <a:off x="0" y="0"/>
          <a:ext cx="0" cy="0"/>
          <a:chOff x="0" y="0"/>
          <a:chExt cx="0" cy="0"/>
        </a:xfrm>
      </p:grpSpPr>
      <p:pic>
        <p:nvPicPr>
          <p:cNvPr id="33" name="Google Shape;33;p97" descr="A picture containing water, outdoo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34" name="Google Shape;34;p97"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pic>
        <p:nvPicPr>
          <p:cNvPr id="35" name="Google Shape;35;p97"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36" name="Google Shape;36;p97"/>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lvl1pPr marL="457200" lvl="0" indent="-406400" algn="ctr">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383"/>
        <p:cNvGrpSpPr/>
        <p:nvPr/>
      </p:nvGrpSpPr>
      <p:grpSpPr>
        <a:xfrm>
          <a:off x="0" y="0"/>
          <a:ext cx="0" cy="0"/>
          <a:chOff x="0" y="0"/>
          <a:chExt cx="0" cy="0"/>
        </a:xfrm>
      </p:grpSpPr>
      <p:pic>
        <p:nvPicPr>
          <p:cNvPr id="384" name="Google Shape;384;g78f8101544_2_400"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385" name="Google Shape;385;g78f8101544_2_40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386" name="Google Shape;386;g78f8101544_2_400"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387" name="Google Shape;387;g78f8101544_2_400"/>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88" name="Google Shape;388;g78f8101544_2_400"/>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3733"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389"/>
        <p:cNvGrpSpPr/>
        <p:nvPr/>
      </p:nvGrpSpPr>
      <p:grpSpPr>
        <a:xfrm>
          <a:off x="0" y="0"/>
          <a:ext cx="0" cy="0"/>
          <a:chOff x="0" y="0"/>
          <a:chExt cx="0" cy="0"/>
        </a:xfrm>
      </p:grpSpPr>
      <p:pic>
        <p:nvPicPr>
          <p:cNvPr id="390" name="Google Shape;390;g78f8101544_2_406"/>
          <p:cNvPicPr preferRelativeResize="0"/>
          <p:nvPr/>
        </p:nvPicPr>
        <p:blipFill rotWithShape="1">
          <a:blip r:embed="rId2">
            <a:alphaModFix/>
          </a:blip>
          <a:srcRect/>
          <a:stretch/>
        </p:blipFill>
        <p:spPr>
          <a:xfrm>
            <a:off x="9" y="0"/>
            <a:ext cx="16256002" cy="9144001"/>
          </a:xfrm>
          <a:prstGeom prst="rect">
            <a:avLst/>
          </a:prstGeom>
          <a:noFill/>
          <a:ln>
            <a:noFill/>
          </a:ln>
        </p:spPr>
      </p:pic>
      <p:pic>
        <p:nvPicPr>
          <p:cNvPr id="391" name="Google Shape;391;g78f8101544_2_40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92" name="Google Shape;392;g78f8101544_2_406"/>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393" name="Google Shape;393;g78f8101544_2_406"/>
          <p:cNvSpPr txBox="1">
            <a:spLocks noGrp="1"/>
          </p:cNvSpPr>
          <p:nvPr>
            <p:ph type="title"/>
          </p:nvPr>
        </p:nvSpPr>
        <p:spPr>
          <a:xfrm>
            <a:off x="1" y="539520"/>
            <a:ext cx="16256101" cy="665100"/>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3733"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9pPr>
          </a:lstStyle>
          <a:p>
            <a:endParaRPr/>
          </a:p>
        </p:txBody>
      </p:sp>
      <p:sp>
        <p:nvSpPr>
          <p:cNvPr id="394" name="Google Shape;394;g78f8101544_2_406"/>
          <p:cNvSpPr txBox="1">
            <a:spLocks noGrp="1"/>
          </p:cNvSpPr>
          <p:nvPr>
            <p:ph type="body" idx="1"/>
          </p:nvPr>
        </p:nvSpPr>
        <p:spPr>
          <a:xfrm>
            <a:off x="4699003" y="1770194"/>
            <a:ext cx="99567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395"/>
        <p:cNvGrpSpPr/>
        <p:nvPr/>
      </p:nvGrpSpPr>
      <p:grpSpPr>
        <a:xfrm>
          <a:off x="0" y="0"/>
          <a:ext cx="0" cy="0"/>
          <a:chOff x="0" y="0"/>
          <a:chExt cx="0" cy="0"/>
        </a:xfrm>
      </p:grpSpPr>
      <p:pic>
        <p:nvPicPr>
          <p:cNvPr id="396" name="Google Shape;396;g78f8101544_2_412"/>
          <p:cNvPicPr preferRelativeResize="0"/>
          <p:nvPr/>
        </p:nvPicPr>
        <p:blipFill rotWithShape="1">
          <a:blip r:embed="rId2">
            <a:alphaModFix/>
          </a:blip>
          <a:srcRect/>
          <a:stretch/>
        </p:blipFill>
        <p:spPr>
          <a:xfrm>
            <a:off x="9" y="8"/>
            <a:ext cx="16256002" cy="9143998"/>
          </a:xfrm>
          <a:prstGeom prst="rect">
            <a:avLst/>
          </a:prstGeom>
          <a:noFill/>
          <a:ln>
            <a:noFill/>
          </a:ln>
        </p:spPr>
      </p:pic>
      <p:pic>
        <p:nvPicPr>
          <p:cNvPr id="397" name="Google Shape;397;g78f8101544_2_41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398" name="Google Shape;398;g78f8101544_2_412"/>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399" name="Google Shape;399;g78f8101544_2_412"/>
          <p:cNvSpPr txBox="1">
            <a:spLocks noGrp="1"/>
          </p:cNvSpPr>
          <p:nvPr>
            <p:ph type="title"/>
          </p:nvPr>
        </p:nvSpPr>
        <p:spPr>
          <a:xfrm>
            <a:off x="1" y="539520"/>
            <a:ext cx="16256101" cy="665100"/>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3733"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2401" b="0" i="0" u="none" strike="noStrike" cap="none">
                <a:solidFill>
                  <a:srgbClr val="000000"/>
                </a:solidFill>
                <a:latin typeface="Arial"/>
                <a:ea typeface="Arial"/>
                <a:cs typeface="Arial"/>
                <a:sym typeface="Arial"/>
              </a:defRPr>
            </a:lvl9pPr>
          </a:lstStyle>
          <a:p>
            <a:endParaRPr/>
          </a:p>
        </p:txBody>
      </p:sp>
      <p:sp>
        <p:nvSpPr>
          <p:cNvPr id="400" name="Google Shape;400;g78f8101544_2_412"/>
          <p:cNvSpPr txBox="1">
            <a:spLocks noGrp="1"/>
          </p:cNvSpPr>
          <p:nvPr>
            <p:ph type="body" idx="1"/>
          </p:nvPr>
        </p:nvSpPr>
        <p:spPr>
          <a:xfrm>
            <a:off x="4699003" y="1770194"/>
            <a:ext cx="99567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401"/>
        <p:cNvGrpSpPr/>
        <p:nvPr/>
      </p:nvGrpSpPr>
      <p:grpSpPr>
        <a:xfrm>
          <a:off x="0" y="0"/>
          <a:ext cx="0" cy="0"/>
          <a:chOff x="0" y="0"/>
          <a:chExt cx="0" cy="0"/>
        </a:xfrm>
      </p:grpSpPr>
      <p:pic>
        <p:nvPicPr>
          <p:cNvPr id="402" name="Google Shape;402;g78f8101544_2_418"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03" name="Google Shape;403;g78f8101544_2_41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04" name="Google Shape;404;g78f8101544_2_418"/>
          <p:cNvSpPr/>
          <p:nvPr/>
        </p:nvSpPr>
        <p:spPr>
          <a:xfrm>
            <a:off x="663025" y="1342072"/>
            <a:ext cx="9046500" cy="6875400"/>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405" name="Google Shape;405;g78f8101544_2_418"/>
          <p:cNvSpPr txBox="1">
            <a:spLocks noGrp="1"/>
          </p:cNvSpPr>
          <p:nvPr>
            <p:ph type="body" idx="1"/>
          </p:nvPr>
        </p:nvSpPr>
        <p:spPr>
          <a:xfrm>
            <a:off x="1120877" y="1808294"/>
            <a:ext cx="80925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06" name="Google Shape;406;g78f8101544_2_418"/>
          <p:cNvSpPr/>
          <p:nvPr/>
        </p:nvSpPr>
        <p:spPr>
          <a:xfrm>
            <a:off x="2464059" y="762721"/>
            <a:ext cx="4819800" cy="1149000"/>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3733"/>
              <a:buFont typeface="Open Sans"/>
              <a:buNone/>
            </a:pPr>
            <a:r>
              <a:rPr lang="en-US" sz="3733" b="1" i="0" u="none" strike="noStrike" cap="none">
                <a:solidFill>
                  <a:schemeClr val="lt1"/>
                </a:solidFill>
                <a:latin typeface="Open Sans"/>
                <a:ea typeface="Open Sans"/>
                <a:cs typeface="Open Sans"/>
                <a:sym typeface="Open Sans"/>
              </a:rPr>
              <a:t>Before the Next Class</a:t>
            </a:r>
            <a:endParaRPr sz="24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407"/>
        <p:cNvGrpSpPr/>
        <p:nvPr/>
      </p:nvGrpSpPr>
      <p:grpSpPr>
        <a:xfrm>
          <a:off x="0" y="0"/>
          <a:ext cx="0" cy="0"/>
          <a:chOff x="0" y="0"/>
          <a:chExt cx="0" cy="0"/>
        </a:xfrm>
      </p:grpSpPr>
      <p:pic>
        <p:nvPicPr>
          <p:cNvPr id="408" name="Google Shape;408;g78f8101544_2_424"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09" name="Google Shape;409;g78f8101544_2_42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10" name="Google Shape;410;g78f8101544_2_424"/>
          <p:cNvSpPr/>
          <p:nvPr/>
        </p:nvSpPr>
        <p:spPr>
          <a:xfrm>
            <a:off x="663025" y="1342072"/>
            <a:ext cx="9046500" cy="6875400"/>
          </a:xfrm>
          <a:prstGeom prst="roundRect">
            <a:avLst>
              <a:gd name="adj" fmla="val 3063"/>
            </a:avLst>
          </a:prstGeom>
          <a:solidFill>
            <a:srgbClr val="000000">
              <a:alpha val="20000"/>
            </a:srgbClr>
          </a:solid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chemeClr val="dk1"/>
              </a:buClr>
              <a:buSzPts val="1867"/>
              <a:buFont typeface="Arial"/>
              <a:buNone/>
            </a:pPr>
            <a:endParaRPr sz="1867" b="0" i="0" u="none" strike="noStrike" cap="none">
              <a:solidFill>
                <a:schemeClr val="lt1"/>
              </a:solidFill>
              <a:latin typeface="Arial"/>
              <a:ea typeface="Arial"/>
              <a:cs typeface="Arial"/>
              <a:sym typeface="Arial"/>
            </a:endParaRPr>
          </a:p>
        </p:txBody>
      </p:sp>
      <p:sp>
        <p:nvSpPr>
          <p:cNvPr id="411" name="Google Shape;411;g78f8101544_2_424"/>
          <p:cNvSpPr txBox="1">
            <a:spLocks noGrp="1"/>
          </p:cNvSpPr>
          <p:nvPr>
            <p:ph type="body" idx="1"/>
          </p:nvPr>
        </p:nvSpPr>
        <p:spPr>
          <a:xfrm>
            <a:off x="1120877" y="1808294"/>
            <a:ext cx="80925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933">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12" name="Google Shape;412;g78f8101544_2_424"/>
          <p:cNvSpPr/>
          <p:nvPr/>
        </p:nvSpPr>
        <p:spPr>
          <a:xfrm>
            <a:off x="2464059" y="762723"/>
            <a:ext cx="4819800" cy="574500"/>
          </a:xfrm>
          <a:prstGeom prst="rect">
            <a:avLst/>
          </a:prstGeom>
          <a:noFill/>
          <a:ln>
            <a:noFill/>
          </a:ln>
        </p:spPr>
        <p:txBody>
          <a:bodyPr spcFirstLastPara="1" wrap="square" lIns="121900" tIns="0" rIns="121900" bIns="0" anchor="t" anchorCtr="0">
            <a:noAutofit/>
          </a:bodyPr>
          <a:lstStyle/>
          <a:p>
            <a:pPr marL="0" marR="0" lvl="0" indent="0" algn="ctr" rtl="0">
              <a:lnSpc>
                <a:spcPct val="100000"/>
              </a:lnSpc>
              <a:spcBef>
                <a:spcPts val="0"/>
              </a:spcBef>
              <a:spcAft>
                <a:spcPts val="0"/>
              </a:spcAft>
              <a:buClr>
                <a:schemeClr val="lt1"/>
              </a:buClr>
              <a:buSzPts val="3733"/>
              <a:buFont typeface="Open Sans"/>
              <a:buNone/>
            </a:pPr>
            <a:r>
              <a:rPr lang="en-US" sz="3733" b="1" i="0" u="none" strike="noStrike" cap="none">
                <a:solidFill>
                  <a:schemeClr val="lt1"/>
                </a:solidFill>
                <a:latin typeface="Open Sans"/>
                <a:ea typeface="Open Sans"/>
                <a:cs typeface="Open Sans"/>
                <a:sym typeface="Open Sans"/>
              </a:rPr>
              <a:t>What Next?</a:t>
            </a:r>
            <a:endParaRPr sz="24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419"/>
        <p:cNvGrpSpPr/>
        <p:nvPr/>
      </p:nvGrpSpPr>
      <p:grpSpPr>
        <a:xfrm>
          <a:off x="0" y="0"/>
          <a:ext cx="0" cy="0"/>
          <a:chOff x="0" y="0"/>
          <a:chExt cx="0" cy="0"/>
        </a:xfrm>
      </p:grpSpPr>
      <p:pic>
        <p:nvPicPr>
          <p:cNvPr id="420" name="Google Shape;420;g7be774a8c5_0_387"/>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21" name="Google Shape;421;g7be774a8c5_0_387"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22" name="Google Shape;422;g7be774a8c5_0_387"/>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423" name="Google Shape;423;g7be774a8c5_0_387"/>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24" name="Google Shape;424;g7be774a8c5_0_387"/>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25" name="Google Shape;425;g7be774a8c5_0_387"/>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426" name="Google Shape;426;g7be774a8c5_0_387"/>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427" name="Google Shape;427;g7be774a8c5_0_387"/>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428" name="Google Shape;428;g7be774a8c5_0_387"/>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429" name="Google Shape;429;g7be774a8c5_0_387"/>
          <p:cNvSpPr txBox="1">
            <a:spLocks noGrp="1"/>
          </p:cNvSpPr>
          <p:nvPr>
            <p:ph type="body" idx="3"/>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30" name="Google Shape;430;g7be774a8c5_0_387"/>
          <p:cNvSpPr txBox="1">
            <a:spLocks noGrp="1"/>
          </p:cNvSpPr>
          <p:nvPr>
            <p:ph type="body" idx="4"/>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31" name="Google Shape;431;g7be774a8c5_0_387"/>
          <p:cNvSpPr txBox="1">
            <a:spLocks noGrp="1"/>
          </p:cNvSpPr>
          <p:nvPr>
            <p:ph type="body" idx="5"/>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32" name="Google Shape;432;g7be774a8c5_0_387"/>
          <p:cNvSpPr txBox="1">
            <a:spLocks noGrp="1"/>
          </p:cNvSpPr>
          <p:nvPr>
            <p:ph type="body" idx="6"/>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433"/>
        <p:cNvGrpSpPr/>
        <p:nvPr/>
      </p:nvGrpSpPr>
      <p:grpSpPr>
        <a:xfrm>
          <a:off x="0" y="0"/>
          <a:ext cx="0" cy="0"/>
          <a:chOff x="0" y="0"/>
          <a:chExt cx="0" cy="0"/>
        </a:xfrm>
      </p:grpSpPr>
      <p:pic>
        <p:nvPicPr>
          <p:cNvPr id="434" name="Google Shape;434;g7be774a8c5_0_401"/>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35" name="Google Shape;435;g7be774a8c5_0_401"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36" name="Google Shape;436;g7be774a8c5_0_401"/>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437" name="Google Shape;437;g7be774a8c5_0_401"/>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38" name="Google Shape;438;g7be774a8c5_0_401"/>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39" name="Google Shape;439;g7be774a8c5_0_401"/>
          <p:cNvSpPr txBox="1">
            <a:spLocks noGrp="1"/>
          </p:cNvSpPr>
          <p:nvPr>
            <p:ph type="body" idx="3"/>
          </p:nvPr>
        </p:nvSpPr>
        <p:spPr>
          <a:xfrm>
            <a:off x="670035" y="7935123"/>
            <a:ext cx="15194399" cy="9987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40" name="Google Shape;440;g7be774a8c5_0_401"/>
          <p:cNvSpPr txBox="1"/>
          <p:nvPr/>
        </p:nvSpPr>
        <p:spPr>
          <a:xfrm>
            <a:off x="670035" y="7373506"/>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441" name="Google Shape;441;g7be774a8c5_0_401"/>
          <p:cNvCxnSpPr/>
          <p:nvPr/>
        </p:nvCxnSpPr>
        <p:spPr>
          <a:xfrm>
            <a:off x="670034" y="7854368"/>
            <a:ext cx="15074399" cy="0"/>
          </a:xfrm>
          <a:prstGeom prst="straightConnector1">
            <a:avLst/>
          </a:prstGeom>
          <a:noFill/>
          <a:ln w="9525" cap="flat" cmpd="sng">
            <a:solidFill>
              <a:schemeClr val="dk1"/>
            </a:solidFill>
            <a:prstDash val="solid"/>
            <a:round/>
            <a:headEnd type="none" w="sm" len="sm"/>
            <a:tailEnd type="none" w="sm" len="sm"/>
          </a:ln>
        </p:spPr>
      </p:cxnSp>
      <p:sp>
        <p:nvSpPr>
          <p:cNvPr id="442" name="Google Shape;442;g7be774a8c5_0_401"/>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43" name="Google Shape;443;g7be774a8c5_0_401"/>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444" name="Google Shape;444;g7be774a8c5_0_401"/>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445" name="Google Shape;445;g7be774a8c5_0_401"/>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446" name="Google Shape;446;g7be774a8c5_0_401"/>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447" name="Google Shape;447;g7be774a8c5_0_401"/>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48" name="Google Shape;448;g7be774a8c5_0_401"/>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49" name="Google Shape;449;g7be774a8c5_0_401"/>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50" name="Google Shape;450;g7be774a8c5_0_401"/>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451"/>
        <p:cNvGrpSpPr/>
        <p:nvPr/>
      </p:nvGrpSpPr>
      <p:grpSpPr>
        <a:xfrm>
          <a:off x="0" y="0"/>
          <a:ext cx="0" cy="0"/>
          <a:chOff x="0" y="0"/>
          <a:chExt cx="0" cy="0"/>
        </a:xfrm>
      </p:grpSpPr>
      <p:pic>
        <p:nvPicPr>
          <p:cNvPr id="452" name="Google Shape;452;g7be774a8c5_0_520"/>
          <p:cNvPicPr preferRelativeResize="0"/>
          <p:nvPr/>
        </p:nvPicPr>
        <p:blipFill rotWithShape="1">
          <a:blip r:embed="rId2">
            <a:alphaModFix/>
          </a:blip>
          <a:srcRect/>
          <a:stretch/>
        </p:blipFill>
        <p:spPr>
          <a:xfrm>
            <a:off x="3" y="0"/>
            <a:ext cx="16256002" cy="9144001"/>
          </a:xfrm>
          <a:prstGeom prst="rect">
            <a:avLst/>
          </a:prstGeom>
          <a:noFill/>
          <a:ln>
            <a:noFill/>
          </a:ln>
        </p:spPr>
      </p:pic>
      <p:pic>
        <p:nvPicPr>
          <p:cNvPr id="453" name="Google Shape;453;g7be774a8c5_0_52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54" name="Google Shape;454;g7be774a8c5_0_520"/>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55" name="Google Shape;455;g7be774a8c5_0_520"/>
          <p:cNvSpPr txBox="1">
            <a:spLocks noGrp="1"/>
          </p:cNvSpPr>
          <p:nvPr>
            <p:ph type="title"/>
          </p:nvPr>
        </p:nvSpPr>
        <p:spPr>
          <a:xfrm>
            <a:off x="1" y="539517"/>
            <a:ext cx="16256101" cy="665100"/>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9pPr>
          </a:lstStyle>
          <a:p>
            <a:endParaRPr/>
          </a:p>
        </p:txBody>
      </p:sp>
      <p:sp>
        <p:nvSpPr>
          <p:cNvPr id="456" name="Google Shape;456;g7be774a8c5_0_520"/>
          <p:cNvSpPr txBox="1">
            <a:spLocks noGrp="1"/>
          </p:cNvSpPr>
          <p:nvPr>
            <p:ph type="body" idx="1"/>
          </p:nvPr>
        </p:nvSpPr>
        <p:spPr>
          <a:xfrm>
            <a:off x="4699003" y="1770193"/>
            <a:ext cx="99567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457"/>
        <p:cNvGrpSpPr/>
        <p:nvPr/>
      </p:nvGrpSpPr>
      <p:grpSpPr>
        <a:xfrm>
          <a:off x="0" y="0"/>
          <a:ext cx="0" cy="0"/>
          <a:chOff x="0" y="0"/>
          <a:chExt cx="0" cy="0"/>
        </a:xfrm>
      </p:grpSpPr>
      <p:pic>
        <p:nvPicPr>
          <p:cNvPr id="458" name="Google Shape;458;g7be774a8c5_0_358" descr="A close up of a logo&#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59" name="Google Shape;459;g7be774a8c5_0_35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60" name="Google Shape;460;g7be774a8c5_0_358"/>
          <p:cNvSpPr txBox="1">
            <a:spLocks noGrp="1"/>
          </p:cNvSpPr>
          <p:nvPr>
            <p:ph type="title"/>
          </p:nvPr>
        </p:nvSpPr>
        <p:spPr>
          <a:xfrm>
            <a:off x="-10159" y="229879"/>
            <a:ext cx="16276199" cy="6873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1" name="Google Shape;461;g7be774a8c5_0_358"/>
          <p:cNvSpPr txBox="1">
            <a:spLocks noGrp="1"/>
          </p:cNvSpPr>
          <p:nvPr>
            <p:ph type="body" idx="1"/>
          </p:nvPr>
        </p:nvSpPr>
        <p:spPr>
          <a:xfrm>
            <a:off x="1902094" y="1808293"/>
            <a:ext cx="124518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462"/>
        <p:cNvGrpSpPr/>
        <p:nvPr/>
      </p:nvGrpSpPr>
      <p:grpSpPr>
        <a:xfrm>
          <a:off x="0" y="0"/>
          <a:ext cx="0" cy="0"/>
          <a:chOff x="0" y="0"/>
          <a:chExt cx="0" cy="0"/>
        </a:xfrm>
      </p:grpSpPr>
      <p:pic>
        <p:nvPicPr>
          <p:cNvPr id="463" name="Google Shape;463;g7be774a8c5_0_363"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64" name="Google Shape;464;g7be774a8c5_0_363"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465" name="Google Shape;465;g7be774a8c5_0_363"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466" name="Google Shape;466;g7be774a8c5_0_363"/>
          <p:cNvSpPr txBox="1">
            <a:spLocks noGrp="1"/>
          </p:cNvSpPr>
          <p:nvPr>
            <p:ph type="title"/>
          </p:nvPr>
        </p:nvSpPr>
        <p:spPr>
          <a:xfrm>
            <a:off x="812802" y="436396"/>
            <a:ext cx="10666200" cy="6651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7" name="Google Shape;467;g7be774a8c5_0_363"/>
          <p:cNvSpPr txBox="1">
            <a:spLocks noGrp="1"/>
          </p:cNvSpPr>
          <p:nvPr>
            <p:ph type="body" idx="1"/>
          </p:nvPr>
        </p:nvSpPr>
        <p:spPr>
          <a:xfrm>
            <a:off x="1902094" y="2363466"/>
            <a:ext cx="124518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37"/>
        <p:cNvGrpSpPr/>
        <p:nvPr/>
      </p:nvGrpSpPr>
      <p:grpSpPr>
        <a:xfrm>
          <a:off x="0" y="0"/>
          <a:ext cx="0" cy="0"/>
          <a:chOff x="0" y="0"/>
          <a:chExt cx="0" cy="0"/>
        </a:xfrm>
      </p:grpSpPr>
      <p:pic>
        <p:nvPicPr>
          <p:cNvPr id="38" name="Google Shape;38;p98" descr="A close up of a logo&#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39" name="Google Shape;39;p98"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40" name="Google Shape;40;p98"/>
          <p:cNvSpPr txBox="1">
            <a:spLocks noGrp="1"/>
          </p:cNvSpPr>
          <p:nvPr>
            <p:ph type="title"/>
          </p:nvPr>
        </p:nvSpPr>
        <p:spPr>
          <a:xfrm>
            <a:off x="-10159" y="229879"/>
            <a:ext cx="16276320" cy="6872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98"/>
          <p:cNvSpPr txBox="1">
            <a:spLocks noGrp="1"/>
          </p:cNvSpPr>
          <p:nvPr>
            <p:ph type="body" idx="1"/>
          </p:nvPr>
        </p:nvSpPr>
        <p:spPr>
          <a:xfrm>
            <a:off x="1902100" y="1808294"/>
            <a:ext cx="12451817"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2" name="Google Shape;42;p98"/>
          <p:cNvSpPr/>
          <p:nvPr/>
        </p:nvSpPr>
        <p:spPr>
          <a:xfrm>
            <a:off x="16440756" y="259179"/>
            <a:ext cx="640080" cy="640080"/>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3" name="Google Shape;43;p98"/>
          <p:cNvSpPr/>
          <p:nvPr/>
        </p:nvSpPr>
        <p:spPr>
          <a:xfrm>
            <a:off x="16440756" y="1121705"/>
            <a:ext cx="640080" cy="640080"/>
          </a:xfrm>
          <a:prstGeom prst="ellipse">
            <a:avLst/>
          </a:prstGeom>
          <a:solidFill>
            <a:srgbClr val="427AA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4" name="Google Shape;44;p98"/>
          <p:cNvSpPr/>
          <p:nvPr/>
        </p:nvSpPr>
        <p:spPr>
          <a:xfrm>
            <a:off x="16440756" y="1984231"/>
            <a:ext cx="640080" cy="64008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5" name="Google Shape;45;p98"/>
          <p:cNvSpPr/>
          <p:nvPr/>
        </p:nvSpPr>
        <p:spPr>
          <a:xfrm>
            <a:off x="16440756" y="2846757"/>
            <a:ext cx="640080" cy="640080"/>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6" name="Google Shape;46;p98"/>
          <p:cNvSpPr/>
          <p:nvPr/>
        </p:nvSpPr>
        <p:spPr>
          <a:xfrm>
            <a:off x="16440756" y="3709283"/>
            <a:ext cx="640080" cy="640080"/>
          </a:xfrm>
          <a:prstGeom prst="ellipse">
            <a:avLst/>
          </a:prstGeom>
          <a:solidFill>
            <a:srgbClr val="F9DE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7" name="Google Shape;47;p98"/>
          <p:cNvSpPr/>
          <p:nvPr/>
        </p:nvSpPr>
        <p:spPr>
          <a:xfrm>
            <a:off x="16440756" y="4571809"/>
            <a:ext cx="640080" cy="640080"/>
          </a:xfrm>
          <a:prstGeom prst="ellipse">
            <a:avLst/>
          </a:prstGeom>
          <a:solidFill>
            <a:srgbClr val="E9AFA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8" name="Google Shape;48;p98"/>
          <p:cNvSpPr/>
          <p:nvPr/>
        </p:nvSpPr>
        <p:spPr>
          <a:xfrm>
            <a:off x="16440756" y="5434335"/>
            <a:ext cx="640080" cy="64008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49" name="Google Shape;49;p98"/>
          <p:cNvSpPr/>
          <p:nvPr/>
        </p:nvSpPr>
        <p:spPr>
          <a:xfrm>
            <a:off x="16440756" y="6296861"/>
            <a:ext cx="640080" cy="64008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0" name="Google Shape;50;p98"/>
          <p:cNvSpPr/>
          <p:nvPr/>
        </p:nvSpPr>
        <p:spPr>
          <a:xfrm>
            <a:off x="16440756" y="7159387"/>
            <a:ext cx="640080" cy="640080"/>
          </a:xfrm>
          <a:prstGeom prst="ellipse">
            <a:avLst/>
          </a:prstGeom>
          <a:solidFill>
            <a:srgbClr val="0075C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1" name="Google Shape;51;p98"/>
          <p:cNvSpPr/>
          <p:nvPr/>
        </p:nvSpPr>
        <p:spPr>
          <a:xfrm>
            <a:off x="16440756" y="8021912"/>
            <a:ext cx="640080" cy="640080"/>
          </a:xfrm>
          <a:prstGeom prst="ellipse">
            <a:avLst/>
          </a:prstGeom>
          <a:solidFill>
            <a:srgbClr val="0FCFE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468"/>
        <p:cNvGrpSpPr/>
        <p:nvPr/>
      </p:nvGrpSpPr>
      <p:grpSpPr>
        <a:xfrm>
          <a:off x="0" y="0"/>
          <a:ext cx="0" cy="0"/>
          <a:chOff x="0" y="0"/>
          <a:chExt cx="0" cy="0"/>
        </a:xfrm>
      </p:grpSpPr>
      <p:pic>
        <p:nvPicPr>
          <p:cNvPr id="469" name="Google Shape;469;g7be774a8c5_0_369"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70" name="Google Shape;470;g7be774a8c5_0_369"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471" name="Google Shape;471;g7be774a8c5_0_369"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472" name="Google Shape;472;g7be774a8c5_0_369"/>
          <p:cNvSpPr txBox="1">
            <a:spLocks noGrp="1"/>
          </p:cNvSpPr>
          <p:nvPr>
            <p:ph type="body" idx="1"/>
          </p:nvPr>
        </p:nvSpPr>
        <p:spPr>
          <a:xfrm>
            <a:off x="2" y="4114800"/>
            <a:ext cx="16256101" cy="914400"/>
          </a:xfrm>
          <a:prstGeom prst="rect">
            <a:avLst/>
          </a:prstGeom>
          <a:noFill/>
          <a:ln>
            <a:noFill/>
          </a:ln>
        </p:spPr>
        <p:txBody>
          <a:bodyPr spcFirstLastPara="1" wrap="square" lIns="91425" tIns="91425" rIns="91425" bIns="91425" anchor="t" anchorCtr="0">
            <a:noAutofit/>
          </a:bodyPr>
          <a:lstStyle>
            <a:lvl1pPr marL="457200" lvl="0" indent="-406400" algn="ctr">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473"/>
        <p:cNvGrpSpPr/>
        <p:nvPr/>
      </p:nvGrpSpPr>
      <p:grpSpPr>
        <a:xfrm>
          <a:off x="0" y="0"/>
          <a:ext cx="0" cy="0"/>
          <a:chOff x="0" y="0"/>
          <a:chExt cx="0" cy="0"/>
        </a:xfrm>
      </p:grpSpPr>
      <p:pic>
        <p:nvPicPr>
          <p:cNvPr id="474" name="Google Shape;474;g7be774a8c5_0_374" descr="A close up of a sign&#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75" name="Google Shape;475;g7be774a8c5_0_37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476" name="Google Shape;476;g7be774a8c5_0_374"/>
          <p:cNvPicPr preferRelativeResize="0"/>
          <p:nvPr/>
        </p:nvPicPr>
        <p:blipFill rotWithShape="1">
          <a:blip r:embed="rId4">
            <a:alphaModFix/>
          </a:blip>
          <a:srcRect/>
          <a:stretch/>
        </p:blipFill>
        <p:spPr>
          <a:xfrm>
            <a:off x="3302003" y="1186581"/>
            <a:ext cx="3975101" cy="365760"/>
          </a:xfrm>
          <a:prstGeom prst="rect">
            <a:avLst/>
          </a:prstGeom>
          <a:noFill/>
          <a:ln>
            <a:noFill/>
          </a:ln>
        </p:spPr>
      </p:pic>
      <p:sp>
        <p:nvSpPr>
          <p:cNvPr id="477" name="Google Shape;477;g7be774a8c5_0_374"/>
          <p:cNvSpPr/>
          <p:nvPr/>
        </p:nvSpPr>
        <p:spPr>
          <a:xfrm>
            <a:off x="2747395" y="769175"/>
            <a:ext cx="4819800" cy="519600"/>
          </a:xfrm>
          <a:prstGeom prst="rect">
            <a:avLst/>
          </a:prstGeom>
          <a:noFill/>
          <a:ln>
            <a:noFill/>
          </a:ln>
        </p:spPr>
        <p:txBody>
          <a:bodyPr spcFirstLastPara="1" wrap="square" lIns="91425" tIns="45700" rIns="91425" bIns="45700" anchor="t" anchorCtr="0">
            <a:noAutofit/>
          </a:bodyPr>
          <a:lstStyle/>
          <a:p>
            <a:pPr marL="457220" marR="0" lvl="0" indent="-22861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1801" b="0" i="0" u="none" strike="noStrike" cap="none">
              <a:solidFill>
                <a:schemeClr val="dk1"/>
              </a:solidFill>
              <a:latin typeface="Arial"/>
              <a:ea typeface="Arial"/>
              <a:cs typeface="Arial"/>
              <a:sym typeface="Arial"/>
            </a:endParaRPr>
          </a:p>
        </p:txBody>
      </p:sp>
      <p:sp>
        <p:nvSpPr>
          <p:cNvPr id="478" name="Google Shape;478;g7be774a8c5_0_374"/>
          <p:cNvSpPr txBox="1">
            <a:spLocks noGrp="1"/>
          </p:cNvSpPr>
          <p:nvPr>
            <p:ph type="body" idx="1"/>
          </p:nvPr>
        </p:nvSpPr>
        <p:spPr>
          <a:xfrm>
            <a:off x="1432121" y="2180141"/>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79" name="Google Shape;479;g7be774a8c5_0_374"/>
          <p:cNvSpPr txBox="1">
            <a:spLocks noGrp="1"/>
          </p:cNvSpPr>
          <p:nvPr>
            <p:ph type="body" idx="2"/>
          </p:nvPr>
        </p:nvSpPr>
        <p:spPr>
          <a:xfrm>
            <a:off x="1432121" y="3372839"/>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80" name="Google Shape;480;g7be774a8c5_0_374"/>
          <p:cNvSpPr txBox="1">
            <a:spLocks noGrp="1"/>
          </p:cNvSpPr>
          <p:nvPr>
            <p:ph type="body" idx="3"/>
          </p:nvPr>
        </p:nvSpPr>
        <p:spPr>
          <a:xfrm>
            <a:off x="1432121" y="4565535"/>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81" name="Google Shape;481;g7be774a8c5_0_374"/>
          <p:cNvSpPr txBox="1">
            <a:spLocks noGrp="1"/>
          </p:cNvSpPr>
          <p:nvPr>
            <p:ph type="body" idx="4"/>
          </p:nvPr>
        </p:nvSpPr>
        <p:spPr>
          <a:xfrm>
            <a:off x="1432121" y="5758233"/>
            <a:ext cx="8099400" cy="5862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482"/>
        <p:cNvGrpSpPr/>
        <p:nvPr/>
      </p:nvGrpSpPr>
      <p:grpSpPr>
        <a:xfrm>
          <a:off x="0" y="0"/>
          <a:ext cx="0" cy="0"/>
          <a:chOff x="0" y="0"/>
          <a:chExt cx="0" cy="0"/>
        </a:xfrm>
      </p:grpSpPr>
      <p:pic>
        <p:nvPicPr>
          <p:cNvPr id="483" name="Google Shape;483;g7be774a8c5_0_383"/>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84" name="Google Shape;484;g7be774a8c5_0_383"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85" name="Google Shape;485;g7be774a8c5_0_383"/>
          <p:cNvSpPr/>
          <p:nvPr/>
        </p:nvSpPr>
        <p:spPr>
          <a:xfrm>
            <a:off x="8128002" y="4310394"/>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Knowledge Check</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486"/>
        <p:cNvGrpSpPr/>
        <p:nvPr/>
      </p:nvGrpSpPr>
      <p:grpSpPr>
        <a:xfrm>
          <a:off x="0" y="0"/>
          <a:ext cx="0" cy="0"/>
          <a:chOff x="0" y="0"/>
          <a:chExt cx="0" cy="0"/>
        </a:xfrm>
      </p:grpSpPr>
      <p:pic>
        <p:nvPicPr>
          <p:cNvPr id="487" name="Google Shape;487;g7be774a8c5_0_419" descr="A picture containing wa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88" name="Google Shape;488;g7be774a8c5_0_419"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89" name="Google Shape;489;g7be774a8c5_0_419"/>
          <p:cNvSpPr txBox="1">
            <a:spLocks noGrp="1"/>
          </p:cNvSpPr>
          <p:nvPr>
            <p:ph type="body" idx="1"/>
          </p:nvPr>
        </p:nvSpPr>
        <p:spPr>
          <a:xfrm>
            <a:off x="7304150" y="4114800"/>
            <a:ext cx="7554900"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490"/>
        <p:cNvGrpSpPr/>
        <p:nvPr/>
      </p:nvGrpSpPr>
      <p:grpSpPr>
        <a:xfrm>
          <a:off x="0" y="0"/>
          <a:ext cx="0" cy="0"/>
          <a:chOff x="0" y="0"/>
          <a:chExt cx="0" cy="0"/>
        </a:xfrm>
      </p:grpSpPr>
      <p:pic>
        <p:nvPicPr>
          <p:cNvPr id="491" name="Google Shape;491;g7be774a8c5_0_423" descr="A picture containing wa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92" name="Google Shape;492;g7be774a8c5_0_423"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93" name="Google Shape;493;g7be774a8c5_0_423"/>
          <p:cNvSpPr txBox="1">
            <a:spLocks noGrp="1"/>
          </p:cNvSpPr>
          <p:nvPr>
            <p:ph type="body" idx="1"/>
          </p:nvPr>
        </p:nvSpPr>
        <p:spPr>
          <a:xfrm>
            <a:off x="3075051" y="4114800"/>
            <a:ext cx="6960000"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494"/>
        <p:cNvGrpSpPr/>
        <p:nvPr/>
      </p:nvGrpSpPr>
      <p:grpSpPr>
        <a:xfrm>
          <a:off x="0" y="0"/>
          <a:ext cx="0" cy="0"/>
          <a:chOff x="0" y="0"/>
          <a:chExt cx="0" cy="0"/>
        </a:xfrm>
      </p:grpSpPr>
      <p:pic>
        <p:nvPicPr>
          <p:cNvPr id="495" name="Google Shape;495;g7be774a8c5_0_427" descr="A close up of a sign&#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496" name="Google Shape;496;g7be774a8c5_0_427"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497" name="Google Shape;497;g7be774a8c5_0_427"/>
          <p:cNvSpPr/>
          <p:nvPr/>
        </p:nvSpPr>
        <p:spPr>
          <a:xfrm>
            <a:off x="2747395" y="769175"/>
            <a:ext cx="4819800" cy="519600"/>
          </a:xfrm>
          <a:prstGeom prst="rect">
            <a:avLst/>
          </a:prstGeom>
          <a:noFill/>
          <a:ln>
            <a:noFill/>
          </a:ln>
        </p:spPr>
        <p:txBody>
          <a:bodyPr spcFirstLastPara="1" wrap="square" lIns="91425" tIns="45700" rIns="91425" bIns="45700" anchor="t" anchorCtr="0">
            <a:noAutofit/>
          </a:bodyPr>
          <a:lstStyle/>
          <a:p>
            <a:pPr marL="457220" marR="0" lvl="0" indent="-22861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1801" b="0" i="0" u="none" strike="noStrike" cap="none">
              <a:solidFill>
                <a:schemeClr val="dk1"/>
              </a:solidFill>
              <a:latin typeface="Arial"/>
              <a:ea typeface="Arial"/>
              <a:cs typeface="Arial"/>
              <a:sym typeface="Arial"/>
            </a:endParaRPr>
          </a:p>
        </p:txBody>
      </p:sp>
      <p:sp>
        <p:nvSpPr>
          <p:cNvPr id="498" name="Google Shape;498;g7be774a8c5_0_427"/>
          <p:cNvSpPr txBox="1">
            <a:spLocks noGrp="1"/>
          </p:cNvSpPr>
          <p:nvPr>
            <p:ph type="body" idx="1"/>
          </p:nvPr>
        </p:nvSpPr>
        <p:spPr>
          <a:xfrm>
            <a:off x="1470662" y="2204377"/>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99" name="Google Shape;499;g7be774a8c5_0_427"/>
          <p:cNvSpPr txBox="1">
            <a:spLocks noGrp="1"/>
          </p:cNvSpPr>
          <p:nvPr>
            <p:ph type="body" idx="2"/>
          </p:nvPr>
        </p:nvSpPr>
        <p:spPr>
          <a:xfrm>
            <a:off x="1470662" y="3377721"/>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00" name="Google Shape;500;g7be774a8c5_0_427"/>
          <p:cNvSpPr txBox="1">
            <a:spLocks noGrp="1"/>
          </p:cNvSpPr>
          <p:nvPr>
            <p:ph type="body" idx="3"/>
          </p:nvPr>
        </p:nvSpPr>
        <p:spPr>
          <a:xfrm>
            <a:off x="1470662" y="4551064"/>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01" name="Google Shape;501;g7be774a8c5_0_427"/>
          <p:cNvSpPr txBox="1">
            <a:spLocks noGrp="1"/>
          </p:cNvSpPr>
          <p:nvPr>
            <p:ph type="body" idx="4"/>
          </p:nvPr>
        </p:nvSpPr>
        <p:spPr>
          <a:xfrm>
            <a:off x="1470662" y="5724407"/>
            <a:ext cx="8229600" cy="548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pic>
        <p:nvPicPr>
          <p:cNvPr id="502" name="Google Shape;502;g7be774a8c5_0_427"/>
          <p:cNvPicPr preferRelativeResize="0"/>
          <p:nvPr/>
        </p:nvPicPr>
        <p:blipFill rotWithShape="1">
          <a:blip r:embed="rId4">
            <a:alphaModFix/>
          </a:blip>
          <a:srcRect/>
          <a:stretch/>
        </p:blipFill>
        <p:spPr>
          <a:xfrm>
            <a:off x="2870203" y="1186581"/>
            <a:ext cx="4819923" cy="365760"/>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503"/>
        <p:cNvGrpSpPr/>
        <p:nvPr/>
      </p:nvGrpSpPr>
      <p:grpSpPr>
        <a:xfrm>
          <a:off x="0" y="0"/>
          <a:ext cx="0" cy="0"/>
          <a:chOff x="0" y="0"/>
          <a:chExt cx="0" cy="0"/>
        </a:xfrm>
      </p:grpSpPr>
      <p:pic>
        <p:nvPicPr>
          <p:cNvPr id="504" name="Google Shape;504;g7be774a8c5_0_436"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05" name="Google Shape;505;g7be774a8c5_0_436" descr="A picture containing object&#10;&#10;Description automatically generated"/>
          <p:cNvPicPr preferRelativeResize="0"/>
          <p:nvPr/>
        </p:nvPicPr>
        <p:blipFill rotWithShape="1">
          <a:blip r:embed="rId3">
            <a:alphaModFix/>
          </a:blip>
          <a:srcRect/>
          <a:stretch/>
        </p:blipFill>
        <p:spPr>
          <a:xfrm>
            <a:off x="3" y="228489"/>
            <a:ext cx="16255999" cy="8687026"/>
          </a:xfrm>
          <a:prstGeom prst="rect">
            <a:avLst/>
          </a:prstGeom>
          <a:noFill/>
          <a:ln>
            <a:noFill/>
          </a:ln>
        </p:spPr>
      </p:pic>
      <p:pic>
        <p:nvPicPr>
          <p:cNvPr id="506" name="Google Shape;506;g7be774a8c5_0_436"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507" name="Google Shape;507;g7be774a8c5_0_436"/>
          <p:cNvSpPr txBox="1">
            <a:spLocks noGrp="1"/>
          </p:cNvSpPr>
          <p:nvPr>
            <p:ph type="body" idx="1"/>
          </p:nvPr>
        </p:nvSpPr>
        <p:spPr>
          <a:xfrm>
            <a:off x="1453245" y="2244769"/>
            <a:ext cx="13209899"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08" name="Google Shape;508;g7be774a8c5_0_436"/>
          <p:cNvSpPr/>
          <p:nvPr/>
        </p:nvSpPr>
        <p:spPr>
          <a:xfrm>
            <a:off x="5718040" y="569357"/>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You Already Know</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509"/>
        <p:cNvGrpSpPr/>
        <p:nvPr/>
      </p:nvGrpSpPr>
      <p:grpSpPr>
        <a:xfrm>
          <a:off x="0" y="0"/>
          <a:ext cx="0" cy="0"/>
          <a:chOff x="0" y="0"/>
          <a:chExt cx="0" cy="0"/>
        </a:xfrm>
      </p:grpSpPr>
      <p:pic>
        <p:nvPicPr>
          <p:cNvPr id="510" name="Google Shape;510;g7be774a8c5_0_442"/>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11" name="Google Shape;511;g7be774a8c5_0_442"/>
          <p:cNvPicPr preferRelativeResize="0"/>
          <p:nvPr/>
        </p:nvPicPr>
        <p:blipFill rotWithShape="1">
          <a:blip r:embed="rId3">
            <a:alphaModFix/>
          </a:blip>
          <a:srcRect/>
          <a:stretch/>
        </p:blipFill>
        <p:spPr>
          <a:xfrm>
            <a:off x="1" y="324852"/>
            <a:ext cx="16256002" cy="9144001"/>
          </a:xfrm>
          <a:prstGeom prst="rect">
            <a:avLst/>
          </a:prstGeom>
          <a:noFill/>
          <a:ln>
            <a:noFill/>
          </a:ln>
        </p:spPr>
      </p:pic>
      <p:pic>
        <p:nvPicPr>
          <p:cNvPr id="512" name="Google Shape;512;g7be774a8c5_0_442"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513" name="Google Shape;513;g7be774a8c5_0_442"/>
          <p:cNvSpPr txBox="1">
            <a:spLocks noGrp="1"/>
          </p:cNvSpPr>
          <p:nvPr>
            <p:ph type="body" idx="1"/>
          </p:nvPr>
        </p:nvSpPr>
        <p:spPr>
          <a:xfrm>
            <a:off x="1632863" y="1987909"/>
            <a:ext cx="94053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14" name="Google Shape;514;g7be774a8c5_0_442"/>
          <p:cNvSpPr/>
          <p:nvPr/>
        </p:nvSpPr>
        <p:spPr>
          <a:xfrm rot="-3026765">
            <a:off x="-270692" y="840489"/>
            <a:ext cx="2404978" cy="447915"/>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Recap</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515"/>
        <p:cNvGrpSpPr/>
        <p:nvPr/>
      </p:nvGrpSpPr>
      <p:grpSpPr>
        <a:xfrm>
          <a:off x="0" y="0"/>
          <a:ext cx="0" cy="0"/>
          <a:chOff x="0" y="0"/>
          <a:chExt cx="0" cy="0"/>
        </a:xfrm>
      </p:grpSpPr>
      <p:pic>
        <p:nvPicPr>
          <p:cNvPr id="516" name="Google Shape;516;g7be774a8c5_0_448"/>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17" name="Google Shape;517;g7be774a8c5_0_44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18" name="Google Shape;518;g7be774a8c5_0_448"/>
          <p:cNvSpPr txBox="1">
            <a:spLocks noGrp="1"/>
          </p:cNvSpPr>
          <p:nvPr>
            <p:ph type="body" idx="1"/>
          </p:nvPr>
        </p:nvSpPr>
        <p:spPr>
          <a:xfrm>
            <a:off x="1453247" y="1808293"/>
            <a:ext cx="94053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19" name="Google Shape;519;g7be774a8c5_0_448"/>
          <p:cNvSpPr/>
          <p:nvPr/>
        </p:nvSpPr>
        <p:spPr>
          <a:xfrm>
            <a:off x="2089152" y="569357"/>
            <a:ext cx="120777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262626"/>
              </a:buClr>
              <a:buSzPts val="2800"/>
              <a:buFont typeface="Open Sans"/>
              <a:buNone/>
            </a:pPr>
            <a:r>
              <a:rPr lang="en-US" sz="2800" b="1" i="0" u="none" strike="noStrike" cap="none">
                <a:solidFill>
                  <a:srgbClr val="262626"/>
                </a:solidFill>
                <a:latin typeface="Open Sans"/>
                <a:ea typeface="Open Sans"/>
                <a:cs typeface="Open Sans"/>
                <a:sym typeface="Open Sans"/>
              </a:rPr>
              <a:t>A Day in the Life of a Full Stack Developer</a:t>
            </a:r>
            <a:endParaRPr sz="1801" b="0" i="0" u="none" strike="noStrike" cap="none">
              <a:solidFill>
                <a:srgbClr val="262626"/>
              </a:solidFill>
              <a:latin typeface="Arial"/>
              <a:ea typeface="Arial"/>
              <a:cs typeface="Arial"/>
              <a:sym typeface="Arial"/>
            </a:endParaRPr>
          </a:p>
        </p:txBody>
      </p:sp>
      <p:pic>
        <p:nvPicPr>
          <p:cNvPr id="520" name="Google Shape;520;g7be774a8c5_0_448"/>
          <p:cNvPicPr preferRelativeResize="0"/>
          <p:nvPr/>
        </p:nvPicPr>
        <p:blipFill rotWithShape="1">
          <a:blip r:embed="rId4">
            <a:alphaModFix/>
          </a:blip>
          <a:srcRect/>
          <a:stretch/>
        </p:blipFill>
        <p:spPr>
          <a:xfrm>
            <a:off x="2958486" y="1000240"/>
            <a:ext cx="10332954" cy="365760"/>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521"/>
        <p:cNvGrpSpPr/>
        <p:nvPr/>
      </p:nvGrpSpPr>
      <p:grpSpPr>
        <a:xfrm>
          <a:off x="0" y="0"/>
          <a:ext cx="0" cy="0"/>
          <a:chOff x="0" y="0"/>
          <a:chExt cx="0" cy="0"/>
        </a:xfrm>
      </p:grpSpPr>
      <p:pic>
        <p:nvPicPr>
          <p:cNvPr id="522" name="Google Shape;522;g7be774a8c5_0_454"/>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23" name="Google Shape;523;g7be774a8c5_0_45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24" name="Google Shape;524;g7be774a8c5_0_454"/>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525" name="Google Shape;525;g7be774a8c5_0_454"/>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26" name="Google Shape;526;g7be774a8c5_0_454"/>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27" name="Google Shape;527;g7be774a8c5_0_454"/>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528" name="Google Shape;528;g7be774a8c5_0_454"/>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529" name="Google Shape;529;g7be774a8c5_0_454"/>
          <p:cNvSpPr txBox="1">
            <a:spLocks noGrp="1"/>
          </p:cNvSpPr>
          <p:nvPr>
            <p:ph type="body" idx="3"/>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30" name="Google Shape;530;g7be774a8c5_0_454"/>
          <p:cNvSpPr txBox="1">
            <a:spLocks noGrp="1"/>
          </p:cNvSpPr>
          <p:nvPr>
            <p:ph type="body" idx="4"/>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52"/>
        <p:cNvGrpSpPr/>
        <p:nvPr/>
      </p:nvGrpSpPr>
      <p:grpSpPr>
        <a:xfrm>
          <a:off x="0" y="0"/>
          <a:ext cx="0" cy="0"/>
          <a:chOff x="0" y="0"/>
          <a:chExt cx="0" cy="0"/>
        </a:xfrm>
      </p:grpSpPr>
      <p:pic>
        <p:nvPicPr>
          <p:cNvPr id="53" name="Google Shape;53;p99" descr="A screenshot of a computer&#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54" name="Google Shape;54;p99"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pic>
        <p:nvPicPr>
          <p:cNvPr id="55" name="Google Shape;55;p99" descr="A close up of a logo&#10;&#10;Description automatically generated"/>
          <p:cNvPicPr preferRelativeResize="0"/>
          <p:nvPr/>
        </p:nvPicPr>
        <p:blipFill rotWithShape="1">
          <a:blip r:embed="rId4">
            <a:alphaModFix/>
          </a:blip>
          <a:srcRect/>
          <a:stretch/>
        </p:blipFill>
        <p:spPr>
          <a:xfrm>
            <a:off x="1" y="0"/>
            <a:ext cx="16256000" cy="9144000"/>
          </a:xfrm>
          <a:prstGeom prst="rect">
            <a:avLst/>
          </a:prstGeom>
          <a:noFill/>
          <a:ln>
            <a:noFill/>
          </a:ln>
        </p:spPr>
      </p:pic>
      <p:sp>
        <p:nvSpPr>
          <p:cNvPr id="56" name="Google Shape;56;p99"/>
          <p:cNvSpPr txBox="1">
            <a:spLocks noGrp="1"/>
          </p:cNvSpPr>
          <p:nvPr>
            <p:ph type="title"/>
          </p:nvPr>
        </p:nvSpPr>
        <p:spPr>
          <a:xfrm>
            <a:off x="812801" y="436396"/>
            <a:ext cx="10666187" cy="66504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3733"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99"/>
          <p:cNvSpPr txBox="1">
            <a:spLocks noGrp="1"/>
          </p:cNvSpPr>
          <p:nvPr>
            <p:ph type="body" idx="1"/>
          </p:nvPr>
        </p:nvSpPr>
        <p:spPr>
          <a:xfrm>
            <a:off x="1902100" y="2363469"/>
            <a:ext cx="12451817" cy="5527419"/>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531"/>
        <p:cNvGrpSpPr/>
        <p:nvPr/>
      </p:nvGrpSpPr>
      <p:grpSpPr>
        <a:xfrm>
          <a:off x="0" y="0"/>
          <a:ext cx="0" cy="0"/>
          <a:chOff x="0" y="0"/>
          <a:chExt cx="0" cy="0"/>
        </a:xfrm>
      </p:grpSpPr>
      <p:pic>
        <p:nvPicPr>
          <p:cNvPr id="532" name="Google Shape;532;g7be774a8c5_0_464"/>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33" name="Google Shape;533;g7be774a8c5_0_46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34" name="Google Shape;534;g7be774a8c5_0_464"/>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535" name="Google Shape;535;g7be774a8c5_0_464"/>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36" name="Google Shape;536;g7be774a8c5_0_464"/>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37" name="Google Shape;537;g7be774a8c5_0_464"/>
          <p:cNvSpPr txBox="1">
            <a:spLocks noGrp="1"/>
          </p:cNvSpPr>
          <p:nvPr>
            <p:ph type="body" idx="3"/>
          </p:nvPr>
        </p:nvSpPr>
        <p:spPr>
          <a:xfrm>
            <a:off x="670035" y="7935123"/>
            <a:ext cx="15194399" cy="9987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38" name="Google Shape;538;g7be774a8c5_0_464"/>
          <p:cNvSpPr txBox="1"/>
          <p:nvPr/>
        </p:nvSpPr>
        <p:spPr>
          <a:xfrm>
            <a:off x="670035" y="7373506"/>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539" name="Google Shape;539;g7be774a8c5_0_464"/>
          <p:cNvCxnSpPr/>
          <p:nvPr/>
        </p:nvCxnSpPr>
        <p:spPr>
          <a:xfrm>
            <a:off x="670034" y="7854368"/>
            <a:ext cx="15074399" cy="0"/>
          </a:xfrm>
          <a:prstGeom prst="straightConnector1">
            <a:avLst/>
          </a:prstGeom>
          <a:noFill/>
          <a:ln w="9525" cap="flat" cmpd="sng">
            <a:solidFill>
              <a:schemeClr val="dk1"/>
            </a:solidFill>
            <a:prstDash val="solid"/>
            <a:round/>
            <a:headEnd type="none" w="sm" len="sm"/>
            <a:tailEnd type="none" w="sm" len="sm"/>
          </a:ln>
        </p:spPr>
      </p:cxnSp>
      <p:sp>
        <p:nvSpPr>
          <p:cNvPr id="540" name="Google Shape;540;g7be774a8c5_0_464"/>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41" name="Google Shape;541;g7be774a8c5_0_464"/>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542" name="Google Shape;542;g7be774a8c5_0_464"/>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543" name="Google Shape;543;g7be774a8c5_0_464"/>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44" name="Google Shape;544;g7be774a8c5_0_464"/>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1_quiz content">
  <p:cSld name="2_quiz content 2">
    <p:spTree>
      <p:nvGrpSpPr>
        <p:cNvPr id="1" name="Shape 545"/>
        <p:cNvGrpSpPr/>
        <p:nvPr/>
      </p:nvGrpSpPr>
      <p:grpSpPr>
        <a:xfrm>
          <a:off x="0" y="0"/>
          <a:ext cx="0" cy="0"/>
          <a:chOff x="0" y="0"/>
          <a:chExt cx="0" cy="0"/>
        </a:xfrm>
      </p:grpSpPr>
      <p:pic>
        <p:nvPicPr>
          <p:cNvPr id="546" name="Google Shape;546;g7be774a8c5_0_478"/>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47" name="Google Shape;547;g7be774a8c5_0_47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48" name="Google Shape;548;g7be774a8c5_0_478"/>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549" name="Google Shape;549;g7be774a8c5_0_478"/>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50" name="Google Shape;550;g7be774a8c5_0_478"/>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51" name="Google Shape;551;g7be774a8c5_0_478"/>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552" name="Google Shape;552;g7be774a8c5_0_478"/>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553" name="Google Shape;553;g7be774a8c5_0_478"/>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554" name="Google Shape;554;g7be774a8c5_0_478"/>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555" name="Google Shape;555;g7be774a8c5_0_478"/>
          <p:cNvSpPr txBox="1">
            <a:spLocks noGrp="1"/>
          </p:cNvSpPr>
          <p:nvPr>
            <p:ph type="body" idx="3"/>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56" name="Google Shape;556;g7be774a8c5_0_478"/>
          <p:cNvSpPr txBox="1">
            <a:spLocks noGrp="1"/>
          </p:cNvSpPr>
          <p:nvPr>
            <p:ph type="body" idx="4"/>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57" name="Google Shape;557;g7be774a8c5_0_478"/>
          <p:cNvSpPr txBox="1">
            <a:spLocks noGrp="1"/>
          </p:cNvSpPr>
          <p:nvPr>
            <p:ph type="body" idx="5"/>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58" name="Google Shape;558;g7be774a8c5_0_478"/>
          <p:cNvSpPr txBox="1">
            <a:spLocks noGrp="1"/>
          </p:cNvSpPr>
          <p:nvPr>
            <p:ph type="body" idx="6"/>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59" name="Google Shape;559;g7be774a8c5_0_478"/>
          <p:cNvSpPr txBox="1"/>
          <p:nvPr/>
        </p:nvSpPr>
        <p:spPr>
          <a:xfrm>
            <a:off x="1716762"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560" name="Google Shape;560;g7be774a8c5_0_478"/>
          <p:cNvSpPr txBox="1">
            <a:spLocks noGrp="1"/>
          </p:cNvSpPr>
          <p:nvPr>
            <p:ph type="body" idx="7"/>
          </p:nvPr>
        </p:nvSpPr>
        <p:spPr>
          <a:xfrm>
            <a:off x="2329744" y="611896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1_quiz ans">
  <p:cSld name="2_quiz ans 2">
    <p:spTree>
      <p:nvGrpSpPr>
        <p:cNvPr id="1" name="Shape 561"/>
        <p:cNvGrpSpPr/>
        <p:nvPr/>
      </p:nvGrpSpPr>
      <p:grpSpPr>
        <a:xfrm>
          <a:off x="0" y="0"/>
          <a:ext cx="0" cy="0"/>
          <a:chOff x="0" y="0"/>
          <a:chExt cx="0" cy="0"/>
        </a:xfrm>
      </p:grpSpPr>
      <p:pic>
        <p:nvPicPr>
          <p:cNvPr id="562" name="Google Shape;562;g7be774a8c5_0_494"/>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63" name="Google Shape;563;g7be774a8c5_0_49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64" name="Google Shape;564;g7be774a8c5_0_494"/>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565" name="Google Shape;565;g7be774a8c5_0_494"/>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66" name="Google Shape;566;g7be774a8c5_0_494"/>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67" name="Google Shape;567;g7be774a8c5_0_494"/>
          <p:cNvSpPr txBox="1">
            <a:spLocks noGrp="1"/>
          </p:cNvSpPr>
          <p:nvPr>
            <p:ph type="body" idx="3"/>
          </p:nvPr>
        </p:nvSpPr>
        <p:spPr>
          <a:xfrm>
            <a:off x="670035" y="7935123"/>
            <a:ext cx="15194399" cy="998700"/>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68" name="Google Shape;568;g7be774a8c5_0_494"/>
          <p:cNvSpPr txBox="1"/>
          <p:nvPr/>
        </p:nvSpPr>
        <p:spPr>
          <a:xfrm>
            <a:off x="670035" y="7373506"/>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569" name="Google Shape;569;g7be774a8c5_0_494"/>
          <p:cNvCxnSpPr/>
          <p:nvPr/>
        </p:nvCxnSpPr>
        <p:spPr>
          <a:xfrm>
            <a:off x="670034" y="7854368"/>
            <a:ext cx="15074399" cy="0"/>
          </a:xfrm>
          <a:prstGeom prst="straightConnector1">
            <a:avLst/>
          </a:prstGeom>
          <a:noFill/>
          <a:ln w="9525" cap="flat" cmpd="sng">
            <a:solidFill>
              <a:schemeClr val="dk1"/>
            </a:solidFill>
            <a:prstDash val="solid"/>
            <a:round/>
            <a:headEnd type="none" w="sm" len="sm"/>
            <a:tailEnd type="none" w="sm" len="sm"/>
          </a:ln>
        </p:spPr>
      </p:cxnSp>
      <p:sp>
        <p:nvSpPr>
          <p:cNvPr id="570" name="Google Shape;570;g7be774a8c5_0_494"/>
          <p:cNvSpPr txBox="1">
            <a:spLocks noGrp="1"/>
          </p:cNvSpPr>
          <p:nvPr>
            <p:ph type="body" idx="4"/>
          </p:nvPr>
        </p:nvSpPr>
        <p:spPr>
          <a:xfrm>
            <a:off x="3328592" y="7334928"/>
            <a:ext cx="9022200" cy="40020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71" name="Google Shape;571;g7be774a8c5_0_494"/>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572" name="Google Shape;572;g7be774a8c5_0_494"/>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573" name="Google Shape;573;g7be774a8c5_0_494"/>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574" name="Google Shape;574;g7be774a8c5_0_494"/>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575" name="Google Shape;575;g7be774a8c5_0_494"/>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76" name="Google Shape;576;g7be774a8c5_0_494"/>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77" name="Google Shape;577;g7be774a8c5_0_494"/>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78" name="Google Shape;578;g7be774a8c5_0_494"/>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79" name="Google Shape;579;g7be774a8c5_0_494"/>
          <p:cNvSpPr txBox="1"/>
          <p:nvPr/>
        </p:nvSpPr>
        <p:spPr>
          <a:xfrm>
            <a:off x="1716762"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580" name="Google Shape;580;g7be774a8c5_0_494"/>
          <p:cNvSpPr txBox="1">
            <a:spLocks noGrp="1"/>
          </p:cNvSpPr>
          <p:nvPr>
            <p:ph type="body" idx="9"/>
          </p:nvPr>
        </p:nvSpPr>
        <p:spPr>
          <a:xfrm>
            <a:off x="2329744" y="6118967"/>
            <a:ext cx="11250600" cy="7017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581"/>
        <p:cNvGrpSpPr/>
        <p:nvPr/>
      </p:nvGrpSpPr>
      <p:grpSpPr>
        <a:xfrm>
          <a:off x="0" y="0"/>
          <a:ext cx="0" cy="0"/>
          <a:chOff x="0" y="0"/>
          <a:chExt cx="0" cy="0"/>
        </a:xfrm>
      </p:grpSpPr>
      <p:pic>
        <p:nvPicPr>
          <p:cNvPr id="582" name="Google Shape;582;g7be774a8c5_0_514"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83" name="Google Shape;583;g7be774a8c5_0_51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584" name="Google Shape;584;g7be774a8c5_0_514"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585" name="Google Shape;585;g7be774a8c5_0_514"/>
          <p:cNvSpPr txBox="1">
            <a:spLocks noGrp="1"/>
          </p:cNvSpPr>
          <p:nvPr>
            <p:ph type="body" idx="1"/>
          </p:nvPr>
        </p:nvSpPr>
        <p:spPr>
          <a:xfrm>
            <a:off x="1902094" y="2363466"/>
            <a:ext cx="124518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86" name="Google Shape;586;g7be774a8c5_0_514"/>
          <p:cNvSpPr txBox="1">
            <a:spLocks noGrp="1"/>
          </p:cNvSpPr>
          <p:nvPr>
            <p:ph type="title"/>
          </p:nvPr>
        </p:nvSpPr>
        <p:spPr>
          <a:xfrm>
            <a:off x="812802" y="436396"/>
            <a:ext cx="10666200" cy="6651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587"/>
        <p:cNvGrpSpPr/>
        <p:nvPr/>
      </p:nvGrpSpPr>
      <p:grpSpPr>
        <a:xfrm>
          <a:off x="0" y="0"/>
          <a:ext cx="0" cy="0"/>
          <a:chOff x="0" y="0"/>
          <a:chExt cx="0" cy="0"/>
        </a:xfrm>
      </p:grpSpPr>
      <p:pic>
        <p:nvPicPr>
          <p:cNvPr id="588" name="Google Shape;588;g7be774a8c5_0_526"/>
          <p:cNvPicPr preferRelativeResize="0"/>
          <p:nvPr/>
        </p:nvPicPr>
        <p:blipFill rotWithShape="1">
          <a:blip r:embed="rId2">
            <a:alphaModFix/>
          </a:blip>
          <a:srcRect/>
          <a:stretch/>
        </p:blipFill>
        <p:spPr>
          <a:xfrm>
            <a:off x="3" y="4"/>
            <a:ext cx="16256002" cy="9143998"/>
          </a:xfrm>
          <a:prstGeom prst="rect">
            <a:avLst/>
          </a:prstGeom>
          <a:noFill/>
          <a:ln>
            <a:noFill/>
          </a:ln>
        </p:spPr>
      </p:pic>
      <p:pic>
        <p:nvPicPr>
          <p:cNvPr id="589" name="Google Shape;589;g7be774a8c5_0_52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90" name="Google Shape;590;g7be774a8c5_0_526"/>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91" name="Google Shape;591;g7be774a8c5_0_526"/>
          <p:cNvSpPr txBox="1">
            <a:spLocks noGrp="1"/>
          </p:cNvSpPr>
          <p:nvPr>
            <p:ph type="title"/>
          </p:nvPr>
        </p:nvSpPr>
        <p:spPr>
          <a:xfrm>
            <a:off x="1" y="539517"/>
            <a:ext cx="16256101" cy="665100"/>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9pPr>
          </a:lstStyle>
          <a:p>
            <a:endParaRPr/>
          </a:p>
        </p:txBody>
      </p:sp>
      <p:sp>
        <p:nvSpPr>
          <p:cNvPr id="592" name="Google Shape;592;g7be774a8c5_0_526"/>
          <p:cNvSpPr txBox="1">
            <a:spLocks noGrp="1"/>
          </p:cNvSpPr>
          <p:nvPr>
            <p:ph type="body" idx="1"/>
          </p:nvPr>
        </p:nvSpPr>
        <p:spPr>
          <a:xfrm>
            <a:off x="4699003" y="1770193"/>
            <a:ext cx="99567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593"/>
        <p:cNvGrpSpPr/>
        <p:nvPr/>
      </p:nvGrpSpPr>
      <p:grpSpPr>
        <a:xfrm>
          <a:off x="0" y="0"/>
          <a:ext cx="0" cy="0"/>
          <a:chOff x="0" y="0"/>
          <a:chExt cx="0" cy="0"/>
        </a:xfrm>
      </p:grpSpPr>
      <p:pic>
        <p:nvPicPr>
          <p:cNvPr id="594" name="Google Shape;594;g7be774a8c5_0_532"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595" name="Google Shape;595;g7be774a8c5_0_53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596" name="Google Shape;596;g7be774a8c5_0_532"/>
          <p:cNvSpPr/>
          <p:nvPr/>
        </p:nvSpPr>
        <p:spPr>
          <a:xfrm>
            <a:off x="663025"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597" name="Google Shape;597;g7be774a8c5_0_532"/>
          <p:cNvSpPr txBox="1">
            <a:spLocks noGrp="1"/>
          </p:cNvSpPr>
          <p:nvPr>
            <p:ph type="body" idx="1"/>
          </p:nvPr>
        </p:nvSpPr>
        <p:spPr>
          <a:xfrm>
            <a:off x="1120876" y="1808293"/>
            <a:ext cx="80925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598" name="Google Shape;598;g7be774a8c5_0_532"/>
          <p:cNvSpPr/>
          <p:nvPr/>
        </p:nvSpPr>
        <p:spPr>
          <a:xfrm>
            <a:off x="2464059" y="762719"/>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Before the Next Class</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599"/>
        <p:cNvGrpSpPr/>
        <p:nvPr/>
      </p:nvGrpSpPr>
      <p:grpSpPr>
        <a:xfrm>
          <a:off x="0" y="0"/>
          <a:ext cx="0" cy="0"/>
          <a:chOff x="0" y="0"/>
          <a:chExt cx="0" cy="0"/>
        </a:xfrm>
      </p:grpSpPr>
      <p:pic>
        <p:nvPicPr>
          <p:cNvPr id="600" name="Google Shape;600;g7be774a8c5_0_538"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01" name="Google Shape;601;g7be774a8c5_0_53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602" name="Google Shape;602;g7be774a8c5_0_538"/>
          <p:cNvSpPr/>
          <p:nvPr/>
        </p:nvSpPr>
        <p:spPr>
          <a:xfrm>
            <a:off x="663025"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603" name="Google Shape;603;g7be774a8c5_0_538"/>
          <p:cNvSpPr txBox="1">
            <a:spLocks noGrp="1"/>
          </p:cNvSpPr>
          <p:nvPr>
            <p:ph type="body" idx="1"/>
          </p:nvPr>
        </p:nvSpPr>
        <p:spPr>
          <a:xfrm>
            <a:off x="1120876" y="1808293"/>
            <a:ext cx="8092500" cy="5527500"/>
          </a:xfrm>
          <a:prstGeom prst="rect">
            <a:avLst/>
          </a:prstGeom>
          <a:noFill/>
          <a:ln>
            <a:noFill/>
          </a:ln>
        </p:spPr>
        <p:txBody>
          <a:bodyPr spcFirstLastPara="1" wrap="square" lIns="91425" tIns="0" rIns="91425" bIns="0" anchor="t" anchorCtr="0">
            <a:no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04" name="Google Shape;604;g7be774a8c5_0_538"/>
          <p:cNvSpPr/>
          <p:nvPr/>
        </p:nvSpPr>
        <p:spPr>
          <a:xfrm>
            <a:off x="2464059" y="762719"/>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What Next?</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611"/>
        <p:cNvGrpSpPr/>
        <p:nvPr/>
      </p:nvGrpSpPr>
      <p:grpSpPr>
        <a:xfrm>
          <a:off x="0" y="0"/>
          <a:ext cx="0" cy="0"/>
          <a:chOff x="0" y="0"/>
          <a:chExt cx="0" cy="0"/>
        </a:xfrm>
      </p:grpSpPr>
      <p:pic>
        <p:nvPicPr>
          <p:cNvPr id="612" name="Google Shape;612;g77d1e0bba3_0_568" descr="A picture containing wa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13" name="Google Shape;613;g77d1e0bba3_0_56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614" name="Google Shape;614;g77d1e0bba3_0_568"/>
          <p:cNvSpPr txBox="1">
            <a:spLocks noGrp="1"/>
          </p:cNvSpPr>
          <p:nvPr>
            <p:ph type="body" idx="1"/>
          </p:nvPr>
        </p:nvSpPr>
        <p:spPr>
          <a:xfrm>
            <a:off x="7304150" y="4114800"/>
            <a:ext cx="7554900" cy="914400"/>
          </a:xfrm>
          <a:prstGeom prst="rect">
            <a:avLst/>
          </a:prstGeom>
          <a:noFill/>
          <a:ln>
            <a:noFill/>
          </a:ln>
        </p:spPr>
        <p:txBody>
          <a:bodyPr spcFirstLastPara="1" wrap="square" lIns="91425" tIns="91425" rIns="91425" bIns="91425" anchor="t" anchorCtr="0">
            <a:noAutofit/>
          </a:bodyPr>
          <a:lstStyle>
            <a:lvl1pPr marL="457200" lvl="0" indent="-406400" algn="l"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615"/>
        <p:cNvGrpSpPr/>
        <p:nvPr/>
      </p:nvGrpSpPr>
      <p:grpSpPr>
        <a:xfrm>
          <a:off x="0" y="0"/>
          <a:ext cx="0" cy="0"/>
          <a:chOff x="0" y="0"/>
          <a:chExt cx="0" cy="0"/>
        </a:xfrm>
      </p:grpSpPr>
      <p:pic>
        <p:nvPicPr>
          <p:cNvPr id="616" name="Google Shape;616;g77d1e0bba3_0_572" descr="A picture containing wa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17" name="Google Shape;617;g77d1e0bba3_0_57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618" name="Google Shape;618;g77d1e0bba3_0_572"/>
          <p:cNvSpPr txBox="1">
            <a:spLocks noGrp="1"/>
          </p:cNvSpPr>
          <p:nvPr>
            <p:ph type="body" idx="1"/>
          </p:nvPr>
        </p:nvSpPr>
        <p:spPr>
          <a:xfrm>
            <a:off x="3075051" y="4114800"/>
            <a:ext cx="6960000" cy="914400"/>
          </a:xfrm>
          <a:prstGeom prst="rect">
            <a:avLst/>
          </a:prstGeom>
          <a:noFill/>
          <a:ln>
            <a:noFill/>
          </a:ln>
        </p:spPr>
        <p:txBody>
          <a:bodyPr spcFirstLastPara="1" wrap="square" lIns="91425" tIns="91425" rIns="91425" bIns="91425" anchor="t" anchorCtr="0">
            <a:noAutofit/>
          </a:bodyPr>
          <a:lstStyle>
            <a:lvl1pPr marL="457200" lvl="0" indent="-406400" algn="l"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619"/>
        <p:cNvGrpSpPr/>
        <p:nvPr/>
      </p:nvGrpSpPr>
      <p:grpSpPr>
        <a:xfrm>
          <a:off x="0" y="0"/>
          <a:ext cx="0" cy="0"/>
          <a:chOff x="0" y="0"/>
          <a:chExt cx="0" cy="0"/>
        </a:xfrm>
      </p:grpSpPr>
      <p:pic>
        <p:nvPicPr>
          <p:cNvPr id="620" name="Google Shape;620;g77d1e0bba3_0_576" descr="A close up of a sign&#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21" name="Google Shape;621;g77d1e0bba3_0_57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622" name="Google Shape;622;g77d1e0bba3_0_576"/>
          <p:cNvSpPr/>
          <p:nvPr/>
        </p:nvSpPr>
        <p:spPr>
          <a:xfrm>
            <a:off x="2747395" y="769175"/>
            <a:ext cx="4819800" cy="519600"/>
          </a:xfrm>
          <a:prstGeom prst="rect">
            <a:avLst/>
          </a:prstGeom>
          <a:noFill/>
          <a:ln>
            <a:noFill/>
          </a:ln>
        </p:spPr>
        <p:txBody>
          <a:bodyPr spcFirstLastPara="1" wrap="square" lIns="91425" tIns="45700" rIns="91425" bIns="45700" anchor="t" anchorCtr="0">
            <a:noAutofit/>
          </a:bodyPr>
          <a:lstStyle/>
          <a:p>
            <a:pPr marL="457220" marR="0" lvl="0" indent="-22861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1801" b="0" i="0" u="none" strike="noStrike" cap="none">
              <a:solidFill>
                <a:schemeClr val="dk1"/>
              </a:solidFill>
              <a:latin typeface="Arial"/>
              <a:ea typeface="Arial"/>
              <a:cs typeface="Arial"/>
              <a:sym typeface="Arial"/>
            </a:endParaRPr>
          </a:p>
        </p:txBody>
      </p:sp>
      <p:sp>
        <p:nvSpPr>
          <p:cNvPr id="623" name="Google Shape;623;g77d1e0bba3_0_576"/>
          <p:cNvSpPr txBox="1">
            <a:spLocks noGrp="1"/>
          </p:cNvSpPr>
          <p:nvPr>
            <p:ph type="body" idx="1"/>
          </p:nvPr>
        </p:nvSpPr>
        <p:spPr>
          <a:xfrm>
            <a:off x="1470662" y="2204377"/>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24" name="Google Shape;624;g77d1e0bba3_0_576"/>
          <p:cNvSpPr txBox="1">
            <a:spLocks noGrp="1"/>
          </p:cNvSpPr>
          <p:nvPr>
            <p:ph type="body" idx="2"/>
          </p:nvPr>
        </p:nvSpPr>
        <p:spPr>
          <a:xfrm>
            <a:off x="1470662" y="3377721"/>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25" name="Google Shape;625;g77d1e0bba3_0_576"/>
          <p:cNvSpPr txBox="1">
            <a:spLocks noGrp="1"/>
          </p:cNvSpPr>
          <p:nvPr>
            <p:ph type="body" idx="3"/>
          </p:nvPr>
        </p:nvSpPr>
        <p:spPr>
          <a:xfrm>
            <a:off x="1470662" y="4551064"/>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26" name="Google Shape;626;g77d1e0bba3_0_576"/>
          <p:cNvSpPr txBox="1">
            <a:spLocks noGrp="1"/>
          </p:cNvSpPr>
          <p:nvPr>
            <p:ph type="body" idx="4"/>
          </p:nvPr>
        </p:nvSpPr>
        <p:spPr>
          <a:xfrm>
            <a:off x="1470662" y="5724407"/>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pic>
        <p:nvPicPr>
          <p:cNvPr id="627" name="Google Shape;627;g77d1e0bba3_0_576"/>
          <p:cNvPicPr preferRelativeResize="0"/>
          <p:nvPr/>
        </p:nvPicPr>
        <p:blipFill rotWithShape="1">
          <a:blip r:embed="rId4">
            <a:alphaModFix/>
          </a:blip>
          <a:srcRect/>
          <a:stretch/>
        </p:blipFill>
        <p:spPr>
          <a:xfrm>
            <a:off x="2870203" y="1186581"/>
            <a:ext cx="4819923" cy="36576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58"/>
        <p:cNvGrpSpPr/>
        <p:nvPr/>
      </p:nvGrpSpPr>
      <p:grpSpPr>
        <a:xfrm>
          <a:off x="0" y="0"/>
          <a:ext cx="0" cy="0"/>
          <a:chOff x="0" y="0"/>
          <a:chExt cx="0" cy="0"/>
        </a:xfrm>
      </p:grpSpPr>
      <p:pic>
        <p:nvPicPr>
          <p:cNvPr id="59" name="Google Shape;59;p100" descr="A close up of a sign&#10;&#10;Description automatically generated"/>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60" name="Google Shape;60;p100"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pic>
        <p:nvPicPr>
          <p:cNvPr id="61" name="Google Shape;61;p100"/>
          <p:cNvPicPr preferRelativeResize="0"/>
          <p:nvPr/>
        </p:nvPicPr>
        <p:blipFill rotWithShape="1">
          <a:blip r:embed="rId4">
            <a:alphaModFix/>
          </a:blip>
          <a:srcRect/>
          <a:stretch/>
        </p:blipFill>
        <p:spPr>
          <a:xfrm>
            <a:off x="3302003" y="1186581"/>
            <a:ext cx="3975100" cy="365760"/>
          </a:xfrm>
          <a:prstGeom prst="rect">
            <a:avLst/>
          </a:prstGeom>
          <a:noFill/>
          <a:ln>
            <a:noFill/>
          </a:ln>
        </p:spPr>
      </p:pic>
      <p:sp>
        <p:nvSpPr>
          <p:cNvPr id="62" name="Google Shape;62;p100"/>
          <p:cNvSpPr/>
          <p:nvPr/>
        </p:nvSpPr>
        <p:spPr>
          <a:xfrm>
            <a:off x="2747395" y="769178"/>
            <a:ext cx="4819925" cy="553943"/>
          </a:xfrm>
          <a:prstGeom prst="rect">
            <a:avLst/>
          </a:prstGeom>
          <a:noFill/>
          <a:ln>
            <a:noFill/>
          </a:ln>
        </p:spPr>
        <p:txBody>
          <a:bodyPr spcFirstLastPara="1" wrap="square" lIns="121900" tIns="60925" rIns="121900" bIns="60925" anchor="t" anchorCtr="0">
            <a:spAutoFit/>
          </a:bodyPr>
          <a:lstStyle/>
          <a:p>
            <a:pPr marL="609597" marR="0" lvl="0" indent="-304799"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2800" b="0" i="0" u="none" strike="noStrike" cap="none">
              <a:solidFill>
                <a:schemeClr val="dk1"/>
              </a:solidFill>
              <a:latin typeface="Arial"/>
              <a:ea typeface="Arial"/>
              <a:cs typeface="Arial"/>
              <a:sym typeface="Arial"/>
            </a:endParaRPr>
          </a:p>
        </p:txBody>
      </p:sp>
      <p:sp>
        <p:nvSpPr>
          <p:cNvPr id="63" name="Google Shape;63;p100"/>
          <p:cNvSpPr txBox="1">
            <a:spLocks noGrp="1"/>
          </p:cNvSpPr>
          <p:nvPr>
            <p:ph type="body" idx="1"/>
          </p:nvPr>
        </p:nvSpPr>
        <p:spPr>
          <a:xfrm>
            <a:off x="1432121" y="2180141"/>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4" name="Google Shape;64;p100"/>
          <p:cNvSpPr txBox="1">
            <a:spLocks noGrp="1"/>
          </p:cNvSpPr>
          <p:nvPr>
            <p:ph type="body" idx="2"/>
          </p:nvPr>
        </p:nvSpPr>
        <p:spPr>
          <a:xfrm>
            <a:off x="1432121" y="3372839"/>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5" name="Google Shape;65;p100"/>
          <p:cNvSpPr txBox="1">
            <a:spLocks noGrp="1"/>
          </p:cNvSpPr>
          <p:nvPr>
            <p:ph type="body" idx="3"/>
          </p:nvPr>
        </p:nvSpPr>
        <p:spPr>
          <a:xfrm>
            <a:off x="1432121" y="4565535"/>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6" name="Google Shape;66;p100"/>
          <p:cNvSpPr txBox="1">
            <a:spLocks noGrp="1"/>
          </p:cNvSpPr>
          <p:nvPr>
            <p:ph type="body" idx="4"/>
          </p:nvPr>
        </p:nvSpPr>
        <p:spPr>
          <a:xfrm>
            <a:off x="1432121" y="5758233"/>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933">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628"/>
        <p:cNvGrpSpPr/>
        <p:nvPr/>
      </p:nvGrpSpPr>
      <p:grpSpPr>
        <a:xfrm>
          <a:off x="0" y="0"/>
          <a:ext cx="0" cy="0"/>
          <a:chOff x="0" y="0"/>
          <a:chExt cx="0" cy="0"/>
        </a:xfrm>
      </p:grpSpPr>
      <p:pic>
        <p:nvPicPr>
          <p:cNvPr id="629" name="Google Shape;629;g77d1e0bba3_0_585"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30" name="Google Shape;630;g77d1e0bba3_0_585"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631" name="Google Shape;631;g77d1e0bba3_0_585"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632" name="Google Shape;632;g77d1e0bba3_0_585"/>
          <p:cNvSpPr txBox="1">
            <a:spLocks noGrp="1"/>
          </p:cNvSpPr>
          <p:nvPr>
            <p:ph type="body" idx="1"/>
          </p:nvPr>
        </p:nvSpPr>
        <p:spPr>
          <a:xfrm>
            <a:off x="2" y="4114800"/>
            <a:ext cx="16256100" cy="914400"/>
          </a:xfrm>
          <a:prstGeom prst="rect">
            <a:avLst/>
          </a:prstGeom>
          <a:noFill/>
          <a:ln>
            <a:noFill/>
          </a:ln>
        </p:spPr>
        <p:txBody>
          <a:bodyPr spcFirstLastPara="1" wrap="square" lIns="91425" tIns="91425" rIns="91425" bIns="91425" anchor="t" anchorCtr="0">
            <a:noAutofit/>
          </a:bodyPr>
          <a:lstStyle>
            <a:lvl1pPr marL="457200" lvl="0" indent="-406400" algn="ctr"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633"/>
        <p:cNvGrpSpPr/>
        <p:nvPr/>
      </p:nvGrpSpPr>
      <p:grpSpPr>
        <a:xfrm>
          <a:off x="0" y="0"/>
          <a:ext cx="0" cy="0"/>
          <a:chOff x="0" y="0"/>
          <a:chExt cx="0" cy="0"/>
        </a:xfrm>
      </p:grpSpPr>
      <p:pic>
        <p:nvPicPr>
          <p:cNvPr id="634" name="Google Shape;634;g77d1e0bba3_0_590" descr="A close up of a logo&#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35" name="Google Shape;635;g77d1e0bba3_0_59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636" name="Google Shape;636;g77d1e0bba3_0_590"/>
          <p:cNvSpPr txBox="1">
            <a:spLocks noGrp="1"/>
          </p:cNvSpPr>
          <p:nvPr>
            <p:ph type="title"/>
          </p:nvPr>
        </p:nvSpPr>
        <p:spPr>
          <a:xfrm>
            <a:off x="-10159" y="229879"/>
            <a:ext cx="16276200" cy="6873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37" name="Google Shape;637;g77d1e0bba3_0_590"/>
          <p:cNvSpPr txBox="1">
            <a:spLocks noGrp="1"/>
          </p:cNvSpPr>
          <p:nvPr>
            <p:ph type="body" idx="1"/>
          </p:nvPr>
        </p:nvSpPr>
        <p:spPr>
          <a:xfrm>
            <a:off x="1902094" y="1808293"/>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638"/>
        <p:cNvGrpSpPr/>
        <p:nvPr/>
      </p:nvGrpSpPr>
      <p:grpSpPr>
        <a:xfrm>
          <a:off x="0" y="0"/>
          <a:ext cx="0" cy="0"/>
          <a:chOff x="0" y="0"/>
          <a:chExt cx="0" cy="0"/>
        </a:xfrm>
      </p:grpSpPr>
      <p:pic>
        <p:nvPicPr>
          <p:cNvPr id="639" name="Google Shape;639;g77d1e0bba3_0_595"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40" name="Google Shape;640;g77d1e0bba3_0_595"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641" name="Google Shape;641;g77d1e0bba3_0_595"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642" name="Google Shape;642;g77d1e0bba3_0_595"/>
          <p:cNvSpPr txBox="1">
            <a:spLocks noGrp="1"/>
          </p:cNvSpPr>
          <p:nvPr>
            <p:ph type="title"/>
          </p:nvPr>
        </p:nvSpPr>
        <p:spPr>
          <a:xfrm>
            <a:off x="812802" y="436396"/>
            <a:ext cx="10666200" cy="6651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43" name="Google Shape;643;g77d1e0bba3_0_595"/>
          <p:cNvSpPr txBox="1">
            <a:spLocks noGrp="1"/>
          </p:cNvSpPr>
          <p:nvPr>
            <p:ph type="body" idx="1"/>
          </p:nvPr>
        </p:nvSpPr>
        <p:spPr>
          <a:xfrm>
            <a:off x="1902094" y="2363466"/>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644"/>
        <p:cNvGrpSpPr/>
        <p:nvPr/>
      </p:nvGrpSpPr>
      <p:grpSpPr>
        <a:xfrm>
          <a:off x="0" y="0"/>
          <a:ext cx="0" cy="0"/>
          <a:chOff x="0" y="0"/>
          <a:chExt cx="0" cy="0"/>
        </a:xfrm>
      </p:grpSpPr>
      <p:pic>
        <p:nvPicPr>
          <p:cNvPr id="645" name="Google Shape;645;g77d1e0bba3_0_601" descr="A close up of a sign&#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46" name="Google Shape;646;g77d1e0bba3_0_601"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647" name="Google Shape;647;g77d1e0bba3_0_601"/>
          <p:cNvPicPr preferRelativeResize="0"/>
          <p:nvPr/>
        </p:nvPicPr>
        <p:blipFill rotWithShape="1">
          <a:blip r:embed="rId4">
            <a:alphaModFix/>
          </a:blip>
          <a:srcRect/>
          <a:stretch/>
        </p:blipFill>
        <p:spPr>
          <a:xfrm>
            <a:off x="3302003" y="1186581"/>
            <a:ext cx="3975101" cy="365760"/>
          </a:xfrm>
          <a:prstGeom prst="rect">
            <a:avLst/>
          </a:prstGeom>
          <a:noFill/>
          <a:ln>
            <a:noFill/>
          </a:ln>
        </p:spPr>
      </p:pic>
      <p:sp>
        <p:nvSpPr>
          <p:cNvPr id="648" name="Google Shape;648;g77d1e0bba3_0_601"/>
          <p:cNvSpPr/>
          <p:nvPr/>
        </p:nvSpPr>
        <p:spPr>
          <a:xfrm>
            <a:off x="2747395" y="769175"/>
            <a:ext cx="4819800" cy="519600"/>
          </a:xfrm>
          <a:prstGeom prst="rect">
            <a:avLst/>
          </a:prstGeom>
          <a:noFill/>
          <a:ln>
            <a:noFill/>
          </a:ln>
        </p:spPr>
        <p:txBody>
          <a:bodyPr spcFirstLastPara="1" wrap="square" lIns="91425" tIns="45700" rIns="91425" bIns="45700" anchor="t" anchorCtr="0">
            <a:noAutofit/>
          </a:bodyPr>
          <a:lstStyle/>
          <a:p>
            <a:pPr marL="457220" marR="0" lvl="0" indent="-22861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1801" b="0" i="0" u="none" strike="noStrike" cap="none">
              <a:solidFill>
                <a:schemeClr val="dk1"/>
              </a:solidFill>
              <a:latin typeface="Arial"/>
              <a:ea typeface="Arial"/>
              <a:cs typeface="Arial"/>
              <a:sym typeface="Arial"/>
            </a:endParaRPr>
          </a:p>
        </p:txBody>
      </p:sp>
      <p:sp>
        <p:nvSpPr>
          <p:cNvPr id="649" name="Google Shape;649;g77d1e0bba3_0_601"/>
          <p:cNvSpPr txBox="1">
            <a:spLocks noGrp="1"/>
          </p:cNvSpPr>
          <p:nvPr>
            <p:ph type="body" idx="1"/>
          </p:nvPr>
        </p:nvSpPr>
        <p:spPr>
          <a:xfrm>
            <a:off x="1432121" y="2180141"/>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50" name="Google Shape;650;g77d1e0bba3_0_601"/>
          <p:cNvSpPr txBox="1">
            <a:spLocks noGrp="1"/>
          </p:cNvSpPr>
          <p:nvPr>
            <p:ph type="body" idx="2"/>
          </p:nvPr>
        </p:nvSpPr>
        <p:spPr>
          <a:xfrm>
            <a:off x="1432121" y="3372839"/>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51" name="Google Shape;651;g77d1e0bba3_0_601"/>
          <p:cNvSpPr txBox="1">
            <a:spLocks noGrp="1"/>
          </p:cNvSpPr>
          <p:nvPr>
            <p:ph type="body" idx="3"/>
          </p:nvPr>
        </p:nvSpPr>
        <p:spPr>
          <a:xfrm>
            <a:off x="1432121" y="4565535"/>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52" name="Google Shape;652;g77d1e0bba3_0_601"/>
          <p:cNvSpPr txBox="1">
            <a:spLocks noGrp="1"/>
          </p:cNvSpPr>
          <p:nvPr>
            <p:ph type="body" idx="4"/>
          </p:nvPr>
        </p:nvSpPr>
        <p:spPr>
          <a:xfrm>
            <a:off x="1432121" y="5758233"/>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653"/>
        <p:cNvGrpSpPr/>
        <p:nvPr/>
      </p:nvGrpSpPr>
      <p:grpSpPr>
        <a:xfrm>
          <a:off x="0" y="0"/>
          <a:ext cx="0" cy="0"/>
          <a:chOff x="0" y="0"/>
          <a:chExt cx="0" cy="0"/>
        </a:xfrm>
      </p:grpSpPr>
      <p:pic>
        <p:nvPicPr>
          <p:cNvPr id="654" name="Google Shape;654;g77d1e0bba3_0_610"/>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55" name="Google Shape;655;g77d1e0bba3_0_61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656" name="Google Shape;656;g77d1e0bba3_0_610"/>
          <p:cNvSpPr/>
          <p:nvPr/>
        </p:nvSpPr>
        <p:spPr>
          <a:xfrm>
            <a:off x="8128002" y="4310394"/>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Knowledge Check</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657"/>
        <p:cNvGrpSpPr/>
        <p:nvPr/>
      </p:nvGrpSpPr>
      <p:grpSpPr>
        <a:xfrm>
          <a:off x="0" y="0"/>
          <a:ext cx="0" cy="0"/>
          <a:chOff x="0" y="0"/>
          <a:chExt cx="0" cy="0"/>
        </a:xfrm>
      </p:grpSpPr>
      <p:pic>
        <p:nvPicPr>
          <p:cNvPr id="658" name="Google Shape;658;g77d1e0bba3_0_614"/>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59" name="Google Shape;659;g77d1e0bba3_0_61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660" name="Google Shape;660;g77d1e0bba3_0_614"/>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661" name="Google Shape;661;g77d1e0bba3_0_614"/>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62" name="Google Shape;662;g77d1e0bba3_0_614"/>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63" name="Google Shape;663;g77d1e0bba3_0_614"/>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664" name="Google Shape;664;g77d1e0bba3_0_614"/>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665" name="Google Shape;665;g77d1e0bba3_0_614"/>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666" name="Google Shape;666;g77d1e0bba3_0_614"/>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667" name="Google Shape;667;g77d1e0bba3_0_614"/>
          <p:cNvSpPr txBox="1">
            <a:spLocks noGrp="1"/>
          </p:cNvSpPr>
          <p:nvPr>
            <p:ph type="body" idx="3"/>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68" name="Google Shape;668;g77d1e0bba3_0_614"/>
          <p:cNvSpPr txBox="1">
            <a:spLocks noGrp="1"/>
          </p:cNvSpPr>
          <p:nvPr>
            <p:ph type="body" idx="4"/>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69" name="Google Shape;669;g77d1e0bba3_0_614"/>
          <p:cNvSpPr txBox="1">
            <a:spLocks noGrp="1"/>
          </p:cNvSpPr>
          <p:nvPr>
            <p:ph type="body" idx="5"/>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70" name="Google Shape;670;g77d1e0bba3_0_614"/>
          <p:cNvSpPr txBox="1">
            <a:spLocks noGrp="1"/>
          </p:cNvSpPr>
          <p:nvPr>
            <p:ph type="body" idx="6"/>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671"/>
        <p:cNvGrpSpPr/>
        <p:nvPr/>
      </p:nvGrpSpPr>
      <p:grpSpPr>
        <a:xfrm>
          <a:off x="0" y="0"/>
          <a:ext cx="0" cy="0"/>
          <a:chOff x="0" y="0"/>
          <a:chExt cx="0" cy="0"/>
        </a:xfrm>
      </p:grpSpPr>
      <p:pic>
        <p:nvPicPr>
          <p:cNvPr id="672" name="Google Shape;672;g77d1e0bba3_0_628"/>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73" name="Google Shape;673;g77d1e0bba3_0_62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674" name="Google Shape;674;g77d1e0bba3_0_628"/>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675" name="Google Shape;675;g77d1e0bba3_0_628"/>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76" name="Google Shape;676;g77d1e0bba3_0_628"/>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77" name="Google Shape;677;g77d1e0bba3_0_628"/>
          <p:cNvSpPr txBox="1">
            <a:spLocks noGrp="1"/>
          </p:cNvSpPr>
          <p:nvPr>
            <p:ph type="body" idx="3"/>
          </p:nvPr>
        </p:nvSpPr>
        <p:spPr>
          <a:xfrm>
            <a:off x="670035" y="7935123"/>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78" name="Google Shape;678;g77d1e0bba3_0_628"/>
          <p:cNvSpPr txBox="1"/>
          <p:nvPr/>
        </p:nvSpPr>
        <p:spPr>
          <a:xfrm>
            <a:off x="670035" y="7373506"/>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679" name="Google Shape;679;g77d1e0bba3_0_628"/>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680" name="Google Shape;680;g77d1e0bba3_0_628"/>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81" name="Google Shape;681;g77d1e0bba3_0_628"/>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682" name="Google Shape;682;g77d1e0bba3_0_628"/>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683" name="Google Shape;683;g77d1e0bba3_0_628"/>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684" name="Google Shape;684;g77d1e0bba3_0_628"/>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685" name="Google Shape;685;g77d1e0bba3_0_628"/>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86" name="Google Shape;686;g77d1e0bba3_0_628"/>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87" name="Google Shape;687;g77d1e0bba3_0_628"/>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88" name="Google Shape;688;g77d1e0bba3_0_628"/>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689"/>
        <p:cNvGrpSpPr/>
        <p:nvPr/>
      </p:nvGrpSpPr>
      <p:grpSpPr>
        <a:xfrm>
          <a:off x="0" y="0"/>
          <a:ext cx="0" cy="0"/>
          <a:chOff x="0" y="0"/>
          <a:chExt cx="0" cy="0"/>
        </a:xfrm>
      </p:grpSpPr>
      <p:pic>
        <p:nvPicPr>
          <p:cNvPr id="690" name="Google Shape;690;g77d1e0bba3_0_646"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91" name="Google Shape;691;g77d1e0bba3_0_646" descr="A picture containing object&#10;&#10;Description automatically generated"/>
          <p:cNvPicPr preferRelativeResize="0"/>
          <p:nvPr/>
        </p:nvPicPr>
        <p:blipFill rotWithShape="1">
          <a:blip r:embed="rId3">
            <a:alphaModFix/>
          </a:blip>
          <a:srcRect/>
          <a:stretch/>
        </p:blipFill>
        <p:spPr>
          <a:xfrm>
            <a:off x="3" y="228489"/>
            <a:ext cx="16255999" cy="8687026"/>
          </a:xfrm>
          <a:prstGeom prst="rect">
            <a:avLst/>
          </a:prstGeom>
          <a:noFill/>
          <a:ln>
            <a:noFill/>
          </a:ln>
        </p:spPr>
      </p:pic>
      <p:pic>
        <p:nvPicPr>
          <p:cNvPr id="692" name="Google Shape;692;g77d1e0bba3_0_646"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693" name="Google Shape;693;g77d1e0bba3_0_646"/>
          <p:cNvSpPr txBox="1">
            <a:spLocks noGrp="1"/>
          </p:cNvSpPr>
          <p:nvPr>
            <p:ph type="body" idx="1"/>
          </p:nvPr>
        </p:nvSpPr>
        <p:spPr>
          <a:xfrm>
            <a:off x="1453245" y="2244769"/>
            <a:ext cx="132099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94" name="Google Shape;694;g77d1e0bba3_0_646"/>
          <p:cNvSpPr/>
          <p:nvPr/>
        </p:nvSpPr>
        <p:spPr>
          <a:xfrm>
            <a:off x="5718040" y="569357"/>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You Already Know</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695"/>
        <p:cNvGrpSpPr/>
        <p:nvPr/>
      </p:nvGrpSpPr>
      <p:grpSpPr>
        <a:xfrm>
          <a:off x="0" y="0"/>
          <a:ext cx="0" cy="0"/>
          <a:chOff x="0" y="0"/>
          <a:chExt cx="0" cy="0"/>
        </a:xfrm>
      </p:grpSpPr>
      <p:pic>
        <p:nvPicPr>
          <p:cNvPr id="696" name="Google Shape;696;g77d1e0bba3_0_652"/>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697" name="Google Shape;697;g77d1e0bba3_0_652"/>
          <p:cNvPicPr preferRelativeResize="0"/>
          <p:nvPr/>
        </p:nvPicPr>
        <p:blipFill rotWithShape="1">
          <a:blip r:embed="rId3">
            <a:alphaModFix/>
          </a:blip>
          <a:srcRect/>
          <a:stretch/>
        </p:blipFill>
        <p:spPr>
          <a:xfrm>
            <a:off x="1" y="324852"/>
            <a:ext cx="16256002" cy="9144001"/>
          </a:xfrm>
          <a:prstGeom prst="rect">
            <a:avLst/>
          </a:prstGeom>
          <a:noFill/>
          <a:ln>
            <a:noFill/>
          </a:ln>
        </p:spPr>
      </p:pic>
      <p:pic>
        <p:nvPicPr>
          <p:cNvPr id="698" name="Google Shape;698;g77d1e0bba3_0_652"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699" name="Google Shape;699;g77d1e0bba3_0_652"/>
          <p:cNvSpPr txBox="1">
            <a:spLocks noGrp="1"/>
          </p:cNvSpPr>
          <p:nvPr>
            <p:ph type="body" idx="1"/>
          </p:nvPr>
        </p:nvSpPr>
        <p:spPr>
          <a:xfrm>
            <a:off x="1632863" y="1987909"/>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00" name="Google Shape;700;g77d1e0bba3_0_652"/>
          <p:cNvSpPr/>
          <p:nvPr/>
        </p:nvSpPr>
        <p:spPr>
          <a:xfrm rot="-3026765">
            <a:off x="-270665" y="840456"/>
            <a:ext cx="2404978" cy="447915"/>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Recap</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701"/>
        <p:cNvGrpSpPr/>
        <p:nvPr/>
      </p:nvGrpSpPr>
      <p:grpSpPr>
        <a:xfrm>
          <a:off x="0" y="0"/>
          <a:ext cx="0" cy="0"/>
          <a:chOff x="0" y="0"/>
          <a:chExt cx="0" cy="0"/>
        </a:xfrm>
      </p:grpSpPr>
      <p:pic>
        <p:nvPicPr>
          <p:cNvPr id="702" name="Google Shape;702;g77d1e0bba3_0_658"/>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703" name="Google Shape;703;g77d1e0bba3_0_65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704" name="Google Shape;704;g77d1e0bba3_0_658"/>
          <p:cNvSpPr txBox="1">
            <a:spLocks noGrp="1"/>
          </p:cNvSpPr>
          <p:nvPr>
            <p:ph type="body" idx="1"/>
          </p:nvPr>
        </p:nvSpPr>
        <p:spPr>
          <a:xfrm>
            <a:off x="1453247" y="1808293"/>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05" name="Google Shape;705;g77d1e0bba3_0_658"/>
          <p:cNvSpPr/>
          <p:nvPr/>
        </p:nvSpPr>
        <p:spPr>
          <a:xfrm>
            <a:off x="2089152" y="569357"/>
            <a:ext cx="120777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262626"/>
              </a:buClr>
              <a:buSzPts val="2800"/>
              <a:buFont typeface="Open Sans"/>
              <a:buNone/>
            </a:pPr>
            <a:r>
              <a:rPr lang="en-US" sz="2800" b="1" i="0" u="none" strike="noStrike" cap="none">
                <a:solidFill>
                  <a:srgbClr val="262626"/>
                </a:solidFill>
                <a:latin typeface="Open Sans"/>
                <a:ea typeface="Open Sans"/>
                <a:cs typeface="Open Sans"/>
                <a:sym typeface="Open Sans"/>
              </a:rPr>
              <a:t>A Day in the Life of a Full Stack Developer</a:t>
            </a:r>
            <a:endParaRPr sz="1801" b="0" i="0" u="none" strike="noStrike" cap="none">
              <a:solidFill>
                <a:srgbClr val="262626"/>
              </a:solidFill>
              <a:latin typeface="Arial"/>
              <a:ea typeface="Arial"/>
              <a:cs typeface="Arial"/>
              <a:sym typeface="Arial"/>
            </a:endParaRPr>
          </a:p>
        </p:txBody>
      </p:sp>
      <p:pic>
        <p:nvPicPr>
          <p:cNvPr id="706" name="Google Shape;706;g77d1e0bba3_0_658"/>
          <p:cNvPicPr preferRelativeResize="0"/>
          <p:nvPr/>
        </p:nvPicPr>
        <p:blipFill rotWithShape="1">
          <a:blip r:embed="rId4">
            <a:alphaModFix/>
          </a:blip>
          <a:srcRect/>
          <a:stretch/>
        </p:blipFill>
        <p:spPr>
          <a:xfrm>
            <a:off x="2958486" y="1000240"/>
            <a:ext cx="10332954" cy="36576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67"/>
        <p:cNvGrpSpPr/>
        <p:nvPr/>
      </p:nvGrpSpPr>
      <p:grpSpPr>
        <a:xfrm>
          <a:off x="0" y="0"/>
          <a:ext cx="0" cy="0"/>
          <a:chOff x="0" y="0"/>
          <a:chExt cx="0" cy="0"/>
        </a:xfrm>
      </p:grpSpPr>
      <p:pic>
        <p:nvPicPr>
          <p:cNvPr id="68" name="Google Shape;68;p101"/>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69" name="Google Shape;69;p101"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70" name="Google Shape;70;p101"/>
          <p:cNvSpPr/>
          <p:nvPr/>
        </p:nvSpPr>
        <p:spPr>
          <a:xfrm>
            <a:off x="8128003" y="4310397"/>
            <a:ext cx="4819925" cy="430887"/>
          </a:xfrm>
          <a:prstGeom prst="rect">
            <a:avLst/>
          </a:prstGeom>
          <a:noFill/>
          <a:ln>
            <a:noFill/>
          </a:ln>
        </p:spPr>
        <p:txBody>
          <a:bodyPr spcFirstLastPara="1" wrap="square" lIns="121900" tIns="0" rIns="121900" bIns="0" anchor="t" anchorCtr="0">
            <a:sp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Knowledge Check</a:t>
            </a:r>
            <a:endParaRPr sz="2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707"/>
        <p:cNvGrpSpPr/>
        <p:nvPr/>
      </p:nvGrpSpPr>
      <p:grpSpPr>
        <a:xfrm>
          <a:off x="0" y="0"/>
          <a:ext cx="0" cy="0"/>
          <a:chOff x="0" y="0"/>
          <a:chExt cx="0" cy="0"/>
        </a:xfrm>
      </p:grpSpPr>
      <p:pic>
        <p:nvPicPr>
          <p:cNvPr id="708" name="Google Shape;708;g77d1e0bba3_0_664"/>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709" name="Google Shape;709;g77d1e0bba3_0_66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710" name="Google Shape;710;g77d1e0bba3_0_664"/>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711" name="Google Shape;711;g77d1e0bba3_0_664"/>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12" name="Google Shape;712;g77d1e0bba3_0_664"/>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13" name="Google Shape;713;g77d1e0bba3_0_664"/>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714" name="Google Shape;714;g77d1e0bba3_0_664"/>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715" name="Google Shape;715;g77d1e0bba3_0_664"/>
          <p:cNvSpPr txBox="1">
            <a:spLocks noGrp="1"/>
          </p:cNvSpPr>
          <p:nvPr>
            <p:ph type="body" idx="3"/>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16" name="Google Shape;716;g77d1e0bba3_0_664"/>
          <p:cNvSpPr txBox="1">
            <a:spLocks noGrp="1"/>
          </p:cNvSpPr>
          <p:nvPr>
            <p:ph type="body" idx="4"/>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717"/>
        <p:cNvGrpSpPr/>
        <p:nvPr/>
      </p:nvGrpSpPr>
      <p:grpSpPr>
        <a:xfrm>
          <a:off x="0" y="0"/>
          <a:ext cx="0" cy="0"/>
          <a:chOff x="0" y="0"/>
          <a:chExt cx="0" cy="0"/>
        </a:xfrm>
      </p:grpSpPr>
      <p:pic>
        <p:nvPicPr>
          <p:cNvPr id="718" name="Google Shape;718;g77d1e0bba3_0_674"/>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719" name="Google Shape;719;g77d1e0bba3_0_67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720" name="Google Shape;720;g77d1e0bba3_0_674"/>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721" name="Google Shape;721;g77d1e0bba3_0_674"/>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22" name="Google Shape;722;g77d1e0bba3_0_674"/>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23" name="Google Shape;723;g77d1e0bba3_0_674"/>
          <p:cNvSpPr txBox="1">
            <a:spLocks noGrp="1"/>
          </p:cNvSpPr>
          <p:nvPr>
            <p:ph type="body" idx="3"/>
          </p:nvPr>
        </p:nvSpPr>
        <p:spPr>
          <a:xfrm>
            <a:off x="670035" y="7935123"/>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24" name="Google Shape;724;g77d1e0bba3_0_674"/>
          <p:cNvSpPr txBox="1"/>
          <p:nvPr/>
        </p:nvSpPr>
        <p:spPr>
          <a:xfrm>
            <a:off x="670035" y="7373506"/>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725" name="Google Shape;725;g77d1e0bba3_0_674"/>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726" name="Google Shape;726;g77d1e0bba3_0_674"/>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27" name="Google Shape;727;g77d1e0bba3_0_674"/>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728" name="Google Shape;728;g77d1e0bba3_0_674"/>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729" name="Google Shape;729;g77d1e0bba3_0_674"/>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30" name="Google Shape;730;g77d1e0bba3_0_674"/>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1_quiz content">
  <p:cSld name="2_quiz content 2">
    <p:spTree>
      <p:nvGrpSpPr>
        <p:cNvPr id="1" name="Shape 731"/>
        <p:cNvGrpSpPr/>
        <p:nvPr/>
      </p:nvGrpSpPr>
      <p:grpSpPr>
        <a:xfrm>
          <a:off x="0" y="0"/>
          <a:ext cx="0" cy="0"/>
          <a:chOff x="0" y="0"/>
          <a:chExt cx="0" cy="0"/>
        </a:xfrm>
      </p:grpSpPr>
      <p:pic>
        <p:nvPicPr>
          <p:cNvPr id="732" name="Google Shape;732;g77d1e0bba3_0_688"/>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733" name="Google Shape;733;g77d1e0bba3_0_68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734" name="Google Shape;734;g77d1e0bba3_0_688"/>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735" name="Google Shape;735;g77d1e0bba3_0_688"/>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36" name="Google Shape;736;g77d1e0bba3_0_688"/>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37" name="Google Shape;737;g77d1e0bba3_0_688"/>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738" name="Google Shape;738;g77d1e0bba3_0_688"/>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739" name="Google Shape;739;g77d1e0bba3_0_688"/>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740" name="Google Shape;740;g77d1e0bba3_0_688"/>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741" name="Google Shape;741;g77d1e0bba3_0_688"/>
          <p:cNvSpPr txBox="1">
            <a:spLocks noGrp="1"/>
          </p:cNvSpPr>
          <p:nvPr>
            <p:ph type="body" idx="3"/>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42" name="Google Shape;742;g77d1e0bba3_0_688"/>
          <p:cNvSpPr txBox="1">
            <a:spLocks noGrp="1"/>
          </p:cNvSpPr>
          <p:nvPr>
            <p:ph type="body" idx="4"/>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43" name="Google Shape;743;g77d1e0bba3_0_688"/>
          <p:cNvSpPr txBox="1">
            <a:spLocks noGrp="1"/>
          </p:cNvSpPr>
          <p:nvPr>
            <p:ph type="body" idx="5"/>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44" name="Google Shape;744;g77d1e0bba3_0_688"/>
          <p:cNvSpPr txBox="1">
            <a:spLocks noGrp="1"/>
          </p:cNvSpPr>
          <p:nvPr>
            <p:ph type="body" idx="6"/>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45" name="Google Shape;745;g77d1e0bba3_0_688"/>
          <p:cNvSpPr txBox="1"/>
          <p:nvPr/>
        </p:nvSpPr>
        <p:spPr>
          <a:xfrm>
            <a:off x="1716762"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746" name="Google Shape;746;g77d1e0bba3_0_688"/>
          <p:cNvSpPr txBox="1">
            <a:spLocks noGrp="1"/>
          </p:cNvSpPr>
          <p:nvPr>
            <p:ph type="body" idx="7"/>
          </p:nvPr>
        </p:nvSpPr>
        <p:spPr>
          <a:xfrm>
            <a:off x="2329744" y="611896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1_quiz ans">
  <p:cSld name="2_quiz ans 2">
    <p:spTree>
      <p:nvGrpSpPr>
        <p:cNvPr id="1" name="Shape 747"/>
        <p:cNvGrpSpPr/>
        <p:nvPr/>
      </p:nvGrpSpPr>
      <p:grpSpPr>
        <a:xfrm>
          <a:off x="0" y="0"/>
          <a:ext cx="0" cy="0"/>
          <a:chOff x="0" y="0"/>
          <a:chExt cx="0" cy="0"/>
        </a:xfrm>
      </p:grpSpPr>
      <p:pic>
        <p:nvPicPr>
          <p:cNvPr id="748" name="Google Shape;748;g77d1e0bba3_0_704"/>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749" name="Google Shape;749;g77d1e0bba3_0_70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750" name="Google Shape;750;g77d1e0bba3_0_704"/>
          <p:cNvSpPr txBox="1"/>
          <p:nvPr/>
        </p:nvSpPr>
        <p:spPr>
          <a:xfrm>
            <a:off x="1280469" y="732329"/>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751" name="Google Shape;751;g77d1e0bba3_0_704"/>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52" name="Google Shape;752;g77d1e0bba3_0_704"/>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53" name="Google Shape;753;g77d1e0bba3_0_704"/>
          <p:cNvSpPr txBox="1">
            <a:spLocks noGrp="1"/>
          </p:cNvSpPr>
          <p:nvPr>
            <p:ph type="body" idx="3"/>
          </p:nvPr>
        </p:nvSpPr>
        <p:spPr>
          <a:xfrm>
            <a:off x="670035" y="7935123"/>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54" name="Google Shape;754;g77d1e0bba3_0_704"/>
          <p:cNvSpPr txBox="1"/>
          <p:nvPr/>
        </p:nvSpPr>
        <p:spPr>
          <a:xfrm>
            <a:off x="670035" y="7373506"/>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755" name="Google Shape;755;g77d1e0bba3_0_704"/>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756" name="Google Shape;756;g77d1e0bba3_0_704"/>
          <p:cNvSpPr txBox="1">
            <a:spLocks noGrp="1"/>
          </p:cNvSpPr>
          <p:nvPr>
            <p:ph type="body" idx="4"/>
          </p:nvPr>
        </p:nvSpPr>
        <p:spPr>
          <a:xfrm>
            <a:off x="3328592" y="7334928"/>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57" name="Google Shape;757;g77d1e0bba3_0_704"/>
          <p:cNvSpPr txBox="1"/>
          <p:nvPr/>
        </p:nvSpPr>
        <p:spPr>
          <a:xfrm>
            <a:off x="1716762"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758" name="Google Shape;758;g77d1e0bba3_0_704"/>
          <p:cNvSpPr txBox="1"/>
          <p:nvPr/>
        </p:nvSpPr>
        <p:spPr>
          <a:xfrm>
            <a:off x="1716762"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759" name="Google Shape;759;g77d1e0bba3_0_704"/>
          <p:cNvSpPr txBox="1"/>
          <p:nvPr/>
        </p:nvSpPr>
        <p:spPr>
          <a:xfrm>
            <a:off x="1716762"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760" name="Google Shape;760;g77d1e0bba3_0_704"/>
          <p:cNvSpPr txBox="1"/>
          <p:nvPr/>
        </p:nvSpPr>
        <p:spPr>
          <a:xfrm>
            <a:off x="1716762" y="529835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761" name="Google Shape;761;g77d1e0bba3_0_704"/>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62" name="Google Shape;762;g77d1e0bba3_0_704"/>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63" name="Google Shape;763;g77d1e0bba3_0_704"/>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64" name="Google Shape;764;g77d1e0bba3_0_704"/>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65" name="Google Shape;765;g77d1e0bba3_0_704"/>
          <p:cNvSpPr txBox="1"/>
          <p:nvPr/>
        </p:nvSpPr>
        <p:spPr>
          <a:xfrm>
            <a:off x="1716762"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766" name="Google Shape;766;g77d1e0bba3_0_704"/>
          <p:cNvSpPr txBox="1">
            <a:spLocks noGrp="1"/>
          </p:cNvSpPr>
          <p:nvPr>
            <p:ph type="body" idx="9"/>
          </p:nvPr>
        </p:nvSpPr>
        <p:spPr>
          <a:xfrm>
            <a:off x="2329744" y="611896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767"/>
        <p:cNvGrpSpPr/>
        <p:nvPr/>
      </p:nvGrpSpPr>
      <p:grpSpPr>
        <a:xfrm>
          <a:off x="0" y="0"/>
          <a:ext cx="0" cy="0"/>
          <a:chOff x="0" y="0"/>
          <a:chExt cx="0" cy="0"/>
        </a:xfrm>
      </p:grpSpPr>
      <p:pic>
        <p:nvPicPr>
          <p:cNvPr id="768" name="Google Shape;768;g77d1e0bba3_0_724" descr="A screenshot of a compute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769" name="Google Shape;769;g77d1e0bba3_0_724"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pic>
        <p:nvPicPr>
          <p:cNvPr id="770" name="Google Shape;770;g77d1e0bba3_0_724" descr="A close up of a logo&#10;&#10;Description automatically generated"/>
          <p:cNvPicPr preferRelativeResize="0"/>
          <p:nvPr/>
        </p:nvPicPr>
        <p:blipFill rotWithShape="1">
          <a:blip r:embed="rId4">
            <a:alphaModFix/>
          </a:blip>
          <a:srcRect/>
          <a:stretch/>
        </p:blipFill>
        <p:spPr>
          <a:xfrm>
            <a:off x="1" y="0"/>
            <a:ext cx="16256002" cy="9144001"/>
          </a:xfrm>
          <a:prstGeom prst="rect">
            <a:avLst/>
          </a:prstGeom>
          <a:noFill/>
          <a:ln>
            <a:noFill/>
          </a:ln>
        </p:spPr>
      </p:pic>
      <p:sp>
        <p:nvSpPr>
          <p:cNvPr id="771" name="Google Shape;771;g77d1e0bba3_0_724"/>
          <p:cNvSpPr txBox="1">
            <a:spLocks noGrp="1"/>
          </p:cNvSpPr>
          <p:nvPr>
            <p:ph type="body" idx="1"/>
          </p:nvPr>
        </p:nvSpPr>
        <p:spPr>
          <a:xfrm>
            <a:off x="1902094" y="2363466"/>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72" name="Google Shape;772;g77d1e0bba3_0_724"/>
          <p:cNvSpPr txBox="1">
            <a:spLocks noGrp="1"/>
          </p:cNvSpPr>
          <p:nvPr>
            <p:ph type="title"/>
          </p:nvPr>
        </p:nvSpPr>
        <p:spPr>
          <a:xfrm>
            <a:off x="812802" y="436396"/>
            <a:ext cx="10666200" cy="6651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773"/>
        <p:cNvGrpSpPr/>
        <p:nvPr/>
      </p:nvGrpSpPr>
      <p:grpSpPr>
        <a:xfrm>
          <a:off x="0" y="0"/>
          <a:ext cx="0" cy="0"/>
          <a:chOff x="0" y="0"/>
          <a:chExt cx="0" cy="0"/>
        </a:xfrm>
      </p:grpSpPr>
      <p:pic>
        <p:nvPicPr>
          <p:cNvPr id="774" name="Google Shape;774;g77d1e0bba3_0_730"/>
          <p:cNvPicPr preferRelativeResize="0"/>
          <p:nvPr/>
        </p:nvPicPr>
        <p:blipFill rotWithShape="1">
          <a:blip r:embed="rId2">
            <a:alphaModFix/>
          </a:blip>
          <a:srcRect/>
          <a:stretch/>
        </p:blipFill>
        <p:spPr>
          <a:xfrm>
            <a:off x="3" y="0"/>
            <a:ext cx="16256002" cy="9144001"/>
          </a:xfrm>
          <a:prstGeom prst="rect">
            <a:avLst/>
          </a:prstGeom>
          <a:noFill/>
          <a:ln>
            <a:noFill/>
          </a:ln>
        </p:spPr>
      </p:pic>
      <p:pic>
        <p:nvPicPr>
          <p:cNvPr id="775" name="Google Shape;775;g77d1e0bba3_0_730"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776" name="Google Shape;776;g77d1e0bba3_0_730"/>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777" name="Google Shape;777;g77d1e0bba3_0_730"/>
          <p:cNvSpPr txBox="1">
            <a:spLocks noGrp="1"/>
          </p:cNvSpPr>
          <p:nvPr>
            <p:ph type="title"/>
          </p:nvPr>
        </p:nvSpPr>
        <p:spPr>
          <a:xfrm>
            <a:off x="1" y="539517"/>
            <a:ext cx="16256100" cy="6651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9pPr>
          </a:lstStyle>
          <a:p>
            <a:endParaRPr/>
          </a:p>
        </p:txBody>
      </p:sp>
      <p:sp>
        <p:nvSpPr>
          <p:cNvPr id="778" name="Google Shape;778;g77d1e0bba3_0_730"/>
          <p:cNvSpPr txBox="1">
            <a:spLocks noGrp="1"/>
          </p:cNvSpPr>
          <p:nvPr>
            <p:ph type="body" idx="1"/>
          </p:nvPr>
        </p:nvSpPr>
        <p:spPr>
          <a:xfrm>
            <a:off x="4699003" y="1770193"/>
            <a:ext cx="99567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779"/>
        <p:cNvGrpSpPr/>
        <p:nvPr/>
      </p:nvGrpSpPr>
      <p:grpSpPr>
        <a:xfrm>
          <a:off x="0" y="0"/>
          <a:ext cx="0" cy="0"/>
          <a:chOff x="0" y="0"/>
          <a:chExt cx="0" cy="0"/>
        </a:xfrm>
      </p:grpSpPr>
      <p:pic>
        <p:nvPicPr>
          <p:cNvPr id="780" name="Google Shape;780;g77d1e0bba3_0_736"/>
          <p:cNvPicPr preferRelativeResize="0"/>
          <p:nvPr/>
        </p:nvPicPr>
        <p:blipFill rotWithShape="1">
          <a:blip r:embed="rId2">
            <a:alphaModFix/>
          </a:blip>
          <a:srcRect/>
          <a:stretch/>
        </p:blipFill>
        <p:spPr>
          <a:xfrm>
            <a:off x="3" y="4"/>
            <a:ext cx="16256002" cy="9143998"/>
          </a:xfrm>
          <a:prstGeom prst="rect">
            <a:avLst/>
          </a:prstGeom>
          <a:noFill/>
          <a:ln>
            <a:noFill/>
          </a:ln>
        </p:spPr>
      </p:pic>
      <p:pic>
        <p:nvPicPr>
          <p:cNvPr id="781" name="Google Shape;781;g77d1e0bba3_0_736"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782" name="Google Shape;782;g77d1e0bba3_0_736"/>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783" name="Google Shape;783;g77d1e0bba3_0_736"/>
          <p:cNvSpPr txBox="1">
            <a:spLocks noGrp="1"/>
          </p:cNvSpPr>
          <p:nvPr>
            <p:ph type="title"/>
          </p:nvPr>
        </p:nvSpPr>
        <p:spPr>
          <a:xfrm>
            <a:off x="1" y="539517"/>
            <a:ext cx="16256100" cy="6651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rgbClr val="000000"/>
                </a:solidFill>
                <a:latin typeface="Arial"/>
                <a:ea typeface="Arial"/>
                <a:cs typeface="Arial"/>
                <a:sym typeface="Arial"/>
              </a:defRPr>
            </a:lvl9pPr>
          </a:lstStyle>
          <a:p>
            <a:endParaRPr/>
          </a:p>
        </p:txBody>
      </p:sp>
      <p:sp>
        <p:nvSpPr>
          <p:cNvPr id="784" name="Google Shape;784;g77d1e0bba3_0_736"/>
          <p:cNvSpPr txBox="1">
            <a:spLocks noGrp="1"/>
          </p:cNvSpPr>
          <p:nvPr>
            <p:ph type="body" idx="1"/>
          </p:nvPr>
        </p:nvSpPr>
        <p:spPr>
          <a:xfrm>
            <a:off x="4699003" y="1770193"/>
            <a:ext cx="99567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785"/>
        <p:cNvGrpSpPr/>
        <p:nvPr/>
      </p:nvGrpSpPr>
      <p:grpSpPr>
        <a:xfrm>
          <a:off x="0" y="0"/>
          <a:ext cx="0" cy="0"/>
          <a:chOff x="0" y="0"/>
          <a:chExt cx="0" cy="0"/>
        </a:xfrm>
      </p:grpSpPr>
      <p:pic>
        <p:nvPicPr>
          <p:cNvPr id="786" name="Google Shape;786;g77d1e0bba3_0_742"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787" name="Google Shape;787;g77d1e0bba3_0_742"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788" name="Google Shape;788;g77d1e0bba3_0_742"/>
          <p:cNvSpPr/>
          <p:nvPr/>
        </p:nvSpPr>
        <p:spPr>
          <a:xfrm>
            <a:off x="663025"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789" name="Google Shape;789;g77d1e0bba3_0_742"/>
          <p:cNvSpPr txBox="1">
            <a:spLocks noGrp="1"/>
          </p:cNvSpPr>
          <p:nvPr>
            <p:ph type="body" idx="1"/>
          </p:nvPr>
        </p:nvSpPr>
        <p:spPr>
          <a:xfrm>
            <a:off x="1120876" y="1808293"/>
            <a:ext cx="80925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90" name="Google Shape;790;g77d1e0bba3_0_742"/>
          <p:cNvSpPr/>
          <p:nvPr/>
        </p:nvSpPr>
        <p:spPr>
          <a:xfrm>
            <a:off x="2464059" y="762719"/>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Before the Next Class</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791"/>
        <p:cNvGrpSpPr/>
        <p:nvPr/>
      </p:nvGrpSpPr>
      <p:grpSpPr>
        <a:xfrm>
          <a:off x="0" y="0"/>
          <a:ext cx="0" cy="0"/>
          <a:chOff x="0" y="0"/>
          <a:chExt cx="0" cy="0"/>
        </a:xfrm>
      </p:grpSpPr>
      <p:pic>
        <p:nvPicPr>
          <p:cNvPr id="792" name="Google Shape;792;g77d1e0bba3_0_748" descr="A picture containing water, outdoor&#10;&#10;Description automatically generated"/>
          <p:cNvPicPr preferRelativeResize="0"/>
          <p:nvPr/>
        </p:nvPicPr>
        <p:blipFill rotWithShape="1">
          <a:blip r:embed="rId2">
            <a:alphaModFix/>
          </a:blip>
          <a:srcRect/>
          <a:stretch/>
        </p:blipFill>
        <p:spPr>
          <a:xfrm>
            <a:off x="1" y="0"/>
            <a:ext cx="16256002" cy="9144001"/>
          </a:xfrm>
          <a:prstGeom prst="rect">
            <a:avLst/>
          </a:prstGeom>
          <a:noFill/>
          <a:ln>
            <a:noFill/>
          </a:ln>
        </p:spPr>
      </p:pic>
      <p:pic>
        <p:nvPicPr>
          <p:cNvPr id="793" name="Google Shape;793;g77d1e0bba3_0_748" descr="A close up of a logo&#10;&#10;Description automatically generated"/>
          <p:cNvPicPr preferRelativeResize="0"/>
          <p:nvPr/>
        </p:nvPicPr>
        <p:blipFill rotWithShape="1">
          <a:blip r:embed="rId3">
            <a:alphaModFix/>
          </a:blip>
          <a:srcRect/>
          <a:stretch/>
        </p:blipFill>
        <p:spPr>
          <a:xfrm>
            <a:off x="1" y="0"/>
            <a:ext cx="16256002" cy="9144001"/>
          </a:xfrm>
          <a:prstGeom prst="rect">
            <a:avLst/>
          </a:prstGeom>
          <a:noFill/>
          <a:ln>
            <a:noFill/>
          </a:ln>
        </p:spPr>
      </p:pic>
      <p:sp>
        <p:nvSpPr>
          <p:cNvPr id="794" name="Google Shape;794;g77d1e0bba3_0_748"/>
          <p:cNvSpPr/>
          <p:nvPr/>
        </p:nvSpPr>
        <p:spPr>
          <a:xfrm>
            <a:off x="663025"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795" name="Google Shape;795;g77d1e0bba3_0_748"/>
          <p:cNvSpPr txBox="1">
            <a:spLocks noGrp="1"/>
          </p:cNvSpPr>
          <p:nvPr>
            <p:ph type="body" idx="1"/>
          </p:nvPr>
        </p:nvSpPr>
        <p:spPr>
          <a:xfrm>
            <a:off x="1120876" y="1808293"/>
            <a:ext cx="80925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96" name="Google Shape;796;g77d1e0bba3_0_748"/>
          <p:cNvSpPr/>
          <p:nvPr/>
        </p:nvSpPr>
        <p:spPr>
          <a:xfrm>
            <a:off x="2464059" y="762719"/>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chemeClr val="lt1"/>
              </a:buClr>
              <a:buSzPts val="2800"/>
              <a:buFont typeface="Open Sans"/>
              <a:buNone/>
            </a:pPr>
            <a:r>
              <a:rPr lang="en-US" sz="2800" b="1" i="0" u="none" strike="noStrike" cap="none">
                <a:solidFill>
                  <a:schemeClr val="lt1"/>
                </a:solidFill>
                <a:latin typeface="Open Sans"/>
                <a:ea typeface="Open Sans"/>
                <a:cs typeface="Open Sans"/>
                <a:sym typeface="Open Sans"/>
              </a:rPr>
              <a:t>What Next?</a:t>
            </a:r>
            <a:endParaRPr sz="1801"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71"/>
        <p:cNvGrpSpPr/>
        <p:nvPr/>
      </p:nvGrpSpPr>
      <p:grpSpPr>
        <a:xfrm>
          <a:off x="0" y="0"/>
          <a:ext cx="0" cy="0"/>
          <a:chOff x="0" y="0"/>
          <a:chExt cx="0" cy="0"/>
        </a:xfrm>
      </p:grpSpPr>
      <p:pic>
        <p:nvPicPr>
          <p:cNvPr id="72" name="Google Shape;72;p105"/>
          <p:cNvPicPr preferRelativeResize="0"/>
          <p:nvPr/>
        </p:nvPicPr>
        <p:blipFill rotWithShape="1">
          <a:blip r:embed="rId2">
            <a:alphaModFix/>
          </a:blip>
          <a:srcRect/>
          <a:stretch/>
        </p:blipFill>
        <p:spPr>
          <a:xfrm>
            <a:off x="1" y="0"/>
            <a:ext cx="16256000" cy="9144000"/>
          </a:xfrm>
          <a:prstGeom prst="rect">
            <a:avLst/>
          </a:prstGeom>
          <a:noFill/>
          <a:ln>
            <a:noFill/>
          </a:ln>
        </p:spPr>
      </p:pic>
      <p:pic>
        <p:nvPicPr>
          <p:cNvPr id="73" name="Google Shape;73;p105" descr="A close up of a logo&#10;&#10;Description automatically generated"/>
          <p:cNvPicPr preferRelativeResize="0"/>
          <p:nvPr/>
        </p:nvPicPr>
        <p:blipFill rotWithShape="1">
          <a:blip r:embed="rId3">
            <a:alphaModFix/>
          </a:blip>
          <a:srcRect/>
          <a:stretch/>
        </p:blipFill>
        <p:spPr>
          <a:xfrm>
            <a:off x="1" y="0"/>
            <a:ext cx="16256000" cy="9144000"/>
          </a:xfrm>
          <a:prstGeom prst="rect">
            <a:avLst/>
          </a:prstGeom>
          <a:noFill/>
          <a:ln>
            <a:noFill/>
          </a:ln>
        </p:spPr>
      </p:pic>
      <p:sp>
        <p:nvSpPr>
          <p:cNvPr id="74" name="Google Shape;74;p105"/>
          <p:cNvSpPr txBox="1"/>
          <p:nvPr/>
        </p:nvSpPr>
        <p:spPr>
          <a:xfrm>
            <a:off x="1280469" y="732331"/>
            <a:ext cx="1698904" cy="461665"/>
          </a:xfrm>
          <a:prstGeom prst="rect">
            <a:avLst/>
          </a:prstGeom>
          <a:noFill/>
          <a:ln>
            <a:noFill/>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200" b="1" i="0" u="none" strike="noStrike" cap="none">
                <a:solidFill>
                  <a:srgbClr val="FFFFFF"/>
                </a:solidFill>
                <a:latin typeface="Open Sans"/>
                <a:ea typeface="Open Sans"/>
                <a:cs typeface="Open Sans"/>
                <a:sym typeface="Open Sans"/>
              </a:rPr>
              <a:t>Knowledge Check</a:t>
            </a:r>
            <a:endParaRPr sz="2200" b="1" i="0" u="none" strike="noStrike" cap="none">
              <a:solidFill>
                <a:srgbClr val="FFFFFF"/>
              </a:solidFill>
              <a:latin typeface="Open Sans"/>
              <a:ea typeface="Open Sans"/>
              <a:cs typeface="Open Sans"/>
              <a:sym typeface="Open Sans"/>
            </a:endParaRPr>
          </a:p>
        </p:txBody>
      </p:sp>
      <p:sp>
        <p:nvSpPr>
          <p:cNvPr id="75" name="Google Shape;75;p105"/>
          <p:cNvSpPr txBox="1">
            <a:spLocks noGrp="1"/>
          </p:cNvSpPr>
          <p:nvPr>
            <p:ph type="body" idx="1"/>
          </p:nvPr>
        </p:nvSpPr>
        <p:spPr>
          <a:xfrm>
            <a:off x="1280469" y="1281804"/>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933"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76" name="Google Shape;76;p105"/>
          <p:cNvSpPr txBox="1">
            <a:spLocks noGrp="1"/>
          </p:cNvSpPr>
          <p:nvPr>
            <p:ph type="body" idx="2"/>
          </p:nvPr>
        </p:nvSpPr>
        <p:spPr>
          <a:xfrm>
            <a:off x="3012040" y="571941"/>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8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77" name="Google Shape;77;p105"/>
          <p:cNvSpPr txBox="1"/>
          <p:nvPr/>
        </p:nvSpPr>
        <p:spPr>
          <a:xfrm>
            <a:off x="1716763" y="283654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a.</a:t>
            </a:r>
            <a:endParaRPr sz="2200" b="0" i="0" u="none" strike="noStrike" cap="none">
              <a:solidFill>
                <a:srgbClr val="000000"/>
              </a:solidFill>
              <a:latin typeface="Open Sans"/>
              <a:ea typeface="Open Sans"/>
              <a:cs typeface="Open Sans"/>
              <a:sym typeface="Open Sans"/>
            </a:endParaRPr>
          </a:p>
        </p:txBody>
      </p:sp>
      <p:sp>
        <p:nvSpPr>
          <p:cNvPr id="78" name="Google Shape;78;p105"/>
          <p:cNvSpPr txBox="1"/>
          <p:nvPr/>
        </p:nvSpPr>
        <p:spPr>
          <a:xfrm>
            <a:off x="1716763" y="3657148"/>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b.</a:t>
            </a:r>
            <a:endParaRPr sz="2200" b="0" i="0" u="none" strike="noStrike" cap="none">
              <a:solidFill>
                <a:srgbClr val="000000"/>
              </a:solidFill>
              <a:latin typeface="Open Sans"/>
              <a:ea typeface="Open Sans"/>
              <a:cs typeface="Open Sans"/>
              <a:sym typeface="Open Sans"/>
            </a:endParaRPr>
          </a:p>
        </p:txBody>
      </p:sp>
      <p:sp>
        <p:nvSpPr>
          <p:cNvPr id="79" name="Google Shape;79;p105"/>
          <p:cNvSpPr txBox="1"/>
          <p:nvPr/>
        </p:nvSpPr>
        <p:spPr>
          <a:xfrm>
            <a:off x="1716763" y="4477753"/>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c.</a:t>
            </a:r>
            <a:endParaRPr sz="2200" b="0" i="0" u="none" strike="noStrike" cap="none">
              <a:solidFill>
                <a:srgbClr val="000000"/>
              </a:solidFill>
              <a:latin typeface="Open Sans"/>
              <a:ea typeface="Open Sans"/>
              <a:cs typeface="Open Sans"/>
              <a:sym typeface="Open Sans"/>
            </a:endParaRPr>
          </a:p>
        </p:txBody>
      </p:sp>
      <p:sp>
        <p:nvSpPr>
          <p:cNvPr id="80" name="Google Shape;80;p105"/>
          <p:cNvSpPr txBox="1"/>
          <p:nvPr/>
        </p:nvSpPr>
        <p:spPr>
          <a:xfrm>
            <a:off x="1716763" y="5298359"/>
            <a:ext cx="548640" cy="548640"/>
          </a:xfrm>
          <a:prstGeom prst="rect">
            <a:avLst/>
          </a:prstGeom>
          <a:noFill/>
          <a:ln>
            <a:noFill/>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200" b="0" i="0" u="none" strike="noStrike" cap="none">
                <a:solidFill>
                  <a:srgbClr val="3F3F3F"/>
                </a:solidFill>
                <a:latin typeface="Open Sans"/>
                <a:ea typeface="Open Sans"/>
                <a:cs typeface="Open Sans"/>
                <a:sym typeface="Open Sans"/>
              </a:rPr>
              <a:t>d.</a:t>
            </a:r>
            <a:endParaRPr sz="2200" b="0" i="0" u="none" strike="noStrike" cap="none">
              <a:solidFill>
                <a:srgbClr val="000000"/>
              </a:solidFill>
              <a:latin typeface="Open Sans"/>
              <a:ea typeface="Open Sans"/>
              <a:cs typeface="Open Sans"/>
              <a:sym typeface="Open Sans"/>
            </a:endParaRPr>
          </a:p>
        </p:txBody>
      </p:sp>
      <p:sp>
        <p:nvSpPr>
          <p:cNvPr id="81" name="Google Shape;81;p105"/>
          <p:cNvSpPr txBox="1">
            <a:spLocks noGrp="1"/>
          </p:cNvSpPr>
          <p:nvPr>
            <p:ph type="body" idx="3"/>
          </p:nvPr>
        </p:nvSpPr>
        <p:spPr>
          <a:xfrm>
            <a:off x="2329744" y="2788424"/>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2" name="Google Shape;82;p105"/>
          <p:cNvSpPr txBox="1">
            <a:spLocks noGrp="1"/>
          </p:cNvSpPr>
          <p:nvPr>
            <p:ph type="body" idx="4"/>
          </p:nvPr>
        </p:nvSpPr>
        <p:spPr>
          <a:xfrm>
            <a:off x="2329744" y="360903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3" name="Google Shape;83;p105"/>
          <p:cNvSpPr txBox="1">
            <a:spLocks noGrp="1"/>
          </p:cNvSpPr>
          <p:nvPr>
            <p:ph type="body" idx="5"/>
          </p:nvPr>
        </p:nvSpPr>
        <p:spPr>
          <a:xfrm>
            <a:off x="2329744" y="4429628"/>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4" name="Google Shape;84;p105"/>
          <p:cNvSpPr txBox="1">
            <a:spLocks noGrp="1"/>
          </p:cNvSpPr>
          <p:nvPr>
            <p:ph type="body" idx="6"/>
          </p:nvPr>
        </p:nvSpPr>
        <p:spPr>
          <a:xfrm>
            <a:off x="2329744" y="5250240"/>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theme" Target="../theme/theme2.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3" Type="http://schemas.openxmlformats.org/officeDocument/2006/relationships/slideLayout" Target="../slideLayouts/slideLayout47.xml"/><Relationship Id="rId21" Type="http://schemas.openxmlformats.org/officeDocument/2006/relationships/slideLayout" Target="../slideLayouts/slideLayout65.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23" Type="http://schemas.openxmlformats.org/officeDocument/2006/relationships/theme" Target="../theme/theme3.xml"/><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 Id="rId22" Type="http://schemas.openxmlformats.org/officeDocument/2006/relationships/slideLayout" Target="../slideLayouts/slideLayout6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slideLayout" Target="../slideLayouts/slideLayout79.xml"/><Relationship Id="rId18" Type="http://schemas.openxmlformats.org/officeDocument/2006/relationships/slideLayout" Target="../slideLayouts/slideLayout84.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theme" Target="../theme/theme4.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93"/>
          <p:cNvSpPr txBox="1">
            <a:spLocks noGrp="1"/>
          </p:cNvSpPr>
          <p:nvPr>
            <p:ph type="title"/>
          </p:nvPr>
        </p:nvSpPr>
        <p:spPr>
          <a:xfrm>
            <a:off x="1117606" y="487371"/>
            <a:ext cx="14020801" cy="1766887"/>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93"/>
          <p:cNvSpPr txBox="1">
            <a:spLocks noGrp="1"/>
          </p:cNvSpPr>
          <p:nvPr>
            <p:ph type="body" idx="1"/>
          </p:nvPr>
        </p:nvSpPr>
        <p:spPr>
          <a:xfrm>
            <a:off x="1117606" y="2433639"/>
            <a:ext cx="14020801" cy="5802312"/>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93"/>
          <p:cNvSpPr txBox="1">
            <a:spLocks noGrp="1"/>
          </p:cNvSpPr>
          <p:nvPr>
            <p:ph type="dt" idx="10"/>
          </p:nvPr>
        </p:nvSpPr>
        <p:spPr>
          <a:xfrm>
            <a:off x="1117601" y="8475671"/>
            <a:ext cx="3657600" cy="48577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9pPr>
          </a:lstStyle>
          <a:p>
            <a:endParaRPr/>
          </a:p>
        </p:txBody>
      </p:sp>
      <p:sp>
        <p:nvSpPr>
          <p:cNvPr id="13" name="Google Shape;13;p93"/>
          <p:cNvSpPr txBox="1">
            <a:spLocks noGrp="1"/>
          </p:cNvSpPr>
          <p:nvPr>
            <p:ph type="ftr" idx="11"/>
          </p:nvPr>
        </p:nvSpPr>
        <p:spPr>
          <a:xfrm>
            <a:off x="5384803" y="8475671"/>
            <a:ext cx="5486400" cy="48577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9pPr>
          </a:lstStyle>
          <a:p>
            <a:endParaRPr/>
          </a:p>
        </p:txBody>
      </p:sp>
      <p:sp>
        <p:nvSpPr>
          <p:cNvPr id="14" name="Google Shape;14;p93"/>
          <p:cNvSpPr txBox="1">
            <a:spLocks noGrp="1"/>
          </p:cNvSpPr>
          <p:nvPr>
            <p:ph type="sldNum" idx="12"/>
          </p:nvPr>
        </p:nvSpPr>
        <p:spPr>
          <a:xfrm>
            <a:off x="11480801" y="8475671"/>
            <a:ext cx="3657600" cy="48577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1"/>
        <p:cNvGrpSpPr/>
        <p:nvPr/>
      </p:nvGrpSpPr>
      <p:grpSpPr>
        <a:xfrm>
          <a:off x="0" y="0"/>
          <a:ext cx="0" cy="0"/>
          <a:chOff x="0" y="0"/>
          <a:chExt cx="0" cy="0"/>
        </a:xfrm>
      </p:grpSpPr>
      <p:sp>
        <p:nvSpPr>
          <p:cNvPr id="212" name="Google Shape;212;g78f8101544_2_228"/>
          <p:cNvSpPr txBox="1">
            <a:spLocks noGrp="1"/>
          </p:cNvSpPr>
          <p:nvPr>
            <p:ph type="title"/>
          </p:nvPr>
        </p:nvSpPr>
        <p:spPr>
          <a:xfrm>
            <a:off x="1117606" y="487371"/>
            <a:ext cx="14020801" cy="17670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13" name="Google Shape;213;g78f8101544_2_228"/>
          <p:cNvSpPr txBox="1">
            <a:spLocks noGrp="1"/>
          </p:cNvSpPr>
          <p:nvPr>
            <p:ph type="body" idx="1"/>
          </p:nvPr>
        </p:nvSpPr>
        <p:spPr>
          <a:xfrm>
            <a:off x="1117606" y="2433639"/>
            <a:ext cx="14020801" cy="5802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4" name="Google Shape;214;g78f8101544_2_228"/>
          <p:cNvSpPr txBox="1">
            <a:spLocks noGrp="1"/>
          </p:cNvSpPr>
          <p:nvPr>
            <p:ph type="dt" idx="10"/>
          </p:nvPr>
        </p:nvSpPr>
        <p:spPr>
          <a:xfrm>
            <a:off x="1117601" y="8475671"/>
            <a:ext cx="3657600" cy="48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9pPr>
          </a:lstStyle>
          <a:p>
            <a:endParaRPr/>
          </a:p>
        </p:txBody>
      </p:sp>
      <p:sp>
        <p:nvSpPr>
          <p:cNvPr id="215" name="Google Shape;215;g78f8101544_2_228"/>
          <p:cNvSpPr txBox="1">
            <a:spLocks noGrp="1"/>
          </p:cNvSpPr>
          <p:nvPr>
            <p:ph type="ftr" idx="11"/>
          </p:nvPr>
        </p:nvSpPr>
        <p:spPr>
          <a:xfrm>
            <a:off x="5384803" y="8475671"/>
            <a:ext cx="5486400" cy="4857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2401" b="0" i="0" u="none" strike="noStrike" cap="none">
                <a:solidFill>
                  <a:schemeClr val="dk1"/>
                </a:solidFill>
                <a:latin typeface="Calibri"/>
                <a:ea typeface="Calibri"/>
                <a:cs typeface="Calibri"/>
                <a:sym typeface="Calibri"/>
              </a:defRPr>
            </a:lvl9pPr>
          </a:lstStyle>
          <a:p>
            <a:endParaRPr/>
          </a:p>
        </p:txBody>
      </p:sp>
      <p:sp>
        <p:nvSpPr>
          <p:cNvPr id="216" name="Google Shape;216;g78f8101544_2_228"/>
          <p:cNvSpPr txBox="1">
            <a:spLocks noGrp="1"/>
          </p:cNvSpPr>
          <p:nvPr>
            <p:ph type="sldNum" idx="12"/>
          </p:nvPr>
        </p:nvSpPr>
        <p:spPr>
          <a:xfrm>
            <a:off x="11480801" y="8475671"/>
            <a:ext cx="3657600" cy="485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3"/>
        <p:cNvGrpSpPr/>
        <p:nvPr/>
      </p:nvGrpSpPr>
      <p:grpSpPr>
        <a:xfrm>
          <a:off x="0" y="0"/>
          <a:ext cx="0" cy="0"/>
          <a:chOff x="0" y="0"/>
          <a:chExt cx="0" cy="0"/>
        </a:xfrm>
      </p:grpSpPr>
      <p:sp>
        <p:nvSpPr>
          <p:cNvPr id="414" name="Google Shape;414;g7be774a8c5_0_352"/>
          <p:cNvSpPr txBox="1">
            <a:spLocks noGrp="1"/>
          </p:cNvSpPr>
          <p:nvPr>
            <p:ph type="title"/>
          </p:nvPr>
        </p:nvSpPr>
        <p:spPr>
          <a:xfrm>
            <a:off x="1117601" y="487367"/>
            <a:ext cx="14020801" cy="17670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15" name="Google Shape;415;g7be774a8c5_0_352"/>
          <p:cNvSpPr txBox="1">
            <a:spLocks noGrp="1"/>
          </p:cNvSpPr>
          <p:nvPr>
            <p:ph type="body" idx="1"/>
          </p:nvPr>
        </p:nvSpPr>
        <p:spPr>
          <a:xfrm>
            <a:off x="1117601" y="2433639"/>
            <a:ext cx="14020801" cy="5802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16" name="Google Shape;416;g7be774a8c5_0_352"/>
          <p:cNvSpPr txBox="1">
            <a:spLocks noGrp="1"/>
          </p:cNvSpPr>
          <p:nvPr>
            <p:ph type="dt" idx="10"/>
          </p:nvPr>
        </p:nvSpPr>
        <p:spPr>
          <a:xfrm>
            <a:off x="1117601" y="8475667"/>
            <a:ext cx="3657600" cy="48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9pPr>
          </a:lstStyle>
          <a:p>
            <a:endParaRPr/>
          </a:p>
        </p:txBody>
      </p:sp>
      <p:sp>
        <p:nvSpPr>
          <p:cNvPr id="417" name="Google Shape;417;g7be774a8c5_0_352"/>
          <p:cNvSpPr txBox="1">
            <a:spLocks noGrp="1"/>
          </p:cNvSpPr>
          <p:nvPr>
            <p:ph type="ftr" idx="11"/>
          </p:nvPr>
        </p:nvSpPr>
        <p:spPr>
          <a:xfrm>
            <a:off x="5384802" y="8475667"/>
            <a:ext cx="5486400" cy="4857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9pPr>
          </a:lstStyle>
          <a:p>
            <a:endParaRPr/>
          </a:p>
        </p:txBody>
      </p:sp>
      <p:sp>
        <p:nvSpPr>
          <p:cNvPr id="418" name="Google Shape;418;g7be774a8c5_0_352"/>
          <p:cNvSpPr txBox="1">
            <a:spLocks noGrp="1"/>
          </p:cNvSpPr>
          <p:nvPr>
            <p:ph type="sldNum" idx="12"/>
          </p:nvPr>
        </p:nvSpPr>
        <p:spPr>
          <a:xfrm>
            <a:off x="11480801" y="8475667"/>
            <a:ext cx="3657600" cy="485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05"/>
        <p:cNvGrpSpPr/>
        <p:nvPr/>
      </p:nvGrpSpPr>
      <p:grpSpPr>
        <a:xfrm>
          <a:off x="0" y="0"/>
          <a:ext cx="0" cy="0"/>
          <a:chOff x="0" y="0"/>
          <a:chExt cx="0" cy="0"/>
        </a:xfrm>
      </p:grpSpPr>
      <p:sp>
        <p:nvSpPr>
          <p:cNvPr id="606" name="Google Shape;606;g77d1e0bba3_0_562"/>
          <p:cNvSpPr txBox="1">
            <a:spLocks noGrp="1"/>
          </p:cNvSpPr>
          <p:nvPr>
            <p:ph type="title"/>
          </p:nvPr>
        </p:nvSpPr>
        <p:spPr>
          <a:xfrm>
            <a:off x="1117601" y="487367"/>
            <a:ext cx="14020800" cy="17670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07" name="Google Shape;607;g77d1e0bba3_0_562"/>
          <p:cNvSpPr txBox="1">
            <a:spLocks noGrp="1"/>
          </p:cNvSpPr>
          <p:nvPr>
            <p:ph type="body" idx="1"/>
          </p:nvPr>
        </p:nvSpPr>
        <p:spPr>
          <a:xfrm>
            <a:off x="1117601" y="2433639"/>
            <a:ext cx="14020800" cy="5802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08" name="Google Shape;608;g77d1e0bba3_0_562"/>
          <p:cNvSpPr txBox="1">
            <a:spLocks noGrp="1"/>
          </p:cNvSpPr>
          <p:nvPr>
            <p:ph type="dt" idx="10"/>
          </p:nvPr>
        </p:nvSpPr>
        <p:spPr>
          <a:xfrm>
            <a:off x="1117601" y="8475667"/>
            <a:ext cx="3657600" cy="48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9pPr>
          </a:lstStyle>
          <a:p>
            <a:endParaRPr/>
          </a:p>
        </p:txBody>
      </p:sp>
      <p:sp>
        <p:nvSpPr>
          <p:cNvPr id="609" name="Google Shape;609;g77d1e0bba3_0_562"/>
          <p:cNvSpPr txBox="1">
            <a:spLocks noGrp="1"/>
          </p:cNvSpPr>
          <p:nvPr>
            <p:ph type="ftr" idx="11"/>
          </p:nvPr>
        </p:nvSpPr>
        <p:spPr>
          <a:xfrm>
            <a:off x="5384802" y="8475667"/>
            <a:ext cx="5486400" cy="4857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1" b="0" i="0" u="none" strike="noStrike" cap="none">
                <a:solidFill>
                  <a:schemeClr val="dk1"/>
                </a:solidFill>
                <a:latin typeface="Calibri"/>
                <a:ea typeface="Calibri"/>
                <a:cs typeface="Calibri"/>
                <a:sym typeface="Calibri"/>
              </a:defRPr>
            </a:lvl9pPr>
          </a:lstStyle>
          <a:p>
            <a:endParaRPr/>
          </a:p>
        </p:txBody>
      </p:sp>
      <p:sp>
        <p:nvSpPr>
          <p:cNvPr id="610" name="Google Shape;610;g77d1e0bba3_0_562"/>
          <p:cNvSpPr txBox="1">
            <a:spLocks noGrp="1"/>
          </p:cNvSpPr>
          <p:nvPr>
            <p:ph type="sldNum" idx="12"/>
          </p:nvPr>
        </p:nvSpPr>
        <p:spPr>
          <a:xfrm>
            <a:off x="11480801" y="8475667"/>
            <a:ext cx="3657600" cy="485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2" r:id="rId15"/>
    <p:sldLayoutId id="2147483733" r:id="rId16"/>
    <p:sldLayoutId id="2147483734" r:id="rId17"/>
    <p:sldLayoutId id="2147483735" r:id="rId18"/>
    <p:sldLayoutId id="2147483736" r:id="rId19"/>
    <p:sldLayoutId id="2147483737" r:id="rId20"/>
    <p:sldLayoutId id="2147483738" r:id="rId21"/>
    <p:sldLayoutId id="2147483739"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0.xml"/><Relationship Id="rId1" Type="http://schemas.openxmlformats.org/officeDocument/2006/relationships/slideLayout" Target="../slideLayouts/slideLayout23.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4.xml"/></Relationships>
</file>

<file path=ppt/slides/_rels/slide10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2.xml"/><Relationship Id="rId1" Type="http://schemas.openxmlformats.org/officeDocument/2006/relationships/slideLayout" Target="../slideLayouts/slideLayout23.xml"/><Relationship Id="rId4" Type="http://schemas.openxmlformats.org/officeDocument/2006/relationships/image" Target="../media/image40.png"/></Relationships>
</file>

<file path=ppt/slides/_rels/slide10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3.xml"/><Relationship Id="rId1" Type="http://schemas.openxmlformats.org/officeDocument/2006/relationships/slideLayout" Target="../slideLayouts/slideLayout23.xml"/><Relationship Id="rId4" Type="http://schemas.openxmlformats.org/officeDocument/2006/relationships/image" Target="../media/image41.png"/></Relationships>
</file>

<file path=ppt/slides/_rels/slide10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4.xml"/><Relationship Id="rId1" Type="http://schemas.openxmlformats.org/officeDocument/2006/relationships/slideLayout" Target="../slideLayouts/slideLayout2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4.xml"/></Relationships>
</file>

<file path=ppt/slides/_rels/slide10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6.xml"/><Relationship Id="rId1" Type="http://schemas.openxmlformats.org/officeDocument/2006/relationships/slideLayout" Target="../slideLayouts/slideLayout23.xml"/></Relationships>
</file>

<file path=ppt/slides/_rels/slide10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7.xml"/><Relationship Id="rId1" Type="http://schemas.openxmlformats.org/officeDocument/2006/relationships/slideLayout" Target="../slideLayouts/slideLayout23.xml"/></Relationships>
</file>

<file path=ppt/slides/_rels/slide10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8.xml"/><Relationship Id="rId1" Type="http://schemas.openxmlformats.org/officeDocument/2006/relationships/slideLayout" Target="../slideLayouts/slideLayout23.xml"/></Relationships>
</file>

<file path=ppt/slides/_rels/slide10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09.xml"/><Relationship Id="rId1" Type="http://schemas.openxmlformats.org/officeDocument/2006/relationships/slideLayout" Target="../slideLayouts/slideLayout2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4.xml"/></Relationships>
</file>

<file path=ppt/slides/_rels/slide1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1.xml"/><Relationship Id="rId1" Type="http://schemas.openxmlformats.org/officeDocument/2006/relationships/slideLayout" Target="../slideLayouts/slideLayout23.xml"/></Relationships>
</file>

<file path=ppt/slides/_rels/slide1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2.xml"/><Relationship Id="rId1" Type="http://schemas.openxmlformats.org/officeDocument/2006/relationships/slideLayout" Target="../slideLayouts/slideLayout23.xml"/></Relationships>
</file>

<file path=ppt/slides/_rels/slide1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3.xml"/><Relationship Id="rId1" Type="http://schemas.openxmlformats.org/officeDocument/2006/relationships/slideLayout" Target="../slideLayouts/slideLayout23.xml"/></Relationships>
</file>

<file path=ppt/slides/_rels/slide1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4.xml"/><Relationship Id="rId1" Type="http://schemas.openxmlformats.org/officeDocument/2006/relationships/slideLayout" Target="../slideLayouts/slideLayout23.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5.xml"/></Relationships>
</file>

<file path=ppt/slides/_rels/slide1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6.xml"/><Relationship Id="rId1" Type="http://schemas.openxmlformats.org/officeDocument/2006/relationships/slideLayout" Target="../slideLayouts/slideLayout23.xml"/></Relationships>
</file>

<file path=ppt/slides/_rels/slide1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7.xml"/><Relationship Id="rId1" Type="http://schemas.openxmlformats.org/officeDocument/2006/relationships/slideLayout" Target="../slideLayouts/slideLayout23.xml"/></Relationships>
</file>

<file path=ppt/slides/_rels/slide1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8.xml"/><Relationship Id="rId1" Type="http://schemas.openxmlformats.org/officeDocument/2006/relationships/slideLayout" Target="../slideLayouts/slideLayout23.xml"/></Relationships>
</file>

<file path=ppt/slides/_rels/slide1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9.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0.xml"/><Relationship Id="rId1" Type="http://schemas.openxmlformats.org/officeDocument/2006/relationships/slideLayout" Target="../slideLayouts/slideLayout23.xml"/></Relationships>
</file>

<file path=ppt/slides/_rels/slide1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1.xml"/><Relationship Id="rId1" Type="http://schemas.openxmlformats.org/officeDocument/2006/relationships/slideLayout" Target="../slideLayouts/slideLayout23.xml"/></Relationships>
</file>

<file path=ppt/slides/_rels/slide1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2.xml"/><Relationship Id="rId1" Type="http://schemas.openxmlformats.org/officeDocument/2006/relationships/slideLayout" Target="../slideLayouts/slideLayout23.xml"/></Relationships>
</file>

<file path=ppt/slides/_rels/slide1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3.xml"/><Relationship Id="rId1" Type="http://schemas.openxmlformats.org/officeDocument/2006/relationships/slideLayout" Target="../slideLayouts/slideLayout23.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4.xml"/></Relationships>
</file>

<file path=ppt/slides/_rels/slide1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5.xml"/><Relationship Id="rId1" Type="http://schemas.openxmlformats.org/officeDocument/2006/relationships/slideLayout" Target="../slideLayouts/slideLayout5.xml"/><Relationship Id="rId4" Type="http://schemas.openxmlformats.org/officeDocument/2006/relationships/image" Target="../media/image43.png"/></Relationships>
</file>

<file path=ppt/slides/_rels/slide1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6.xml"/><Relationship Id="rId1" Type="http://schemas.openxmlformats.org/officeDocument/2006/relationships/slideLayout" Target="../slideLayouts/slideLayout5.xml"/></Relationships>
</file>

<file path=ppt/slides/_rels/slide1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7.xml"/><Relationship Id="rId1" Type="http://schemas.openxmlformats.org/officeDocument/2006/relationships/slideLayout" Target="../slideLayouts/slideLayout5.xml"/></Relationships>
</file>

<file path=ppt/slides/_rels/slide1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8.xml"/><Relationship Id="rId1" Type="http://schemas.openxmlformats.org/officeDocument/2006/relationships/slideLayout" Target="../slideLayouts/slideLayout5.xml"/></Relationships>
</file>

<file path=ppt/slides/_rels/slide1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1.xml"/><Relationship Id="rId1" Type="http://schemas.openxmlformats.org/officeDocument/2006/relationships/slideLayout" Target="../slideLayouts/slideLayout5.xml"/><Relationship Id="rId4" Type="http://schemas.openxmlformats.org/officeDocument/2006/relationships/image" Target="../media/image44.png"/></Relationships>
</file>

<file path=ppt/slides/_rels/slide1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2.xml"/><Relationship Id="rId1" Type="http://schemas.openxmlformats.org/officeDocument/2006/relationships/slideLayout" Target="../slideLayouts/slideLayout5.xml"/></Relationships>
</file>

<file path=ppt/slides/_rels/slide1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3.xml"/><Relationship Id="rId1" Type="http://schemas.openxmlformats.org/officeDocument/2006/relationships/slideLayout" Target="../slideLayouts/slideLayout5.xml"/></Relationships>
</file>

<file path=ppt/slides/_rels/slide1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4.xml"/><Relationship Id="rId1" Type="http://schemas.openxmlformats.org/officeDocument/2006/relationships/slideLayout" Target="../slideLayouts/slideLayout5.xml"/></Relationships>
</file>

<file path=ppt/slides/_rels/slide1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5.xml"/><Relationship Id="rId1" Type="http://schemas.openxmlformats.org/officeDocument/2006/relationships/slideLayout" Target="../slideLayouts/slideLayout5.xml"/></Relationships>
</file>

<file path=ppt/slides/_rels/slide1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6.xml"/><Relationship Id="rId1" Type="http://schemas.openxmlformats.org/officeDocument/2006/relationships/slideLayout" Target="../slideLayouts/slideLayout5.xml"/></Relationships>
</file>

<file path=ppt/slides/_rels/slide1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7.xml"/><Relationship Id="rId1" Type="http://schemas.openxmlformats.org/officeDocument/2006/relationships/slideLayout" Target="../slideLayouts/slideLayout5.xml"/></Relationships>
</file>

<file path=ppt/slides/_rels/slide1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8.xml"/><Relationship Id="rId1" Type="http://schemas.openxmlformats.org/officeDocument/2006/relationships/slideLayout" Target="../slideLayouts/slideLayout5.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0.xml"/><Relationship Id="rId1" Type="http://schemas.openxmlformats.org/officeDocument/2006/relationships/slideLayout" Target="../slideLayouts/slideLayout5.xml"/></Relationships>
</file>

<file path=ppt/slides/_rels/slide1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1.xml"/><Relationship Id="rId1" Type="http://schemas.openxmlformats.org/officeDocument/2006/relationships/slideLayout" Target="../slideLayouts/slideLayout5.xml"/></Relationships>
</file>

<file path=ppt/slides/_rels/slide1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2.xml"/><Relationship Id="rId1" Type="http://schemas.openxmlformats.org/officeDocument/2006/relationships/slideLayout" Target="../slideLayouts/slideLayout5.xml"/></Relationships>
</file>

<file path=ppt/slides/_rels/slide14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3.xml"/><Relationship Id="rId1" Type="http://schemas.openxmlformats.org/officeDocument/2006/relationships/slideLayout" Target="../slideLayouts/slideLayout5.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4.xml"/></Relationships>
</file>

<file path=ppt/slides/_rels/slide1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5.xml"/><Relationship Id="rId1" Type="http://schemas.openxmlformats.org/officeDocument/2006/relationships/slideLayout" Target="../slideLayouts/slideLayout5.xml"/></Relationships>
</file>

<file path=ppt/slides/_rels/slide1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6.xml"/><Relationship Id="rId1" Type="http://schemas.openxmlformats.org/officeDocument/2006/relationships/slideLayout" Target="../slideLayouts/slideLayout5.xml"/></Relationships>
</file>

<file path=ppt/slides/_rels/slide1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7.xml"/><Relationship Id="rId1" Type="http://schemas.openxmlformats.org/officeDocument/2006/relationships/slideLayout" Target="../slideLayouts/slideLayout5.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70.xml"/></Relationships>
</file>

<file path=ppt/slides/_rels/slide1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9.xml"/><Relationship Id="rId1" Type="http://schemas.openxmlformats.org/officeDocument/2006/relationships/slideLayout" Target="../slideLayouts/slideLayout71.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0.xml"/><Relationship Id="rId1" Type="http://schemas.openxmlformats.org/officeDocument/2006/relationships/slideLayout" Target="../slideLayouts/slideLayout71.xml"/></Relationships>
</file>

<file path=ppt/slides/_rels/slide15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1.xml"/><Relationship Id="rId1" Type="http://schemas.openxmlformats.org/officeDocument/2006/relationships/slideLayout" Target="../slideLayouts/slideLayout71.xml"/></Relationships>
</file>

<file path=ppt/slides/_rels/slide1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2.xml"/><Relationship Id="rId1" Type="http://schemas.openxmlformats.org/officeDocument/2006/relationships/slideLayout" Target="../slideLayouts/slideLayout71.xml"/><Relationship Id="rId4" Type="http://schemas.openxmlformats.org/officeDocument/2006/relationships/image" Target="../media/image45.png"/></Relationships>
</file>

<file path=ppt/slides/_rels/slide1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3.xml"/><Relationship Id="rId1" Type="http://schemas.openxmlformats.org/officeDocument/2006/relationships/slideLayout" Target="../slideLayouts/slideLayout71.xml"/><Relationship Id="rId4" Type="http://schemas.openxmlformats.org/officeDocument/2006/relationships/image" Target="../media/image46.png"/></Relationships>
</file>

<file path=ppt/slides/_rels/slide1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4.xml"/><Relationship Id="rId1" Type="http://schemas.openxmlformats.org/officeDocument/2006/relationships/slideLayout" Target="../slideLayouts/slideLayout71.xml"/><Relationship Id="rId4" Type="http://schemas.openxmlformats.org/officeDocument/2006/relationships/image" Target="../media/image47.png"/></Relationships>
</file>

<file path=ppt/slides/_rels/slide1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5.xml"/><Relationship Id="rId1" Type="http://schemas.openxmlformats.org/officeDocument/2006/relationships/slideLayout" Target="../slideLayouts/slideLayout71.xml"/><Relationship Id="rId4" Type="http://schemas.openxmlformats.org/officeDocument/2006/relationships/image" Target="../media/image48.png"/></Relationships>
</file>

<file path=ppt/slides/_rels/slide1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6.xml"/><Relationship Id="rId1" Type="http://schemas.openxmlformats.org/officeDocument/2006/relationships/slideLayout" Target="../slideLayouts/slideLayout71.xml"/><Relationship Id="rId4" Type="http://schemas.openxmlformats.org/officeDocument/2006/relationships/image" Target="../media/image49.png"/></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4.xml"/></Relationships>
</file>

<file path=ppt/slides/_rels/slide1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8.xml"/><Relationship Id="rId1" Type="http://schemas.openxmlformats.org/officeDocument/2006/relationships/slideLayout" Target="../slideLayouts/slideLayout23.xml"/></Relationships>
</file>

<file path=ppt/slides/_rels/slide1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9.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6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0.xml"/><Relationship Id="rId1" Type="http://schemas.openxmlformats.org/officeDocument/2006/relationships/slideLayout" Target="../slideLayouts/slideLayout5.xml"/></Relationships>
</file>

<file path=ppt/slides/_rels/slide16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1.xml"/><Relationship Id="rId1" Type="http://schemas.openxmlformats.org/officeDocument/2006/relationships/slideLayout" Target="../slideLayouts/slideLayout5.xml"/></Relationships>
</file>

<file path=ppt/slides/_rels/slide16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2.xml"/><Relationship Id="rId1" Type="http://schemas.openxmlformats.org/officeDocument/2006/relationships/slideLayout" Target="../slideLayouts/slideLayout5.xml"/></Relationships>
</file>

<file path=ppt/slides/_rels/slide16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3.xml"/><Relationship Id="rId1" Type="http://schemas.openxmlformats.org/officeDocument/2006/relationships/slideLayout" Target="../slideLayouts/slideLayout5.xml"/></Relationships>
</file>

<file path=ppt/slides/_rels/slide16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4.xml"/><Relationship Id="rId1" Type="http://schemas.openxmlformats.org/officeDocument/2006/relationships/slideLayout" Target="../slideLayouts/slideLayout5.xml"/></Relationships>
</file>

<file path=ppt/slides/_rels/slide16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5.xml"/><Relationship Id="rId1" Type="http://schemas.openxmlformats.org/officeDocument/2006/relationships/slideLayout" Target="../slideLayouts/slideLayout5.xml"/></Relationships>
</file>

<file path=ppt/slides/_rels/slide16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6.xml"/><Relationship Id="rId1" Type="http://schemas.openxmlformats.org/officeDocument/2006/relationships/slideLayout" Target="../slideLayouts/slideLayout5.xml"/></Relationships>
</file>

<file path=ppt/slides/_rels/slide1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7.xml"/><Relationship Id="rId1" Type="http://schemas.openxmlformats.org/officeDocument/2006/relationships/slideLayout" Target="../slideLayouts/slideLayout5.xml"/></Relationships>
</file>

<file path=ppt/slides/_rels/slide1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8.xml"/><Relationship Id="rId1" Type="http://schemas.openxmlformats.org/officeDocument/2006/relationships/slideLayout" Target="../slideLayouts/slideLayout5.xml"/></Relationships>
</file>

<file path=ppt/slides/_rels/slide1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9.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7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0.xml"/><Relationship Id="rId1" Type="http://schemas.openxmlformats.org/officeDocument/2006/relationships/slideLayout" Target="../slideLayouts/slideLayout5.xml"/></Relationships>
</file>

<file path=ppt/slides/_rels/slide17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1.xml"/><Relationship Id="rId1" Type="http://schemas.openxmlformats.org/officeDocument/2006/relationships/slideLayout" Target="../slideLayouts/slideLayout5.xml"/></Relationships>
</file>

<file path=ppt/slides/_rels/slide17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2.xml"/><Relationship Id="rId1" Type="http://schemas.openxmlformats.org/officeDocument/2006/relationships/slideLayout" Target="../slideLayouts/slideLayout5.xml"/></Relationships>
</file>

<file path=ppt/slides/_rels/slide17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3.xml"/><Relationship Id="rId1" Type="http://schemas.openxmlformats.org/officeDocument/2006/relationships/slideLayout" Target="../slideLayouts/slideLayout5.xml"/></Relationships>
</file>

<file path=ppt/slides/_rels/slide17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4.xml"/><Relationship Id="rId1" Type="http://schemas.openxmlformats.org/officeDocument/2006/relationships/slideLayout" Target="../slideLayouts/slideLayout5.xml"/></Relationships>
</file>

<file path=ppt/slides/_rels/slide1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5.xml"/><Relationship Id="rId1" Type="http://schemas.openxmlformats.org/officeDocument/2006/relationships/slideLayout" Target="../slideLayouts/slideLayout5.xml"/></Relationships>
</file>

<file path=ppt/slides/_rels/slide1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6.xml"/><Relationship Id="rId1" Type="http://schemas.openxmlformats.org/officeDocument/2006/relationships/slideLayout" Target="../slideLayouts/slideLayout5.xml"/></Relationships>
</file>

<file path=ppt/slides/_rels/slide17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7.xml"/><Relationship Id="rId1" Type="http://schemas.openxmlformats.org/officeDocument/2006/relationships/slideLayout" Target="../slideLayouts/slideLayout5.xml"/></Relationships>
</file>

<file path=ppt/slides/_rels/slide17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8.xml"/><Relationship Id="rId1" Type="http://schemas.openxmlformats.org/officeDocument/2006/relationships/slideLayout" Target="../slideLayouts/slideLayout5.xml"/></Relationships>
</file>

<file path=ppt/slides/_rels/slide17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9.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0.xml"/><Relationship Id="rId1" Type="http://schemas.openxmlformats.org/officeDocument/2006/relationships/slideLayout" Target="../slideLayouts/slideLayout5.xml"/></Relationships>
</file>

<file path=ppt/slides/_rels/slide18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1.xml"/><Relationship Id="rId1"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2.xml"/><Relationship Id="rId1" Type="http://schemas.openxmlformats.org/officeDocument/2006/relationships/slideLayout" Target="../slideLayouts/slideLayout8.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45.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46.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45.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46.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45.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46.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45.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46.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45.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46.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26.jp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27.jpg"/></Relationships>
</file>

<file path=ppt/slides/_rels/slide2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image" Target="../media/image30.png"/></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8.xml"/><Relationship Id="rId1" Type="http://schemas.openxmlformats.org/officeDocument/2006/relationships/slideLayout" Target="../slideLayouts/slideLayout5.xml"/><Relationship Id="rId4" Type="http://schemas.openxmlformats.org/officeDocument/2006/relationships/image" Target="../media/image32.png"/></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9.xml"/><Relationship Id="rId1" Type="http://schemas.openxmlformats.org/officeDocument/2006/relationships/slideLayout" Target="../slideLayouts/slideLayout5.xml"/><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0.xml"/><Relationship Id="rId1" Type="http://schemas.openxmlformats.org/officeDocument/2006/relationships/slideLayout" Target="../slideLayouts/slideLayout5.xml"/><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1.xml"/><Relationship Id="rId1" Type="http://schemas.openxmlformats.org/officeDocument/2006/relationships/slideLayout" Target="../slideLayouts/slideLayout5.xml"/><Relationship Id="rId4" Type="http://schemas.openxmlformats.org/officeDocument/2006/relationships/image" Target="../media/image32.png"/></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2.xml"/><Relationship Id="rId1" Type="http://schemas.openxmlformats.org/officeDocument/2006/relationships/slideLayout" Target="../slideLayouts/slideLayout5.xml"/><Relationship Id="rId5" Type="http://schemas.openxmlformats.org/officeDocument/2006/relationships/image" Target="../media/image34.png"/><Relationship Id="rId4" Type="http://schemas.openxmlformats.org/officeDocument/2006/relationships/image" Target="../media/image33.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9.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docs.docker.com/ee/ucp/admin/configure/join-nodes/use-a-load-balancer/"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5.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8.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9.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0.xml"/><Relationship Id="rId1" Type="http://schemas.openxmlformats.org/officeDocument/2006/relationships/slideLayout" Target="../slideLayouts/slideLayout5.xml"/><Relationship Id="rId4" Type="http://schemas.openxmlformats.org/officeDocument/2006/relationships/image" Target="../media/image36.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2.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3.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5.xml"/><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6.xml"/><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7.xml"/><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9.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80.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1.xml"/><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3.xml"/><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4.xml"/><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5.xml"/><Relationship Id="rId1" Type="http://schemas.openxmlformats.org/officeDocument/2006/relationships/slideLayout" Target="../slideLayouts/slideLayout2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7.xml"/><Relationship Id="rId1" Type="http://schemas.openxmlformats.org/officeDocument/2006/relationships/slideLayout" Target="../slideLayouts/slideLayout5.xml"/></Relationships>
</file>

<file path=ppt/slides/_rels/slide8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8.xml"/><Relationship Id="rId1" Type="http://schemas.openxmlformats.org/officeDocument/2006/relationships/slideLayout" Target="../slideLayouts/slideLayout5.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0.xml"/><Relationship Id="rId1" Type="http://schemas.openxmlformats.org/officeDocument/2006/relationships/slideLayout" Target="../slideLayouts/slideLayout23.xml"/></Relationships>
</file>

<file path=ppt/slides/_rels/slide9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1.xml"/><Relationship Id="rId1" Type="http://schemas.openxmlformats.org/officeDocument/2006/relationships/slideLayout" Target="../slideLayouts/slideLayout23.xml"/></Relationships>
</file>

<file path=ppt/slides/_rels/slide9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2.xml"/><Relationship Id="rId1" Type="http://schemas.openxmlformats.org/officeDocument/2006/relationships/slideLayout" Target="../slideLayouts/slideLayout23.xml"/></Relationships>
</file>

<file path=ppt/slides/_rels/slide9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3.xml"/><Relationship Id="rId1" Type="http://schemas.openxmlformats.org/officeDocument/2006/relationships/slideLayout" Target="../slideLayouts/slideLayout23.xml"/></Relationships>
</file>

<file path=ppt/slides/_rels/slide9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4.xml"/><Relationship Id="rId1" Type="http://schemas.openxmlformats.org/officeDocument/2006/relationships/slideLayout" Target="../slideLayouts/slideLayout23.xml"/></Relationships>
</file>

<file path=ppt/slides/_rels/slide9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5.xml"/><Relationship Id="rId1" Type="http://schemas.openxmlformats.org/officeDocument/2006/relationships/slideLayout" Target="../slideLayouts/slideLayout23.xml"/></Relationships>
</file>

<file path=ppt/slides/_rels/slide9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6.xml"/><Relationship Id="rId1" Type="http://schemas.openxmlformats.org/officeDocument/2006/relationships/slideLayout" Target="../slideLayouts/slideLayout23.xml"/><Relationship Id="rId4" Type="http://schemas.openxmlformats.org/officeDocument/2006/relationships/image" Target="../media/image39.png"/></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4.xml"/></Relationships>
</file>

<file path=ppt/slides/_rels/slide9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8.xml"/><Relationship Id="rId1" Type="http://schemas.openxmlformats.org/officeDocument/2006/relationships/slideLayout" Target="../slideLayouts/slideLayout23.xml"/></Relationships>
</file>

<file path=ppt/slides/_rels/slide9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1"/>
          <p:cNvSpPr txBox="1">
            <a:spLocks noGrp="1"/>
          </p:cNvSpPr>
          <p:nvPr>
            <p:ph type="body" idx="1"/>
          </p:nvPr>
        </p:nvSpPr>
        <p:spPr>
          <a:xfrm>
            <a:off x="7304151" y="4114800"/>
            <a:ext cx="7554851" cy="914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a:solidFill>
                  <a:srgbClr val="FFFFFF"/>
                </a:solidFill>
              </a:rPr>
              <a:t>Docker Certified Associate Training</a:t>
            </a:r>
            <a:endParaRPr>
              <a:solidFill>
                <a:srgbClr val="FFFFFF"/>
              </a:solidFill>
            </a:endParaRPr>
          </a:p>
          <a:p>
            <a:pPr marL="0" lvl="0" indent="0" algn="l" rtl="0">
              <a:lnSpc>
                <a:spcPct val="90000"/>
              </a:lnSpc>
              <a:spcBef>
                <a:spcPts val="1000"/>
              </a:spcBef>
              <a:spcAft>
                <a:spcPts val="0"/>
              </a:spcAft>
              <a:buSzPts val="2800"/>
              <a:buNone/>
            </a:pPr>
            <a:endParaRPr/>
          </a:p>
        </p:txBody>
      </p:sp>
      <p:sp>
        <p:nvSpPr>
          <p:cNvPr id="803" name="Google Shape;803;p1"/>
          <p:cNvSpPr/>
          <p:nvPr/>
        </p:nvSpPr>
        <p:spPr>
          <a:xfrm>
            <a:off x="13486031" y="8203710"/>
            <a:ext cx="5607300" cy="33069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chemeClr val="lt1"/>
                </a:solidFill>
                <a:latin typeface="Open Sans"/>
                <a:ea typeface="Open Sans"/>
                <a:cs typeface="Open Sans"/>
                <a:sym typeface="Open Sans"/>
              </a:rPr>
              <a:t>Source: https://docs.docker.com</a:t>
            </a: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g7abd5b5dd4_0_11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solidFill>
                  <a:srgbClr val="3F3F3F"/>
                </a:solidFill>
              </a:rPr>
              <a:t>Docker Enterprise: Overview</a:t>
            </a:r>
            <a:endParaRPr>
              <a:solidFill>
                <a:srgbClr val="3F3F3F"/>
              </a:solidFill>
            </a:endParaRPr>
          </a:p>
        </p:txBody>
      </p:sp>
      <p:pic>
        <p:nvPicPr>
          <p:cNvPr id="906" name="Google Shape;906;g7abd5b5dd4_0_111"/>
          <p:cNvPicPr preferRelativeResize="0"/>
          <p:nvPr/>
        </p:nvPicPr>
        <p:blipFill rotWithShape="1">
          <a:blip r:embed="rId3">
            <a:alphaModFix/>
          </a:blip>
          <a:srcRect/>
          <a:stretch/>
        </p:blipFill>
        <p:spPr>
          <a:xfrm>
            <a:off x="4593396" y="546448"/>
            <a:ext cx="7069226" cy="530797"/>
          </a:xfrm>
          <a:prstGeom prst="rect">
            <a:avLst/>
          </a:prstGeom>
          <a:noFill/>
          <a:ln>
            <a:noFill/>
          </a:ln>
        </p:spPr>
      </p:pic>
      <p:sp>
        <p:nvSpPr>
          <p:cNvPr id="907" name="Google Shape;907;g7abd5b5dd4_0_111"/>
          <p:cNvSpPr/>
          <p:nvPr/>
        </p:nvSpPr>
        <p:spPr>
          <a:xfrm>
            <a:off x="5460399" y="2423975"/>
            <a:ext cx="5335200" cy="742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Workloads are deployed using:</a:t>
            </a:r>
            <a:endParaRPr sz="2200" b="0" i="0" u="none" strike="noStrike" cap="none">
              <a:solidFill>
                <a:schemeClr val="lt1"/>
              </a:solidFill>
              <a:latin typeface="Open Sans"/>
              <a:ea typeface="Open Sans"/>
              <a:cs typeface="Open Sans"/>
              <a:sym typeface="Open Sans"/>
            </a:endParaRPr>
          </a:p>
        </p:txBody>
      </p:sp>
      <p:grpSp>
        <p:nvGrpSpPr>
          <p:cNvPr id="908" name="Google Shape;908;g7abd5b5dd4_0_111"/>
          <p:cNvGrpSpPr/>
          <p:nvPr/>
        </p:nvGrpSpPr>
        <p:grpSpPr>
          <a:xfrm>
            <a:off x="6963418" y="4513208"/>
            <a:ext cx="2302667" cy="1476122"/>
            <a:chOff x="5630335" y="5014369"/>
            <a:chExt cx="4230510" cy="2779891"/>
          </a:xfrm>
        </p:grpSpPr>
        <p:sp>
          <p:nvSpPr>
            <p:cNvPr id="909" name="Google Shape;909;g7abd5b5dd4_0_111"/>
            <p:cNvSpPr/>
            <p:nvPr/>
          </p:nvSpPr>
          <p:spPr>
            <a:xfrm>
              <a:off x="5630335" y="5014369"/>
              <a:ext cx="984956" cy="2779891"/>
            </a:xfrm>
            <a:custGeom>
              <a:avLst/>
              <a:gdLst/>
              <a:ahLst/>
              <a:cxnLst/>
              <a:rect l="l" t="t" r="r" b="b"/>
              <a:pathLst>
                <a:path w="463" h="1305" extrusionOk="0">
                  <a:moveTo>
                    <a:pt x="341" y="0"/>
                  </a:moveTo>
                  <a:cubicBezTo>
                    <a:pt x="178" y="163"/>
                    <a:pt x="84" y="376"/>
                    <a:pt x="72" y="605"/>
                  </a:cubicBezTo>
                  <a:cubicBezTo>
                    <a:pt x="0" y="652"/>
                    <a:pt x="0" y="652"/>
                    <a:pt x="0" y="652"/>
                  </a:cubicBezTo>
                  <a:cubicBezTo>
                    <a:pt x="72" y="700"/>
                    <a:pt x="72" y="700"/>
                    <a:pt x="72" y="700"/>
                  </a:cubicBezTo>
                  <a:cubicBezTo>
                    <a:pt x="84" y="928"/>
                    <a:pt x="178" y="1142"/>
                    <a:pt x="341" y="1305"/>
                  </a:cubicBezTo>
                  <a:cubicBezTo>
                    <a:pt x="463" y="1183"/>
                    <a:pt x="463" y="1183"/>
                    <a:pt x="463" y="1183"/>
                  </a:cubicBezTo>
                  <a:cubicBezTo>
                    <a:pt x="321" y="1042"/>
                    <a:pt x="243" y="853"/>
                    <a:pt x="243" y="652"/>
                  </a:cubicBezTo>
                  <a:cubicBezTo>
                    <a:pt x="243" y="451"/>
                    <a:pt x="321" y="263"/>
                    <a:pt x="463" y="121"/>
                  </a:cubicBezTo>
                  <a:cubicBezTo>
                    <a:pt x="341" y="0"/>
                    <a:pt x="341" y="0"/>
                    <a:pt x="341" y="0"/>
                  </a:cubicBezTo>
                  <a:close/>
                </a:path>
              </a:pathLst>
            </a:custGeom>
            <a:solidFill>
              <a:srgbClr val="E9AFA3"/>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910" name="Google Shape;910;g7abd5b5dd4_0_111"/>
            <p:cNvSpPr/>
            <p:nvPr/>
          </p:nvSpPr>
          <p:spPr>
            <a:xfrm>
              <a:off x="8878712" y="5014369"/>
              <a:ext cx="982133" cy="2779891"/>
            </a:xfrm>
            <a:custGeom>
              <a:avLst/>
              <a:gdLst/>
              <a:ahLst/>
              <a:cxnLst/>
              <a:rect l="l" t="t" r="r" b="b"/>
              <a:pathLst>
                <a:path w="462" h="1305" extrusionOk="0">
                  <a:moveTo>
                    <a:pt x="0" y="121"/>
                  </a:moveTo>
                  <a:cubicBezTo>
                    <a:pt x="293" y="414"/>
                    <a:pt x="293" y="891"/>
                    <a:pt x="0" y="1183"/>
                  </a:cubicBezTo>
                  <a:cubicBezTo>
                    <a:pt x="121" y="1305"/>
                    <a:pt x="121" y="1305"/>
                    <a:pt x="121" y="1305"/>
                  </a:cubicBezTo>
                  <a:cubicBezTo>
                    <a:pt x="284" y="1142"/>
                    <a:pt x="379" y="928"/>
                    <a:pt x="390" y="700"/>
                  </a:cubicBezTo>
                  <a:cubicBezTo>
                    <a:pt x="462" y="652"/>
                    <a:pt x="462" y="652"/>
                    <a:pt x="462" y="652"/>
                  </a:cubicBezTo>
                  <a:cubicBezTo>
                    <a:pt x="390" y="605"/>
                    <a:pt x="390" y="605"/>
                    <a:pt x="390" y="605"/>
                  </a:cubicBezTo>
                  <a:cubicBezTo>
                    <a:pt x="379" y="376"/>
                    <a:pt x="284" y="163"/>
                    <a:pt x="121" y="0"/>
                  </a:cubicBezTo>
                  <a:cubicBezTo>
                    <a:pt x="121" y="0"/>
                    <a:pt x="121" y="0"/>
                    <a:pt x="121" y="0"/>
                  </a:cubicBezTo>
                  <a:lnTo>
                    <a:pt x="0" y="121"/>
                  </a:lnTo>
                  <a:close/>
                </a:path>
              </a:pathLst>
            </a:custGeom>
            <a:solidFill>
              <a:srgbClr val="EF6461"/>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grpSp>
      <p:sp>
        <p:nvSpPr>
          <p:cNvPr id="911" name="Google Shape;911;g7abd5b5dd4_0_111"/>
          <p:cNvSpPr txBox="1"/>
          <p:nvPr/>
        </p:nvSpPr>
        <p:spPr>
          <a:xfrm>
            <a:off x="9769599" y="5093775"/>
            <a:ext cx="2121900" cy="37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Swarm</a:t>
            </a:r>
            <a:endParaRPr sz="1400" b="0" i="0" u="none" strike="noStrike" cap="none">
              <a:solidFill>
                <a:srgbClr val="3F3F3F"/>
              </a:solidFill>
              <a:latin typeface="Arial"/>
              <a:ea typeface="Arial"/>
              <a:cs typeface="Arial"/>
              <a:sym typeface="Arial"/>
            </a:endParaRPr>
          </a:p>
        </p:txBody>
      </p:sp>
      <p:sp>
        <p:nvSpPr>
          <p:cNvPr id="912" name="Google Shape;912;g7abd5b5dd4_0_111"/>
          <p:cNvSpPr txBox="1"/>
          <p:nvPr/>
        </p:nvSpPr>
        <p:spPr>
          <a:xfrm>
            <a:off x="3526175" y="5093775"/>
            <a:ext cx="3005400" cy="370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Kubernetes Service</a:t>
            </a:r>
            <a:endParaRPr sz="2200" b="0" i="0" u="none" strike="noStrike" cap="none">
              <a:solidFill>
                <a:srgbClr val="3F3F3F"/>
              </a:solidFill>
              <a:latin typeface="Open Sans"/>
              <a:ea typeface="Open Sans"/>
              <a:cs typeface="Open Sans"/>
              <a:sym typeface="Open Sans"/>
            </a:endParaRPr>
          </a:p>
        </p:txBody>
      </p:sp>
      <p:sp>
        <p:nvSpPr>
          <p:cNvPr id="913" name="Google Shape;913;g7abd5b5dd4_0_111"/>
          <p:cNvSpPr txBox="1"/>
          <p:nvPr/>
        </p:nvSpPr>
        <p:spPr>
          <a:xfrm>
            <a:off x="7199175" y="4968675"/>
            <a:ext cx="1830900" cy="530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Features</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2081"/>
        <p:cNvGrpSpPr/>
        <p:nvPr/>
      </p:nvGrpSpPr>
      <p:grpSpPr>
        <a:xfrm>
          <a:off x="0" y="0"/>
          <a:ext cx="0" cy="0"/>
          <a:chOff x="0" y="0"/>
          <a:chExt cx="0" cy="0"/>
        </a:xfrm>
      </p:grpSpPr>
      <p:sp>
        <p:nvSpPr>
          <p:cNvPr id="2082" name="Google Shape;2082;g78f8101544_2_18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Trusted Registry: Overview</a:t>
            </a:r>
            <a:endParaRPr/>
          </a:p>
        </p:txBody>
      </p:sp>
      <p:pic>
        <p:nvPicPr>
          <p:cNvPr id="2083" name="Google Shape;2083;g78f8101544_2_184"/>
          <p:cNvPicPr preferRelativeResize="0"/>
          <p:nvPr/>
        </p:nvPicPr>
        <p:blipFill rotWithShape="1">
          <a:blip r:embed="rId3">
            <a:alphaModFix/>
          </a:blip>
          <a:srcRect/>
          <a:stretch/>
        </p:blipFill>
        <p:spPr>
          <a:xfrm>
            <a:off x="4122122" y="571162"/>
            <a:ext cx="8011774" cy="530797"/>
          </a:xfrm>
          <a:prstGeom prst="rect">
            <a:avLst/>
          </a:prstGeom>
          <a:noFill/>
          <a:ln>
            <a:noFill/>
          </a:ln>
        </p:spPr>
      </p:pic>
      <p:sp>
        <p:nvSpPr>
          <p:cNvPr id="2084" name="Google Shape;2084;g78f8101544_2_184"/>
          <p:cNvSpPr/>
          <p:nvPr/>
        </p:nvSpPr>
        <p:spPr>
          <a:xfrm>
            <a:off x="1098449" y="1780925"/>
            <a:ext cx="47883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Features of built-in access control :</a:t>
            </a:r>
            <a:endParaRPr sz="1400" b="0" i="0" u="none" strike="noStrike" cap="none">
              <a:solidFill>
                <a:srgbClr val="000000"/>
              </a:solidFill>
              <a:latin typeface="Arial"/>
              <a:ea typeface="Arial"/>
              <a:cs typeface="Arial"/>
              <a:sym typeface="Arial"/>
            </a:endParaRPr>
          </a:p>
        </p:txBody>
      </p:sp>
      <p:sp>
        <p:nvSpPr>
          <p:cNvPr id="2085" name="Google Shape;2085;g78f8101544_2_184"/>
          <p:cNvSpPr/>
          <p:nvPr/>
        </p:nvSpPr>
        <p:spPr>
          <a:xfrm>
            <a:off x="1098450" y="2730200"/>
            <a:ext cx="14364000" cy="17523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l" rtl="0">
              <a:lnSpc>
                <a:spcPct val="115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The authentication mechanism used by DTR is the same as the one used by the Docker Universal Control Plane.</a:t>
            </a:r>
            <a:endParaRPr sz="1400" b="0" i="0" u="none" strike="noStrike" cap="none">
              <a:solidFill>
                <a:srgbClr val="3F3F3F"/>
              </a:solidFill>
              <a:latin typeface="Arial"/>
              <a:ea typeface="Arial"/>
              <a:cs typeface="Arial"/>
              <a:sym typeface="Arial"/>
            </a:endParaRPr>
          </a:p>
          <a:p>
            <a:pPr marL="342900" marR="0" lvl="0" indent="-342900" algn="l" rtl="0">
              <a:lnSpc>
                <a:spcPct val="115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Role Based Access Control (RBAC) is used by DTR in order to implement access control policies for the Docker images.</a:t>
            </a:r>
            <a:endParaRPr sz="1400" b="0" i="0" u="none" strike="noStrike" cap="none">
              <a:solidFill>
                <a:srgbClr val="3F3F3F"/>
              </a:solidFill>
              <a:latin typeface="Arial"/>
              <a:ea typeface="Arial"/>
              <a:cs typeface="Arial"/>
              <a:sym typeface="Arial"/>
            </a:endParaRPr>
          </a:p>
        </p:txBody>
      </p:sp>
      <p:sp>
        <p:nvSpPr>
          <p:cNvPr id="2086" name="Google Shape;2086;g78f8101544_2_184"/>
          <p:cNvSpPr/>
          <p:nvPr/>
        </p:nvSpPr>
        <p:spPr>
          <a:xfrm>
            <a:off x="1098449" y="4785525"/>
            <a:ext cx="47883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Security features of DTR:</a:t>
            </a:r>
            <a:endParaRPr sz="1400" b="0" i="0" u="none" strike="noStrike" cap="none">
              <a:solidFill>
                <a:srgbClr val="000000"/>
              </a:solidFill>
              <a:latin typeface="Arial"/>
              <a:ea typeface="Arial"/>
              <a:cs typeface="Arial"/>
              <a:sym typeface="Arial"/>
            </a:endParaRPr>
          </a:p>
        </p:txBody>
      </p:sp>
      <p:sp>
        <p:nvSpPr>
          <p:cNvPr id="2087" name="Google Shape;2087;g78f8101544_2_184"/>
          <p:cNvSpPr/>
          <p:nvPr/>
        </p:nvSpPr>
        <p:spPr>
          <a:xfrm>
            <a:off x="1098450" y="5811625"/>
            <a:ext cx="14462101" cy="23919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457200" marR="0" lvl="0" indent="-368300" algn="l" rtl="0">
              <a:lnSpc>
                <a:spcPct val="115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The built-in security scanner is used to discover the versions of software that are used in the images.</a:t>
            </a:r>
            <a:endParaRPr sz="1400" b="0" i="0" u="none" strike="noStrike" cap="none">
              <a:solidFill>
                <a:srgbClr val="3F3F3F"/>
              </a:solidFill>
              <a:latin typeface="Arial"/>
              <a:ea typeface="Arial"/>
              <a:cs typeface="Arial"/>
              <a:sym typeface="Arial"/>
            </a:endParaRPr>
          </a:p>
          <a:p>
            <a:pPr marL="457200" marR="0" lvl="0" indent="-368300" algn="l" rtl="0">
              <a:lnSpc>
                <a:spcPct val="115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The built-in security scans all the layers and aggregates the results for the components that are being shipped as a part of the stack.</a:t>
            </a:r>
            <a:endParaRPr sz="1400" b="0" i="0" u="none" strike="noStrike" cap="none">
              <a:solidFill>
                <a:srgbClr val="3F3F3F"/>
              </a:solidFill>
              <a:latin typeface="Arial"/>
              <a:ea typeface="Arial"/>
              <a:cs typeface="Arial"/>
              <a:sym typeface="Arial"/>
            </a:endParaRPr>
          </a:p>
          <a:p>
            <a:pPr marL="457200" marR="0" lvl="0" indent="-368300" algn="l" rtl="0">
              <a:lnSpc>
                <a:spcPct val="115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The built-in security correlates to the information with a vulnerability database. This provides an unmatched insight of known security threats.</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2091"/>
        <p:cNvGrpSpPr/>
        <p:nvPr/>
      </p:nvGrpSpPr>
      <p:grpSpPr>
        <a:xfrm>
          <a:off x="0" y="0"/>
          <a:ext cx="0" cy="0"/>
          <a:chOff x="0" y="0"/>
          <a:chExt cx="0" cy="0"/>
        </a:xfrm>
      </p:grpSpPr>
      <p:sp>
        <p:nvSpPr>
          <p:cNvPr id="2092" name="Google Shape;2092;g78f8101544_2_194"/>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DTR Architecture</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2097"/>
        <p:cNvGrpSpPr/>
        <p:nvPr/>
      </p:nvGrpSpPr>
      <p:grpSpPr>
        <a:xfrm>
          <a:off x="0" y="0"/>
          <a:ext cx="0" cy="0"/>
          <a:chOff x="0" y="0"/>
          <a:chExt cx="0" cy="0"/>
        </a:xfrm>
      </p:grpSpPr>
      <p:sp>
        <p:nvSpPr>
          <p:cNvPr id="2098" name="Google Shape;2098;g78f8101544_2_198"/>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Architecture</a:t>
            </a:r>
            <a:endParaRPr/>
          </a:p>
        </p:txBody>
      </p:sp>
      <p:pic>
        <p:nvPicPr>
          <p:cNvPr id="2099" name="Google Shape;2099;g78f8101544_2_198"/>
          <p:cNvPicPr preferRelativeResize="0"/>
          <p:nvPr/>
        </p:nvPicPr>
        <p:blipFill rotWithShape="1">
          <a:blip r:embed="rId3">
            <a:alphaModFix/>
          </a:blip>
          <a:srcRect/>
          <a:stretch/>
        </p:blipFill>
        <p:spPr>
          <a:xfrm>
            <a:off x="6445942" y="546448"/>
            <a:ext cx="3364133" cy="530797"/>
          </a:xfrm>
          <a:prstGeom prst="rect">
            <a:avLst/>
          </a:prstGeom>
          <a:noFill/>
          <a:ln>
            <a:noFill/>
          </a:ln>
        </p:spPr>
      </p:pic>
      <p:sp>
        <p:nvSpPr>
          <p:cNvPr id="2100" name="Google Shape;2100;g78f8101544_2_198"/>
          <p:cNvSpPr/>
          <p:nvPr/>
        </p:nvSpPr>
        <p:spPr>
          <a:xfrm>
            <a:off x="935850" y="1524275"/>
            <a:ext cx="14622600" cy="8268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DTR is the containerized application, that on deployment uses Docker CLI client to login, push, and pull images.</a:t>
            </a:r>
            <a:endParaRPr sz="1400" b="0" i="0" u="none" strike="noStrike" cap="none">
              <a:solidFill>
                <a:srgbClr val="3F3F3F"/>
              </a:solidFill>
              <a:latin typeface="Arial"/>
              <a:ea typeface="Arial"/>
              <a:cs typeface="Arial"/>
              <a:sym typeface="Arial"/>
            </a:endParaRPr>
          </a:p>
        </p:txBody>
      </p:sp>
      <p:pic>
        <p:nvPicPr>
          <p:cNvPr id="2101" name="Google Shape;2101;g78f8101544_2_198"/>
          <p:cNvPicPr preferRelativeResize="0"/>
          <p:nvPr/>
        </p:nvPicPr>
        <p:blipFill rotWithShape="1">
          <a:blip r:embed="rId4">
            <a:alphaModFix/>
          </a:blip>
          <a:srcRect/>
          <a:stretch/>
        </p:blipFill>
        <p:spPr>
          <a:xfrm>
            <a:off x="1482041" y="3304664"/>
            <a:ext cx="13291913" cy="4319746"/>
          </a:xfrm>
          <a:prstGeom prst="rect">
            <a:avLst/>
          </a:prstGeom>
          <a:noFill/>
          <a:ln>
            <a:noFill/>
          </a:ln>
        </p:spPr>
      </p:pic>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2106"/>
        <p:cNvGrpSpPr/>
        <p:nvPr/>
      </p:nvGrpSpPr>
      <p:grpSpPr>
        <a:xfrm>
          <a:off x="0" y="0"/>
          <a:ext cx="0" cy="0"/>
          <a:chOff x="0" y="0"/>
          <a:chExt cx="0" cy="0"/>
        </a:xfrm>
      </p:grpSpPr>
      <p:sp>
        <p:nvSpPr>
          <p:cNvPr id="2107" name="Google Shape;2107;g78f8101544_2_20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Architecture</a:t>
            </a:r>
            <a:endParaRPr/>
          </a:p>
        </p:txBody>
      </p:sp>
      <p:pic>
        <p:nvPicPr>
          <p:cNvPr id="2108" name="Google Shape;2108;g78f8101544_2_206"/>
          <p:cNvPicPr preferRelativeResize="0"/>
          <p:nvPr/>
        </p:nvPicPr>
        <p:blipFill rotWithShape="1">
          <a:blip r:embed="rId3">
            <a:alphaModFix/>
          </a:blip>
          <a:srcRect/>
          <a:stretch/>
        </p:blipFill>
        <p:spPr>
          <a:xfrm>
            <a:off x="6445942" y="546448"/>
            <a:ext cx="3364133" cy="530797"/>
          </a:xfrm>
          <a:prstGeom prst="rect">
            <a:avLst/>
          </a:prstGeom>
          <a:noFill/>
          <a:ln>
            <a:noFill/>
          </a:ln>
        </p:spPr>
      </p:pic>
      <p:sp>
        <p:nvSpPr>
          <p:cNvPr id="2109" name="Google Shape;2109;g78f8101544_2_206"/>
          <p:cNvSpPr/>
          <p:nvPr/>
        </p:nvSpPr>
        <p:spPr>
          <a:xfrm>
            <a:off x="2161516" y="1519590"/>
            <a:ext cx="11933100" cy="8268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Multiple DTR replicas are deployed on the UCP worker nodes to achieve high availability.</a:t>
            </a:r>
            <a:endParaRPr sz="1400" b="0" i="0" u="none" strike="noStrike" cap="none">
              <a:solidFill>
                <a:srgbClr val="3F3F3F"/>
              </a:solidFill>
              <a:latin typeface="Arial"/>
              <a:ea typeface="Arial"/>
              <a:cs typeface="Arial"/>
              <a:sym typeface="Arial"/>
            </a:endParaRPr>
          </a:p>
        </p:txBody>
      </p:sp>
      <p:pic>
        <p:nvPicPr>
          <p:cNvPr id="2110" name="Google Shape;2110;g78f8101544_2_206"/>
          <p:cNvPicPr preferRelativeResize="0"/>
          <p:nvPr/>
        </p:nvPicPr>
        <p:blipFill rotWithShape="1">
          <a:blip r:embed="rId4">
            <a:alphaModFix/>
          </a:blip>
          <a:srcRect/>
          <a:stretch/>
        </p:blipFill>
        <p:spPr>
          <a:xfrm>
            <a:off x="1616519" y="2845481"/>
            <a:ext cx="13359839" cy="4950671"/>
          </a:xfrm>
          <a:prstGeom prst="rect">
            <a:avLst/>
          </a:prstGeom>
          <a:noFill/>
          <a:ln>
            <a:noFill/>
          </a:ln>
        </p:spPr>
      </p:pic>
      <p:sp>
        <p:nvSpPr>
          <p:cNvPr id="2111" name="Google Shape;2111;g78f8101544_2_206"/>
          <p:cNvSpPr/>
          <p:nvPr/>
        </p:nvSpPr>
        <p:spPr>
          <a:xfrm>
            <a:off x="8422105" y="3783918"/>
            <a:ext cx="6506100" cy="676200"/>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340"/>
              <a:buFont typeface="Arial"/>
              <a:buNone/>
            </a:pPr>
            <a:endParaRPr sz="2340" b="0" i="0" u="none" strike="noStrike" cap="none">
              <a:solidFill>
                <a:schemeClr val="lt1"/>
              </a:solidFill>
              <a:latin typeface="Arial"/>
              <a:ea typeface="Arial"/>
              <a:cs typeface="Arial"/>
              <a:sym typeface="Arial"/>
            </a:endParaRPr>
          </a:p>
        </p:txBody>
      </p:sp>
      <p:cxnSp>
        <p:nvCxnSpPr>
          <p:cNvPr id="2112" name="Google Shape;2112;g78f8101544_2_206"/>
          <p:cNvCxnSpPr>
            <a:stCxn id="2111" idx="1"/>
            <a:endCxn id="2109" idx="2"/>
          </p:cNvCxnSpPr>
          <p:nvPr/>
        </p:nvCxnSpPr>
        <p:spPr>
          <a:xfrm rot="10800000">
            <a:off x="8128105" y="2346318"/>
            <a:ext cx="294000" cy="1775700"/>
          </a:xfrm>
          <a:prstGeom prst="bentConnector2">
            <a:avLst/>
          </a:prstGeom>
          <a:noFill/>
          <a:ln w="9525" cap="flat" cmpd="sng">
            <a:solidFill>
              <a:srgbClr val="5597D3"/>
            </a:solidFill>
            <a:prstDash val="solid"/>
            <a:round/>
            <a:headEnd type="none" w="sm" len="sm"/>
            <a:tailEnd type="triangle" w="med" len="med"/>
          </a:ln>
        </p:spPr>
      </p:cxn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g78f8101544_2_21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Components</a:t>
            </a:r>
            <a:endParaRPr/>
          </a:p>
        </p:txBody>
      </p:sp>
      <p:pic>
        <p:nvPicPr>
          <p:cNvPr id="2119" name="Google Shape;2119;g78f8101544_2_216"/>
          <p:cNvPicPr preferRelativeResize="0"/>
          <p:nvPr/>
        </p:nvPicPr>
        <p:blipFill rotWithShape="1">
          <a:blip r:embed="rId3">
            <a:alphaModFix/>
          </a:blip>
          <a:srcRect/>
          <a:stretch/>
        </p:blipFill>
        <p:spPr>
          <a:xfrm>
            <a:off x="5889179" y="546448"/>
            <a:ext cx="4477658" cy="530797"/>
          </a:xfrm>
          <a:prstGeom prst="rect">
            <a:avLst/>
          </a:prstGeom>
          <a:noFill/>
          <a:ln>
            <a:noFill/>
          </a:ln>
        </p:spPr>
      </p:pic>
      <p:graphicFrame>
        <p:nvGraphicFramePr>
          <p:cNvPr id="2120" name="Google Shape;2120;g78f8101544_2_216"/>
          <p:cNvGraphicFramePr/>
          <p:nvPr/>
        </p:nvGraphicFramePr>
        <p:xfrm>
          <a:off x="1047678" y="1919725"/>
          <a:ext cx="3000000" cy="3000000"/>
        </p:xfrm>
        <a:graphic>
          <a:graphicData uri="http://schemas.openxmlformats.org/drawingml/2006/table">
            <a:tbl>
              <a:tblPr firstRow="1" bandRow="1">
                <a:noFill/>
                <a:tableStyleId>{59A9444F-7D21-4988-8F10-8423E9009EF1}</a:tableStyleId>
              </a:tblPr>
              <a:tblGrid>
                <a:gridCol w="7224500">
                  <a:extLst>
                    <a:ext uri="{9D8B030D-6E8A-4147-A177-3AD203B41FA5}">
                      <a16:colId xmlns:a16="http://schemas.microsoft.com/office/drawing/2014/main" val="20000"/>
                    </a:ext>
                  </a:extLst>
                </a:gridCol>
                <a:gridCol w="7224500">
                  <a:extLst>
                    <a:ext uri="{9D8B030D-6E8A-4147-A177-3AD203B41FA5}">
                      <a16:colId xmlns:a16="http://schemas.microsoft.com/office/drawing/2014/main" val="20001"/>
                    </a:ext>
                  </a:extLst>
                </a:gridCol>
              </a:tblGrid>
              <a:tr h="387925">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Name</a:t>
                      </a:r>
                      <a:endParaRPr sz="1400" u="none" strike="noStrike" cap="none"/>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Description</a:t>
                      </a:r>
                      <a:endParaRPr sz="1400" u="none" strike="noStrike" cap="none"/>
                    </a:p>
                  </a:txBody>
                  <a:tcPr marL="91450" marR="91450" marT="41575" marB="41575" anchor="ctr"/>
                </a:tc>
                <a:extLst>
                  <a:ext uri="{0D108BD9-81ED-4DB2-BD59-A6C34878D82A}">
                    <a16:rowId xmlns:a16="http://schemas.microsoft.com/office/drawing/2014/main" val="10000"/>
                  </a:ext>
                </a:extLst>
              </a:tr>
              <a:tr h="692725">
                <a:tc>
                  <a:txBody>
                    <a:bodyPr/>
                    <a:lstStyle/>
                    <a:p>
                      <a:pPr marL="0" marR="0" lvl="0" indent="0" algn="l" rtl="0">
                        <a:lnSpc>
                          <a:spcPct val="100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dtr-api-&lt;replica_id&gt;</a:t>
                      </a:r>
                      <a:endParaRPr sz="1400" u="none" strike="noStrike" cap="none">
                        <a:solidFill>
                          <a:srgbClr val="3F3F3F"/>
                        </a:solidFill>
                      </a:endParaRPr>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Executes the DTR business logic</a:t>
                      </a:r>
                      <a:endParaRPr sz="1400" u="none" strike="noStrike" cap="none">
                        <a:solidFill>
                          <a:srgbClr val="3F3F3F"/>
                        </a:solidFill>
                      </a:endParaRPr>
                    </a:p>
                  </a:txBody>
                  <a:tcPr marL="91450" marR="91450" marT="41575" marB="41575" anchor="ctr"/>
                </a:tc>
                <a:extLst>
                  <a:ext uri="{0D108BD9-81ED-4DB2-BD59-A6C34878D82A}">
                    <a16:rowId xmlns:a16="http://schemas.microsoft.com/office/drawing/2014/main" val="10001"/>
                  </a:ext>
                </a:extLst>
              </a:tr>
              <a:tr h="387925">
                <a:tc>
                  <a:txBody>
                    <a:bodyPr/>
                    <a:lstStyle/>
                    <a:p>
                      <a:pPr marL="0" marR="0" lvl="0" indent="0" algn="l" rtl="0">
                        <a:lnSpc>
                          <a:spcPct val="100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dtr-garant-&lt;replica_id&gt;</a:t>
                      </a:r>
                      <a:endParaRPr sz="1400" u="none" strike="noStrike" cap="none">
                        <a:solidFill>
                          <a:srgbClr val="3F3F3F"/>
                        </a:solidFill>
                      </a:endParaRPr>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Manages the DTR authentication</a:t>
                      </a:r>
                      <a:endParaRPr sz="1400" u="none" strike="noStrike" cap="none">
                        <a:solidFill>
                          <a:srgbClr val="3F3F3F"/>
                        </a:solidFill>
                      </a:endParaRPr>
                    </a:p>
                  </a:txBody>
                  <a:tcPr marL="91450" marR="91450" marT="41575" marB="41575" anchor="ctr"/>
                </a:tc>
                <a:extLst>
                  <a:ext uri="{0D108BD9-81ED-4DB2-BD59-A6C34878D82A}">
                    <a16:rowId xmlns:a16="http://schemas.microsoft.com/office/drawing/2014/main" val="10002"/>
                  </a:ext>
                </a:extLst>
              </a:tr>
              <a:tr h="387925">
                <a:tc>
                  <a:txBody>
                    <a:bodyPr/>
                    <a:lstStyle/>
                    <a:p>
                      <a:pPr marL="0" marR="0" lvl="0" indent="0" algn="l" rtl="0">
                        <a:lnSpc>
                          <a:spcPct val="100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dtr-jobrunner-&lt;replica_id&gt;</a:t>
                      </a:r>
                      <a:endParaRPr sz="1400" u="none" strike="noStrike" cap="none">
                        <a:solidFill>
                          <a:srgbClr val="3F3F3F"/>
                        </a:solidFill>
                      </a:endParaRPr>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Runs the cleanup jobs in the background</a:t>
                      </a:r>
                      <a:endParaRPr sz="1400" u="none" strike="noStrike" cap="none">
                        <a:solidFill>
                          <a:srgbClr val="3F3F3F"/>
                        </a:solidFill>
                      </a:endParaRPr>
                    </a:p>
                  </a:txBody>
                  <a:tcPr marL="91450" marR="91450" marT="41575" marB="41575" anchor="ctr"/>
                </a:tc>
                <a:extLst>
                  <a:ext uri="{0D108BD9-81ED-4DB2-BD59-A6C34878D82A}">
                    <a16:rowId xmlns:a16="http://schemas.microsoft.com/office/drawing/2014/main" val="10003"/>
                  </a:ext>
                </a:extLst>
              </a:tr>
              <a:tr h="997525">
                <a:tc>
                  <a:txBody>
                    <a:bodyPr/>
                    <a:lstStyle/>
                    <a:p>
                      <a:pPr marL="0" marR="0" lvl="0" indent="0" algn="l" rtl="0">
                        <a:lnSpc>
                          <a:spcPct val="100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dtr-nginx-&lt;replica_id&gt;</a:t>
                      </a:r>
                      <a:endParaRPr sz="1400" u="none" strike="noStrike" cap="none">
                        <a:solidFill>
                          <a:srgbClr val="3F3F3F"/>
                        </a:solidFill>
                      </a:endParaRPr>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Receives https/http requests and proxies them to other DTR components</a:t>
                      </a:r>
                      <a:endParaRPr sz="1400" u="none" strike="noStrike" cap="none">
                        <a:solidFill>
                          <a:srgbClr val="3F3F3F"/>
                        </a:solidFill>
                      </a:endParaRPr>
                    </a:p>
                  </a:txBody>
                  <a:tcPr marL="91450" marR="91450" marT="41575" marB="41575" anchor="ctr"/>
                </a:tc>
                <a:extLst>
                  <a:ext uri="{0D108BD9-81ED-4DB2-BD59-A6C34878D82A}">
                    <a16:rowId xmlns:a16="http://schemas.microsoft.com/office/drawing/2014/main" val="10004"/>
                  </a:ext>
                </a:extLst>
              </a:tr>
              <a:tr h="997525">
                <a:tc>
                  <a:txBody>
                    <a:bodyPr/>
                    <a:lstStyle/>
                    <a:p>
                      <a:pPr marL="0" marR="0" lvl="0" indent="0" algn="l" rtl="0">
                        <a:lnSpc>
                          <a:spcPct val="100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dtr-notary-server-&lt;replica_id&gt;</a:t>
                      </a:r>
                      <a:endParaRPr sz="1400" u="none" strike="noStrike" cap="none">
                        <a:solidFill>
                          <a:srgbClr val="3F3F3F"/>
                        </a:solidFill>
                      </a:endParaRPr>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Receives, serves, and validates content trust metadata</a:t>
                      </a:r>
                      <a:endParaRPr sz="1400" u="none" strike="noStrike" cap="none">
                        <a:solidFill>
                          <a:srgbClr val="3F3F3F"/>
                        </a:solidFill>
                      </a:endParaRPr>
                    </a:p>
                  </a:txBody>
                  <a:tcPr marL="91450" marR="91450" marT="41575" marB="41575" anchor="ctr"/>
                </a:tc>
                <a:extLst>
                  <a:ext uri="{0D108BD9-81ED-4DB2-BD59-A6C34878D82A}">
                    <a16:rowId xmlns:a16="http://schemas.microsoft.com/office/drawing/2014/main" val="10005"/>
                  </a:ext>
                </a:extLst>
              </a:tr>
              <a:tr h="692725">
                <a:tc>
                  <a:txBody>
                    <a:bodyPr/>
                    <a:lstStyle/>
                    <a:p>
                      <a:pPr marL="0" marR="0" lvl="0" indent="0" algn="l" rtl="0">
                        <a:lnSpc>
                          <a:spcPct val="100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dtr-notary-signer-&lt;replica_id&gt;</a:t>
                      </a:r>
                      <a:endParaRPr sz="1400" u="none" strike="noStrike" cap="none">
                        <a:solidFill>
                          <a:srgbClr val="3F3F3F"/>
                        </a:solidFill>
                      </a:endParaRPr>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Performs server-side timestamp and snapshot signing for content trust metadata</a:t>
                      </a:r>
                      <a:endParaRPr sz="1400" u="none" strike="noStrike" cap="none">
                        <a:solidFill>
                          <a:srgbClr val="3F3F3F"/>
                        </a:solidFill>
                      </a:endParaRPr>
                    </a:p>
                  </a:txBody>
                  <a:tcPr marL="91450" marR="91450" marT="41575" marB="41575" anchor="ctr"/>
                </a:tc>
                <a:extLst>
                  <a:ext uri="{0D108BD9-81ED-4DB2-BD59-A6C34878D82A}">
                    <a16:rowId xmlns:a16="http://schemas.microsoft.com/office/drawing/2014/main" val="10006"/>
                  </a:ext>
                </a:extLst>
              </a:tr>
              <a:tr h="997525">
                <a:tc>
                  <a:txBody>
                    <a:bodyPr/>
                    <a:lstStyle/>
                    <a:p>
                      <a:pPr marL="0" marR="0" lvl="0" indent="0" algn="l" rtl="0">
                        <a:lnSpc>
                          <a:spcPct val="100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dtr-registry-&lt;replica_id&gt;</a:t>
                      </a:r>
                      <a:endParaRPr sz="1400" u="none" strike="noStrike" cap="none">
                        <a:solidFill>
                          <a:srgbClr val="3F3F3F"/>
                        </a:solidFill>
                      </a:endParaRPr>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Implements the functionality for pulling and pushing Docker images</a:t>
                      </a:r>
                      <a:endParaRPr sz="1400" u="none" strike="noStrike" cap="none">
                        <a:solidFill>
                          <a:srgbClr val="3F3F3F"/>
                        </a:solidFill>
                      </a:endParaRPr>
                    </a:p>
                  </a:txBody>
                  <a:tcPr marL="91450" marR="91450" marT="41575" marB="41575" anchor="ctr"/>
                </a:tc>
                <a:extLst>
                  <a:ext uri="{0D108BD9-81ED-4DB2-BD59-A6C34878D82A}">
                    <a16:rowId xmlns:a16="http://schemas.microsoft.com/office/drawing/2014/main" val="10007"/>
                  </a:ext>
                </a:extLst>
              </a:tr>
              <a:tr h="387925">
                <a:tc>
                  <a:txBody>
                    <a:bodyPr/>
                    <a:lstStyle/>
                    <a:p>
                      <a:pPr marL="0" marR="0" lvl="0" indent="0" algn="l" rtl="0">
                        <a:lnSpc>
                          <a:spcPct val="100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dtr-rethinkdb-&lt;replica_id&gt;</a:t>
                      </a:r>
                      <a:endParaRPr sz="1400" u="none" strike="noStrike" cap="none">
                        <a:solidFill>
                          <a:srgbClr val="3F3F3F"/>
                        </a:solidFill>
                      </a:endParaRPr>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It’s a database for persisting repository metadata</a:t>
                      </a:r>
                      <a:endParaRPr sz="1400" u="none" strike="noStrike" cap="none">
                        <a:solidFill>
                          <a:srgbClr val="3F3F3F"/>
                        </a:solidFill>
                      </a:endParaRPr>
                    </a:p>
                  </a:txBody>
                  <a:tcPr marL="91450" marR="91450" marT="41575" marB="41575" anchor="ctr"/>
                </a:tc>
                <a:extLst>
                  <a:ext uri="{0D108BD9-81ED-4DB2-BD59-A6C34878D82A}">
                    <a16:rowId xmlns:a16="http://schemas.microsoft.com/office/drawing/2014/main" val="10008"/>
                  </a:ext>
                </a:extLst>
              </a:tr>
              <a:tr h="387925">
                <a:tc>
                  <a:txBody>
                    <a:bodyPr/>
                    <a:lstStyle/>
                    <a:p>
                      <a:pPr marL="0" marR="0" lvl="0" indent="0" algn="l" rtl="0">
                        <a:lnSpc>
                          <a:spcPct val="100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dtr-scanningstore-&lt;replica_id&gt;</a:t>
                      </a:r>
                      <a:endParaRPr sz="1400" u="none" strike="noStrike" cap="none">
                        <a:solidFill>
                          <a:srgbClr val="3F3F3F"/>
                        </a:solidFill>
                      </a:endParaRPr>
                    </a:p>
                  </a:txBody>
                  <a:tcPr marL="91450" marR="91450" marT="41575" marB="41575" anchor="ct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Stores security scanning data</a:t>
                      </a:r>
                      <a:endParaRPr sz="1400" u="none" strike="noStrike" cap="none">
                        <a:solidFill>
                          <a:srgbClr val="3F3F3F"/>
                        </a:solidFill>
                      </a:endParaRPr>
                    </a:p>
                  </a:txBody>
                  <a:tcPr marL="91450" marR="91450" marT="41575" marB="41575" anchor="ctr"/>
                </a:tc>
                <a:extLst>
                  <a:ext uri="{0D108BD9-81ED-4DB2-BD59-A6C34878D82A}">
                    <a16:rowId xmlns:a16="http://schemas.microsoft.com/office/drawing/2014/main" val="10009"/>
                  </a:ext>
                </a:extLst>
              </a:tr>
            </a:tbl>
          </a:graphicData>
        </a:graphic>
      </p:graphicFrame>
      <p:sp>
        <p:nvSpPr>
          <p:cNvPr id="2121" name="Google Shape;2121;g78f8101544_2_216"/>
          <p:cNvSpPr/>
          <p:nvPr/>
        </p:nvSpPr>
        <p:spPr>
          <a:xfrm>
            <a:off x="4030963" y="1099657"/>
            <a:ext cx="8482500" cy="535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Following containers are started after the installation of DTR:</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2125"/>
        <p:cNvGrpSpPr/>
        <p:nvPr/>
      </p:nvGrpSpPr>
      <p:grpSpPr>
        <a:xfrm>
          <a:off x="0" y="0"/>
          <a:ext cx="0" cy="0"/>
          <a:chOff x="0" y="0"/>
          <a:chExt cx="0" cy="0"/>
        </a:xfrm>
      </p:grpSpPr>
      <p:sp>
        <p:nvSpPr>
          <p:cNvPr id="2126" name="Google Shape;2126;g78f8101544_2_224"/>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Networks and Volumes</a:t>
            </a: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g6b6c14001a_1_2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Networks</a:t>
            </a:r>
            <a:endParaRPr/>
          </a:p>
        </p:txBody>
      </p:sp>
      <p:sp>
        <p:nvSpPr>
          <p:cNvPr id="2133" name="Google Shape;2133;g6b6c14001a_1_20"/>
          <p:cNvSpPr/>
          <p:nvPr/>
        </p:nvSpPr>
        <p:spPr>
          <a:xfrm>
            <a:off x="1297391" y="2068473"/>
            <a:ext cx="44577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Networks used:</a:t>
            </a:r>
            <a:endParaRPr sz="1400" b="0" i="0" u="none" strike="noStrike" cap="none">
              <a:solidFill>
                <a:srgbClr val="000000"/>
              </a:solidFill>
              <a:latin typeface="Arial"/>
              <a:ea typeface="Arial"/>
              <a:cs typeface="Arial"/>
              <a:sym typeface="Arial"/>
            </a:endParaRPr>
          </a:p>
        </p:txBody>
      </p:sp>
      <p:sp>
        <p:nvSpPr>
          <p:cNvPr id="2134" name="Google Shape;2134;g6b6c14001a_1_20"/>
          <p:cNvSpPr/>
          <p:nvPr/>
        </p:nvSpPr>
        <p:spPr>
          <a:xfrm>
            <a:off x="1250849" y="3189675"/>
            <a:ext cx="13760400" cy="9093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Networks are created while installing the DTR. This makes the containers capable of communication.</a:t>
            </a:r>
            <a:endParaRPr sz="1400" b="0" i="0" u="none" strike="noStrike" cap="none">
              <a:solidFill>
                <a:srgbClr val="3F3F3F"/>
              </a:solidFill>
              <a:latin typeface="Arial"/>
              <a:ea typeface="Arial"/>
              <a:cs typeface="Arial"/>
              <a:sym typeface="Arial"/>
            </a:endParaRPr>
          </a:p>
        </p:txBody>
      </p:sp>
      <p:graphicFrame>
        <p:nvGraphicFramePr>
          <p:cNvPr id="2135" name="Google Shape;2135;g6b6c14001a_1_20"/>
          <p:cNvGraphicFramePr/>
          <p:nvPr/>
        </p:nvGraphicFramePr>
        <p:xfrm>
          <a:off x="1250857" y="4664467"/>
          <a:ext cx="3000000" cy="3000000"/>
        </p:xfrm>
        <a:graphic>
          <a:graphicData uri="http://schemas.openxmlformats.org/drawingml/2006/table">
            <a:tbl>
              <a:tblPr firstRow="1" bandRow="1">
                <a:noFill/>
                <a:tableStyleId>{59A9444F-7D21-4988-8F10-8423E9009EF1}</a:tableStyleId>
              </a:tblPr>
              <a:tblGrid>
                <a:gridCol w="1829950">
                  <a:extLst>
                    <a:ext uri="{9D8B030D-6E8A-4147-A177-3AD203B41FA5}">
                      <a16:colId xmlns:a16="http://schemas.microsoft.com/office/drawing/2014/main" val="20000"/>
                    </a:ext>
                  </a:extLst>
                </a:gridCol>
                <a:gridCol w="2162150">
                  <a:extLst>
                    <a:ext uri="{9D8B030D-6E8A-4147-A177-3AD203B41FA5}">
                      <a16:colId xmlns:a16="http://schemas.microsoft.com/office/drawing/2014/main" val="20001"/>
                    </a:ext>
                  </a:extLst>
                </a:gridCol>
                <a:gridCol w="9768300">
                  <a:extLst>
                    <a:ext uri="{9D8B030D-6E8A-4147-A177-3AD203B41FA5}">
                      <a16:colId xmlns:a16="http://schemas.microsoft.com/office/drawing/2014/main" val="20002"/>
                    </a:ext>
                  </a:extLst>
                </a:gridCol>
              </a:tblGrid>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Name</a:t>
                      </a:r>
                      <a:endParaRPr sz="1400" u="none" strike="noStrike" cap="none"/>
                    </a:p>
                  </a:txBody>
                  <a:tcPr marL="91450" marR="91450" marT="45725" marB="45725" anchor="ctr"/>
                </a:tc>
                <a:tc>
                  <a:txBody>
                    <a:bodyPr/>
                    <a:lstStyle/>
                    <a:p>
                      <a:pPr marL="0" marR="0" lvl="0" indent="0" algn="ctr" rtl="0">
                        <a:lnSpc>
                          <a:spcPct val="115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Type</a:t>
                      </a:r>
                      <a:endParaRPr sz="1400" u="none" strike="noStrike" cap="none"/>
                    </a:p>
                  </a:txBody>
                  <a:tcPr marL="91450" marR="91450" marT="45725" marB="45725" anchor="ctr"/>
                </a:tc>
                <a:tc>
                  <a:txBody>
                    <a:bodyPr/>
                    <a:lstStyle/>
                    <a:p>
                      <a:pPr marL="0" marR="0" lvl="0" indent="0" algn="ctr" rtl="0">
                        <a:lnSpc>
                          <a:spcPct val="115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Description</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dtr-ol</a:t>
                      </a:r>
                      <a:endParaRPr sz="2200" i="1" u="none" strike="noStrike" cap="none">
                        <a:solidFill>
                          <a:srgbClr val="3F3F3F"/>
                        </a:solidFill>
                        <a:latin typeface="Open Sans"/>
                        <a:ea typeface="Open Sans"/>
                        <a:cs typeface="Open Sans"/>
                        <a:sym typeface="Open Sans"/>
                      </a:endParaRPr>
                    </a:p>
                  </a:txBody>
                  <a:tcPr marL="91450" marR="91450" marT="45725" marB="45725" anchor="ctr"/>
                </a:tc>
                <a:tc>
                  <a:txBody>
                    <a:bodyPr/>
                    <a:lstStyle/>
                    <a:p>
                      <a:pPr marL="0" marR="0" lvl="0" indent="0" algn="ctr"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overlay</a:t>
                      </a:r>
                      <a:endParaRPr sz="1400" u="none" strike="noStrike" cap="none"/>
                    </a:p>
                  </a:txBody>
                  <a:tcPr marL="91450" marR="91450" marT="45725" marB="45725" anchor="ctr"/>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It allows communication of DTR components that are running on different nodes. It also allows the replication of DTR data.</a:t>
                      </a:r>
                      <a:endParaRPr sz="1400" u="none" strike="noStrike" cap="none"/>
                    </a:p>
                  </a:txBody>
                  <a:tcPr marL="91450" marR="91450" marT="45725" marB="45725" anchor="ctr"/>
                </a:tc>
                <a:extLst>
                  <a:ext uri="{0D108BD9-81ED-4DB2-BD59-A6C34878D82A}">
                    <a16:rowId xmlns:a16="http://schemas.microsoft.com/office/drawing/2014/main" val="10001"/>
                  </a:ext>
                </a:extLst>
              </a:tr>
            </a:tbl>
          </a:graphicData>
        </a:graphic>
      </p:graphicFrame>
      <p:pic>
        <p:nvPicPr>
          <p:cNvPr id="2136" name="Google Shape;2136;g6b6c14001a_1_20"/>
          <p:cNvPicPr preferRelativeResize="0"/>
          <p:nvPr/>
        </p:nvPicPr>
        <p:blipFill rotWithShape="1">
          <a:blip r:embed="rId3">
            <a:alphaModFix/>
          </a:blip>
          <a:srcRect/>
          <a:stretch/>
        </p:blipFill>
        <p:spPr>
          <a:xfrm>
            <a:off x="6814088" y="682224"/>
            <a:ext cx="2780274" cy="338075"/>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2141"/>
        <p:cNvGrpSpPr/>
        <p:nvPr/>
      </p:nvGrpSpPr>
      <p:grpSpPr>
        <a:xfrm>
          <a:off x="0" y="0"/>
          <a:ext cx="0" cy="0"/>
          <a:chOff x="0" y="0"/>
          <a:chExt cx="0" cy="0"/>
        </a:xfrm>
      </p:grpSpPr>
      <p:sp>
        <p:nvSpPr>
          <p:cNvPr id="2142" name="Google Shape;2142;g6b6c14001a_1_2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Volumes</a:t>
            </a:r>
            <a:endParaRPr/>
          </a:p>
        </p:txBody>
      </p:sp>
      <p:pic>
        <p:nvPicPr>
          <p:cNvPr id="2143" name="Google Shape;2143;g6b6c14001a_1_29"/>
          <p:cNvPicPr preferRelativeResize="0"/>
          <p:nvPr/>
        </p:nvPicPr>
        <p:blipFill rotWithShape="1">
          <a:blip r:embed="rId3">
            <a:alphaModFix/>
          </a:blip>
          <a:srcRect/>
          <a:stretch/>
        </p:blipFill>
        <p:spPr>
          <a:xfrm>
            <a:off x="6737888" y="682224"/>
            <a:ext cx="2780274" cy="338075"/>
          </a:xfrm>
          <a:prstGeom prst="rect">
            <a:avLst/>
          </a:prstGeom>
          <a:noFill/>
          <a:ln>
            <a:noFill/>
          </a:ln>
        </p:spPr>
      </p:pic>
      <p:sp>
        <p:nvSpPr>
          <p:cNvPr id="2144" name="Google Shape;2144;g6b6c14001a_1_29"/>
          <p:cNvSpPr/>
          <p:nvPr/>
        </p:nvSpPr>
        <p:spPr>
          <a:xfrm>
            <a:off x="1297391" y="2068473"/>
            <a:ext cx="44577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Volumes used:</a:t>
            </a:r>
            <a:endParaRPr sz="1400" b="0" i="0" u="none" strike="noStrike" cap="none">
              <a:solidFill>
                <a:srgbClr val="000000"/>
              </a:solidFill>
              <a:latin typeface="Arial"/>
              <a:ea typeface="Arial"/>
              <a:cs typeface="Arial"/>
              <a:sym typeface="Arial"/>
            </a:endParaRPr>
          </a:p>
        </p:txBody>
      </p:sp>
      <p:graphicFrame>
        <p:nvGraphicFramePr>
          <p:cNvPr id="2145" name="Google Shape;2145;g6b6c14001a_1_29"/>
          <p:cNvGraphicFramePr/>
          <p:nvPr/>
        </p:nvGraphicFramePr>
        <p:xfrm>
          <a:off x="1297391" y="3401971"/>
          <a:ext cx="3000000" cy="3000000"/>
        </p:xfrm>
        <a:graphic>
          <a:graphicData uri="http://schemas.openxmlformats.org/drawingml/2006/table">
            <a:tbl>
              <a:tblPr firstRow="1" bandRow="1">
                <a:noFill/>
                <a:tableStyleId>{59A9444F-7D21-4988-8F10-8423E9009EF1}</a:tableStyleId>
              </a:tblPr>
              <a:tblGrid>
                <a:gridCol w="4477775">
                  <a:extLst>
                    <a:ext uri="{9D8B030D-6E8A-4147-A177-3AD203B41FA5}">
                      <a16:colId xmlns:a16="http://schemas.microsoft.com/office/drawing/2014/main" val="20000"/>
                    </a:ext>
                  </a:extLst>
                </a:gridCol>
                <a:gridCol w="9455225">
                  <a:extLst>
                    <a:ext uri="{9D8B030D-6E8A-4147-A177-3AD203B41FA5}">
                      <a16:colId xmlns:a16="http://schemas.microsoft.com/office/drawing/2014/main" val="20001"/>
                    </a:ext>
                  </a:extLst>
                </a:gridCol>
              </a:tblGrid>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u="none" strike="noStrike" cap="none">
                          <a:solidFill>
                            <a:schemeClr val="lt1"/>
                          </a:solidFill>
                          <a:latin typeface="Open Sans"/>
                          <a:ea typeface="Open Sans"/>
                          <a:cs typeface="Open Sans"/>
                          <a:sym typeface="Open Sans"/>
                        </a:rPr>
                        <a:t>Volume name</a:t>
                      </a:r>
                      <a:endParaRPr sz="1400" u="none" strike="noStrike" cap="none"/>
                    </a:p>
                  </a:txBody>
                  <a:tcPr marL="91450" marR="91450" marT="45725" marB="45725" anchor="ctr"/>
                </a:tc>
                <a:tc>
                  <a:txBody>
                    <a:bodyPr/>
                    <a:lstStyle/>
                    <a:p>
                      <a:pPr marL="0" marR="0" lvl="0" indent="0" algn="ctr" rtl="0">
                        <a:lnSpc>
                          <a:spcPct val="115000"/>
                        </a:lnSpc>
                        <a:spcBef>
                          <a:spcPts val="0"/>
                        </a:spcBef>
                        <a:spcAft>
                          <a:spcPts val="0"/>
                        </a:spcAft>
                        <a:buClr>
                          <a:srgbClr val="000000"/>
                        </a:buClr>
                        <a:buSzPts val="2200"/>
                        <a:buFont typeface="Arial"/>
                        <a:buNone/>
                      </a:pPr>
                      <a:r>
                        <a:rPr lang="en-US" sz="2200" u="none" strike="noStrike" cap="none">
                          <a:solidFill>
                            <a:schemeClr val="lt1"/>
                          </a:solidFill>
                          <a:latin typeface="Open Sans"/>
                          <a:ea typeface="Open Sans"/>
                          <a:cs typeface="Open Sans"/>
                          <a:sym typeface="Open Sans"/>
                        </a:rPr>
                        <a:t>Description</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dtr-ca-&lt;replica_id&gt;</a:t>
                      </a:r>
                      <a:endParaRPr sz="1400" u="none" strike="noStrike" cap="none">
                        <a:solidFill>
                          <a:srgbClr val="3F3F3F"/>
                        </a:solidFill>
                      </a:endParaRPr>
                    </a:p>
                  </a:txBody>
                  <a:tcPr marL="91450" marR="91450" marT="45725" marB="45725" anchor="ctr"/>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Root key material for the DTR root certificate authority (CA) that issues certificates</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1"/>
                  </a:ext>
                </a:extLst>
              </a:tr>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dtr-notary-&lt;replica_id&gt;</a:t>
                      </a:r>
                      <a:endParaRPr sz="1400" u="none" strike="noStrike" cap="none">
                        <a:solidFill>
                          <a:srgbClr val="3F3F3F"/>
                        </a:solidFill>
                      </a:endParaRPr>
                    </a:p>
                  </a:txBody>
                  <a:tcPr marL="91450" marR="91450" marT="45725" marB="45725" anchor="ctr"/>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Certificate and keys for the Notary components</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2"/>
                  </a:ext>
                </a:extLst>
              </a:tr>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dtr-postgres-&lt;replica_id&gt;</a:t>
                      </a:r>
                      <a:endParaRPr sz="1400" u="none" strike="noStrike" cap="none">
                        <a:solidFill>
                          <a:srgbClr val="3F3F3F"/>
                        </a:solidFill>
                      </a:endParaRPr>
                    </a:p>
                  </a:txBody>
                  <a:tcPr marL="91450" marR="91450" marT="45725" marB="45725" anchor="ctr"/>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Data of vulnerability scans</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3"/>
                  </a:ext>
                </a:extLst>
              </a:tr>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dtr-registry-&lt;replica_id&gt;</a:t>
                      </a:r>
                      <a:endParaRPr sz="1400" u="none" strike="noStrike" cap="none">
                        <a:solidFill>
                          <a:srgbClr val="3F3F3F"/>
                        </a:solidFill>
                      </a:endParaRPr>
                    </a:p>
                  </a:txBody>
                  <a:tcPr marL="91450" marR="91450" marT="45725" marB="45725" anchor="ctr"/>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Data of Docker images (when DTR is configured to store images on the local filesystem)</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4"/>
                  </a:ext>
                </a:extLst>
              </a:tr>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dtr-rethink-&lt;replica_id&gt;</a:t>
                      </a:r>
                      <a:endParaRPr sz="1400" u="none" strike="noStrike" cap="none">
                        <a:solidFill>
                          <a:srgbClr val="3F3F3F"/>
                        </a:solidFill>
                      </a:endParaRPr>
                    </a:p>
                  </a:txBody>
                  <a:tcPr marL="91450" marR="91450" marT="45725" marB="45725" anchor="ctr"/>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Repository metadata</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5"/>
                  </a:ext>
                </a:extLst>
              </a:tr>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i="1" u="none" strike="noStrike" cap="none">
                          <a:solidFill>
                            <a:srgbClr val="3F3F3F"/>
                          </a:solidFill>
                          <a:latin typeface="Open Sans"/>
                          <a:ea typeface="Open Sans"/>
                          <a:cs typeface="Open Sans"/>
                          <a:sym typeface="Open Sans"/>
                        </a:rPr>
                        <a:t>dtr-nfs-registry-&lt;replica_id&gt;</a:t>
                      </a:r>
                      <a:endParaRPr sz="1400" u="none" strike="noStrike" cap="none">
                        <a:solidFill>
                          <a:srgbClr val="3F3F3F"/>
                        </a:solidFill>
                      </a:endParaRPr>
                    </a:p>
                  </a:txBody>
                  <a:tcPr marL="91450" marR="91450" marT="45725" marB="45725" anchor="ctr"/>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Docker images data (when DTR is configured to store images on NFS)</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6"/>
                  </a:ext>
                </a:extLst>
              </a:tr>
            </a:tbl>
          </a:graphicData>
        </a:graphic>
      </p:graphicFrame>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2150"/>
        <p:cNvGrpSpPr/>
        <p:nvPr/>
      </p:nvGrpSpPr>
      <p:grpSpPr>
        <a:xfrm>
          <a:off x="0" y="0"/>
          <a:ext cx="0" cy="0"/>
          <a:chOff x="0" y="0"/>
          <a:chExt cx="0" cy="0"/>
        </a:xfrm>
      </p:grpSpPr>
      <p:sp>
        <p:nvSpPr>
          <p:cNvPr id="2151" name="Google Shape;2151;g6b6c14001a_1_3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solidFill>
                  <a:srgbClr val="3F3F3F"/>
                </a:solidFill>
              </a:rPr>
              <a:t>Image Storage</a:t>
            </a:r>
            <a:endParaRPr>
              <a:solidFill>
                <a:srgbClr val="3F3F3F"/>
              </a:solidFill>
            </a:endParaRPr>
          </a:p>
        </p:txBody>
      </p:sp>
      <p:pic>
        <p:nvPicPr>
          <p:cNvPr id="2152" name="Google Shape;2152;g6b6c14001a_1_37"/>
          <p:cNvPicPr preferRelativeResize="0"/>
          <p:nvPr/>
        </p:nvPicPr>
        <p:blipFill rotWithShape="1">
          <a:blip r:embed="rId3">
            <a:alphaModFix/>
          </a:blip>
          <a:srcRect/>
          <a:stretch/>
        </p:blipFill>
        <p:spPr>
          <a:xfrm>
            <a:off x="6277736" y="622648"/>
            <a:ext cx="3700546" cy="530797"/>
          </a:xfrm>
          <a:prstGeom prst="rect">
            <a:avLst/>
          </a:prstGeom>
          <a:noFill/>
          <a:ln>
            <a:noFill/>
          </a:ln>
        </p:spPr>
      </p:pic>
      <p:grpSp>
        <p:nvGrpSpPr>
          <p:cNvPr id="2153" name="Google Shape;2153;g6b6c14001a_1_37"/>
          <p:cNvGrpSpPr/>
          <p:nvPr/>
        </p:nvGrpSpPr>
        <p:grpSpPr>
          <a:xfrm>
            <a:off x="3083697" y="1617188"/>
            <a:ext cx="11127590" cy="5925033"/>
            <a:chOff x="3307456" y="2134079"/>
            <a:chExt cx="11127590" cy="5925033"/>
          </a:xfrm>
        </p:grpSpPr>
        <p:sp>
          <p:nvSpPr>
            <p:cNvPr id="2154" name="Google Shape;2154;g6b6c14001a_1_37"/>
            <p:cNvSpPr/>
            <p:nvPr/>
          </p:nvSpPr>
          <p:spPr>
            <a:xfrm>
              <a:off x="7409182" y="4163062"/>
              <a:ext cx="1729800" cy="1732200"/>
            </a:xfrm>
            <a:prstGeom prst="ellipse">
              <a:avLst/>
            </a:prstGeom>
            <a:solidFill>
              <a:srgbClr val="F9DE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Storage</a:t>
              </a:r>
              <a:endParaRPr sz="2200" b="0" i="0" u="none" strike="noStrike" cap="none">
                <a:solidFill>
                  <a:srgbClr val="3F3F3F"/>
                </a:solidFill>
                <a:latin typeface="Open Sans"/>
                <a:ea typeface="Open Sans"/>
                <a:cs typeface="Open Sans"/>
                <a:sym typeface="Open Sans"/>
              </a:endParaRPr>
            </a:p>
          </p:txBody>
        </p:sp>
        <p:sp>
          <p:nvSpPr>
            <p:cNvPr id="2155" name="Google Shape;2155;g6b6c14001a_1_37"/>
            <p:cNvSpPr/>
            <p:nvPr/>
          </p:nvSpPr>
          <p:spPr>
            <a:xfrm rot="-2813424">
              <a:off x="9677382" y="2499347"/>
              <a:ext cx="1208962" cy="1208962"/>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56" name="Google Shape;2156;g6b6c14001a_1_37"/>
            <p:cNvSpPr/>
            <p:nvPr/>
          </p:nvSpPr>
          <p:spPr>
            <a:xfrm rot="175198">
              <a:off x="9819597" y="2641639"/>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2200" b="0" i="0" u="none" strike="noStrike" cap="none">
                <a:solidFill>
                  <a:srgbClr val="3F3F3F"/>
                </a:solidFill>
                <a:latin typeface="Open Sans"/>
                <a:ea typeface="Open Sans"/>
                <a:cs typeface="Open Sans"/>
                <a:sym typeface="Open Sans"/>
              </a:endParaRPr>
            </a:p>
          </p:txBody>
        </p:sp>
        <p:sp>
          <p:nvSpPr>
            <p:cNvPr id="2157" name="Google Shape;2157;g6b6c14001a_1_37"/>
            <p:cNvSpPr/>
            <p:nvPr/>
          </p:nvSpPr>
          <p:spPr>
            <a:xfrm rot="8886942">
              <a:off x="9580923" y="2405306"/>
              <a:ext cx="1399455" cy="1397038"/>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58" name="Google Shape;2158;g6b6c14001a_1_37"/>
            <p:cNvSpPr/>
            <p:nvPr/>
          </p:nvSpPr>
          <p:spPr>
            <a:xfrm rot="7432500">
              <a:off x="5767107" y="6467999"/>
              <a:ext cx="1211555" cy="1209142"/>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59" name="Google Shape;2159;g6b6c14001a_1_37"/>
            <p:cNvSpPr/>
            <p:nvPr/>
          </p:nvSpPr>
          <p:spPr>
            <a:xfrm rot="186964">
              <a:off x="5909247" y="6610341"/>
              <a:ext cx="927171" cy="924475"/>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2200" b="0" i="0" u="none" strike="noStrike" cap="none">
                <a:solidFill>
                  <a:srgbClr val="3F3F3F"/>
                </a:solidFill>
                <a:latin typeface="Open Sans"/>
                <a:ea typeface="Open Sans"/>
                <a:cs typeface="Open Sans"/>
                <a:sym typeface="Open Sans"/>
              </a:endParaRPr>
            </a:p>
          </p:txBody>
        </p:sp>
        <p:sp>
          <p:nvSpPr>
            <p:cNvPr id="2160" name="Google Shape;2160;g6b6c14001a_1_37"/>
            <p:cNvSpPr/>
            <p:nvPr/>
          </p:nvSpPr>
          <p:spPr>
            <a:xfrm rot="-2466988">
              <a:off x="5671864" y="6372928"/>
              <a:ext cx="1396915" cy="1399455"/>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61" name="Google Shape;2161;g6b6c14001a_1_37"/>
            <p:cNvSpPr/>
            <p:nvPr/>
          </p:nvSpPr>
          <p:spPr>
            <a:xfrm rot="-8390477">
              <a:off x="5702321" y="2501935"/>
              <a:ext cx="1209011" cy="1209011"/>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62" name="Google Shape;2162;g6b6c14001a_1_37"/>
            <p:cNvSpPr/>
            <p:nvPr/>
          </p:nvSpPr>
          <p:spPr>
            <a:xfrm>
              <a:off x="5844541" y="2644141"/>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Open Sans"/>
                <a:ea typeface="Open Sans"/>
                <a:cs typeface="Open Sans"/>
                <a:sym typeface="Open Sans"/>
              </a:endParaRPr>
            </a:p>
          </p:txBody>
        </p:sp>
        <p:sp>
          <p:nvSpPr>
            <p:cNvPr id="2163" name="Google Shape;2163;g6b6c14001a_1_37"/>
            <p:cNvSpPr/>
            <p:nvPr/>
          </p:nvSpPr>
          <p:spPr>
            <a:xfrm rot="3309793">
              <a:off x="5605727" y="2407899"/>
              <a:ext cx="1396959" cy="1396959"/>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64" name="Google Shape;2164;g6b6c14001a_1_37"/>
            <p:cNvSpPr/>
            <p:nvPr/>
          </p:nvSpPr>
          <p:spPr>
            <a:xfrm rot="-7537924">
              <a:off x="9521168" y="6361320"/>
              <a:ext cx="1397066" cy="1399647"/>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65" name="Google Shape;2165;g6b6c14001a_1_37"/>
            <p:cNvSpPr/>
            <p:nvPr/>
          </p:nvSpPr>
          <p:spPr>
            <a:xfrm>
              <a:off x="4312920" y="4401822"/>
              <a:ext cx="1209000" cy="12117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66" name="Google Shape;2166;g6b6c14001a_1_37"/>
            <p:cNvSpPr/>
            <p:nvPr/>
          </p:nvSpPr>
          <p:spPr>
            <a:xfrm>
              <a:off x="4455160" y="4544062"/>
              <a:ext cx="924600" cy="9270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Open Sans"/>
                <a:ea typeface="Open Sans"/>
                <a:cs typeface="Open Sans"/>
                <a:sym typeface="Open Sans"/>
              </a:endParaRPr>
            </a:p>
          </p:txBody>
        </p:sp>
        <p:sp>
          <p:nvSpPr>
            <p:cNvPr id="2167" name="Google Shape;2167;g6b6c14001a_1_37"/>
            <p:cNvSpPr/>
            <p:nvPr/>
          </p:nvSpPr>
          <p:spPr>
            <a:xfrm rot="609245">
              <a:off x="4216396" y="4307779"/>
              <a:ext cx="1397082" cy="1399550"/>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68" name="Google Shape;2168;g6b6c14001a_1_37"/>
            <p:cNvSpPr/>
            <p:nvPr/>
          </p:nvSpPr>
          <p:spPr>
            <a:xfrm rot="-455904">
              <a:off x="11021089" y="4404345"/>
              <a:ext cx="1211538" cy="120912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69" name="Google Shape;2169;g6b6c14001a_1_37"/>
            <p:cNvSpPr/>
            <p:nvPr/>
          </p:nvSpPr>
          <p:spPr>
            <a:xfrm rot="170245">
              <a:off x="11163306" y="4546536"/>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2200" b="0" i="0" u="none" strike="noStrike" cap="none">
                <a:solidFill>
                  <a:srgbClr val="3F3F3F"/>
                </a:solidFill>
                <a:latin typeface="Open Sans"/>
                <a:ea typeface="Open Sans"/>
                <a:cs typeface="Open Sans"/>
                <a:sym typeface="Open Sans"/>
              </a:endParaRPr>
            </a:p>
          </p:txBody>
        </p:sp>
        <p:sp>
          <p:nvSpPr>
            <p:cNvPr id="2170" name="Google Shape;2170;g6b6c14001a_1_37"/>
            <p:cNvSpPr/>
            <p:nvPr/>
          </p:nvSpPr>
          <p:spPr>
            <a:xfrm rot="-10355863">
              <a:off x="10924618" y="4310349"/>
              <a:ext cx="1399463" cy="1397044"/>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71" name="Google Shape;2171;g6b6c14001a_1_37"/>
            <p:cNvSpPr/>
            <p:nvPr/>
          </p:nvSpPr>
          <p:spPr>
            <a:xfrm>
              <a:off x="3314843" y="6962817"/>
              <a:ext cx="22509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Microsoft Azure</a:t>
              </a:r>
              <a:endParaRPr sz="1400" b="0" i="0" u="none" strike="noStrike" cap="none">
                <a:solidFill>
                  <a:srgbClr val="3F3F3F"/>
                </a:solidFill>
                <a:latin typeface="Arial"/>
                <a:ea typeface="Arial"/>
                <a:cs typeface="Arial"/>
                <a:sym typeface="Arial"/>
              </a:endParaRPr>
            </a:p>
          </p:txBody>
        </p:sp>
        <p:sp>
          <p:nvSpPr>
            <p:cNvPr id="2172" name="Google Shape;2172;g6b6c14001a_1_37"/>
            <p:cNvSpPr/>
            <p:nvPr/>
          </p:nvSpPr>
          <p:spPr>
            <a:xfrm>
              <a:off x="12408246" y="4734301"/>
              <a:ext cx="2026800" cy="769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Google Cloud Storage</a:t>
              </a:r>
              <a:endParaRPr sz="1400" b="0" i="0" u="none" strike="noStrike" cap="none">
                <a:solidFill>
                  <a:srgbClr val="3F3F3F"/>
                </a:solidFill>
                <a:latin typeface="Arial"/>
                <a:ea typeface="Arial"/>
                <a:cs typeface="Arial"/>
                <a:sym typeface="Arial"/>
              </a:endParaRPr>
            </a:p>
          </p:txBody>
        </p:sp>
        <p:sp>
          <p:nvSpPr>
            <p:cNvPr id="2173" name="Google Shape;2173;g6b6c14001a_1_37"/>
            <p:cNvSpPr/>
            <p:nvPr/>
          </p:nvSpPr>
          <p:spPr>
            <a:xfrm>
              <a:off x="10952849" y="7002859"/>
              <a:ext cx="23199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OpenStack Swift</a:t>
              </a:r>
              <a:endParaRPr sz="1400" b="0" i="0" u="none" strike="noStrike" cap="none">
                <a:solidFill>
                  <a:srgbClr val="3F3F3F"/>
                </a:solidFill>
                <a:latin typeface="Arial"/>
                <a:ea typeface="Arial"/>
                <a:cs typeface="Arial"/>
                <a:sym typeface="Arial"/>
              </a:endParaRPr>
            </a:p>
          </p:txBody>
        </p:sp>
        <p:sp>
          <p:nvSpPr>
            <p:cNvPr id="2174" name="Google Shape;2174;g6b6c14001a_1_37"/>
            <p:cNvSpPr/>
            <p:nvPr/>
          </p:nvSpPr>
          <p:spPr>
            <a:xfrm>
              <a:off x="3307456" y="4792167"/>
              <a:ext cx="699300" cy="430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NFS</a:t>
              </a:r>
              <a:endParaRPr sz="2200" b="0" i="0" u="none" strike="noStrike" cap="none">
                <a:solidFill>
                  <a:srgbClr val="3F3F3F"/>
                </a:solidFill>
                <a:latin typeface="Open Sans"/>
                <a:ea typeface="Open Sans"/>
                <a:cs typeface="Open Sans"/>
                <a:sym typeface="Open Sans"/>
              </a:endParaRPr>
            </a:p>
          </p:txBody>
        </p:sp>
        <p:sp>
          <p:nvSpPr>
            <p:cNvPr id="2175" name="Google Shape;2175;g6b6c14001a_1_37"/>
            <p:cNvSpPr/>
            <p:nvPr/>
          </p:nvSpPr>
          <p:spPr>
            <a:xfrm>
              <a:off x="4002062" y="2773735"/>
              <a:ext cx="1648200" cy="4308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AWS</a:t>
              </a:r>
              <a:endParaRPr sz="1400" b="0" i="0" u="none" strike="noStrike" cap="none">
                <a:solidFill>
                  <a:srgbClr val="3F3F3F"/>
                </a:solidFill>
                <a:latin typeface="Arial"/>
                <a:ea typeface="Arial"/>
                <a:cs typeface="Arial"/>
                <a:sym typeface="Arial"/>
              </a:endParaRPr>
            </a:p>
          </p:txBody>
        </p:sp>
        <p:sp>
          <p:nvSpPr>
            <p:cNvPr id="2176" name="Google Shape;2176;g6b6c14001a_1_37"/>
            <p:cNvSpPr/>
            <p:nvPr/>
          </p:nvSpPr>
          <p:spPr>
            <a:xfrm>
              <a:off x="11136377" y="2688048"/>
              <a:ext cx="15495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Cleversafe</a:t>
              </a:r>
              <a:endParaRPr sz="2200" b="0" i="0" u="none" strike="noStrike" cap="none">
                <a:solidFill>
                  <a:srgbClr val="3F3F3F"/>
                </a:solidFill>
                <a:latin typeface="Open Sans"/>
                <a:ea typeface="Open Sans"/>
                <a:cs typeface="Open Sans"/>
                <a:sym typeface="Open Sans"/>
              </a:endParaRPr>
            </a:p>
          </p:txBody>
        </p:sp>
        <p:cxnSp>
          <p:nvCxnSpPr>
            <p:cNvPr id="2177" name="Google Shape;2177;g6b6c14001a_1_37"/>
            <p:cNvCxnSpPr/>
            <p:nvPr/>
          </p:nvCxnSpPr>
          <p:spPr>
            <a:xfrm flipH="1">
              <a:off x="8978900" y="366014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178" name="Google Shape;2178;g6b6c14001a_1_37"/>
            <p:cNvCxnSpPr/>
            <p:nvPr/>
          </p:nvCxnSpPr>
          <p:spPr>
            <a:xfrm flipH="1">
              <a:off x="6939282" y="577342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179" name="Google Shape;2179;g6b6c14001a_1_37"/>
            <p:cNvCxnSpPr/>
            <p:nvPr/>
          </p:nvCxnSpPr>
          <p:spPr>
            <a:xfrm>
              <a:off x="6931661" y="366014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180" name="Google Shape;2180;g6b6c14001a_1_37"/>
            <p:cNvCxnSpPr/>
            <p:nvPr/>
          </p:nvCxnSpPr>
          <p:spPr>
            <a:xfrm>
              <a:off x="8981441" y="576834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181" name="Google Shape;2181;g6b6c14001a_1_37"/>
            <p:cNvCxnSpPr/>
            <p:nvPr/>
          </p:nvCxnSpPr>
          <p:spPr>
            <a:xfrm>
              <a:off x="9265920" y="5029200"/>
              <a:ext cx="1506300" cy="0"/>
            </a:xfrm>
            <a:prstGeom prst="straightConnector1">
              <a:avLst/>
            </a:prstGeom>
            <a:noFill/>
            <a:ln w="12700" cap="flat" cmpd="sng">
              <a:solidFill>
                <a:srgbClr val="7B7F8F"/>
              </a:solidFill>
              <a:prstDash val="solid"/>
              <a:round/>
              <a:headEnd type="oval" w="med" len="med"/>
              <a:tailEnd type="oval" w="med" len="med"/>
            </a:ln>
          </p:spPr>
        </p:cxnSp>
        <p:cxnSp>
          <p:nvCxnSpPr>
            <p:cNvPr id="2182" name="Google Shape;2182;g6b6c14001a_1_37"/>
            <p:cNvCxnSpPr/>
            <p:nvPr/>
          </p:nvCxnSpPr>
          <p:spPr>
            <a:xfrm>
              <a:off x="5773422" y="5029200"/>
              <a:ext cx="1506300" cy="0"/>
            </a:xfrm>
            <a:prstGeom prst="straightConnector1">
              <a:avLst/>
            </a:prstGeom>
            <a:noFill/>
            <a:ln w="12700" cap="flat" cmpd="sng">
              <a:solidFill>
                <a:srgbClr val="7B7F8F"/>
              </a:solidFill>
              <a:prstDash val="solid"/>
              <a:round/>
              <a:headEnd type="oval" w="med" len="med"/>
              <a:tailEnd type="oval" w="med" len="med"/>
            </a:ln>
          </p:spPr>
        </p:cxnSp>
        <p:sp>
          <p:nvSpPr>
            <p:cNvPr id="2183" name="Google Shape;2183;g6b6c14001a_1_37"/>
            <p:cNvSpPr/>
            <p:nvPr/>
          </p:nvSpPr>
          <p:spPr>
            <a:xfrm rot="-455904">
              <a:off x="9628997" y="6466377"/>
              <a:ext cx="1211538" cy="1209120"/>
            </a:xfrm>
            <a:prstGeom prst="ellipse">
              <a:avLst/>
            </a:prstGeom>
            <a:solidFill>
              <a:srgbClr val="0075C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184" name="Google Shape;2184;g6b6c14001a_1_37"/>
            <p:cNvSpPr/>
            <p:nvPr/>
          </p:nvSpPr>
          <p:spPr>
            <a:xfrm rot="170245">
              <a:off x="9771212" y="6594896"/>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2200" b="0" i="0" u="none" strike="noStrike" cap="none">
                <a:solidFill>
                  <a:srgbClr val="3F3F3F"/>
                </a:solidFill>
                <a:latin typeface="Open Sans"/>
                <a:ea typeface="Open Sans"/>
                <a:cs typeface="Open Sans"/>
                <a:sym typeface="Open Sans"/>
              </a:endParaRPr>
            </a:p>
          </p:txBody>
        </p:sp>
      </p:gr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2189"/>
        <p:cNvGrpSpPr/>
        <p:nvPr/>
      </p:nvGrpSpPr>
      <p:grpSpPr>
        <a:xfrm>
          <a:off x="0" y="0"/>
          <a:ext cx="0" cy="0"/>
          <a:chOff x="0" y="0"/>
          <a:chExt cx="0" cy="0"/>
        </a:xfrm>
      </p:grpSpPr>
      <p:pic>
        <p:nvPicPr>
          <p:cNvPr id="2190" name="Google Shape;2190;g6b6c14001a_1_75"/>
          <p:cNvPicPr preferRelativeResize="0"/>
          <p:nvPr/>
        </p:nvPicPr>
        <p:blipFill rotWithShape="1">
          <a:blip r:embed="rId3">
            <a:alphaModFix/>
          </a:blip>
          <a:srcRect/>
          <a:stretch/>
        </p:blipFill>
        <p:spPr>
          <a:xfrm>
            <a:off x="2452255" y="1251866"/>
            <a:ext cx="11471563" cy="6972776"/>
          </a:xfrm>
          <a:prstGeom prst="rect">
            <a:avLst/>
          </a:prstGeom>
          <a:noFill/>
          <a:ln>
            <a:noFill/>
          </a:ln>
        </p:spPr>
      </p:pic>
      <p:sp>
        <p:nvSpPr>
          <p:cNvPr id="2191" name="Google Shape;2191;g6b6c14001a_1_75"/>
          <p:cNvSpPr/>
          <p:nvPr/>
        </p:nvSpPr>
        <p:spPr>
          <a:xfrm>
            <a:off x="696793" y="8670565"/>
            <a:ext cx="42948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https://docs.docker.com/ee/dtr/architecture/</a:t>
            </a:r>
            <a:endParaRPr sz="1400" b="0" i="0" u="none" strike="noStrike" cap="none">
              <a:solidFill>
                <a:srgbClr val="000000"/>
              </a:solidFill>
              <a:latin typeface="Arial"/>
              <a:ea typeface="Arial"/>
              <a:cs typeface="Arial"/>
              <a:sym typeface="Arial"/>
            </a:endParaRPr>
          </a:p>
        </p:txBody>
      </p:sp>
      <p:sp>
        <p:nvSpPr>
          <p:cNvPr id="2192" name="Google Shape;2192;g6b6c14001a_1_75"/>
          <p:cNvSpPr txBox="1"/>
          <p:nvPr/>
        </p:nvSpPr>
        <p:spPr>
          <a:xfrm>
            <a:off x="3512328" y="111030"/>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Image Storage</a:t>
            </a:r>
            <a:endParaRPr sz="2800" b="1" i="0" u="none" strike="noStrike" cap="none">
              <a:solidFill>
                <a:srgbClr val="3F3F3F"/>
              </a:solidFill>
              <a:latin typeface="Open Sans"/>
              <a:ea typeface="Open Sans"/>
              <a:cs typeface="Open Sans"/>
              <a:sym typeface="Open Sans"/>
            </a:endParaRPr>
          </a:p>
        </p:txBody>
      </p:sp>
      <p:pic>
        <p:nvPicPr>
          <p:cNvPr id="2193" name="Google Shape;2193;g6b6c14001a_1_75"/>
          <p:cNvPicPr preferRelativeResize="0"/>
          <p:nvPr/>
        </p:nvPicPr>
        <p:blipFill rotWithShape="1">
          <a:blip r:embed="rId4">
            <a:alphaModFix/>
          </a:blip>
          <a:srcRect/>
          <a:stretch/>
        </p:blipFill>
        <p:spPr>
          <a:xfrm>
            <a:off x="6263880" y="695575"/>
            <a:ext cx="3700546" cy="39879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g7abd5b5dd4_0_13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solidFill>
                  <a:srgbClr val="3F3F3F"/>
                </a:solidFill>
              </a:rPr>
              <a:t>Docker Enterprise: Overview</a:t>
            </a:r>
            <a:endParaRPr>
              <a:solidFill>
                <a:srgbClr val="3F3F3F"/>
              </a:solidFill>
            </a:endParaRPr>
          </a:p>
        </p:txBody>
      </p:sp>
      <p:pic>
        <p:nvPicPr>
          <p:cNvPr id="920" name="Google Shape;920;g7abd5b5dd4_0_130"/>
          <p:cNvPicPr preferRelativeResize="0"/>
          <p:nvPr/>
        </p:nvPicPr>
        <p:blipFill rotWithShape="1">
          <a:blip r:embed="rId3">
            <a:alphaModFix/>
          </a:blip>
          <a:srcRect/>
          <a:stretch/>
        </p:blipFill>
        <p:spPr>
          <a:xfrm>
            <a:off x="4593396" y="546448"/>
            <a:ext cx="7069226" cy="530797"/>
          </a:xfrm>
          <a:prstGeom prst="rect">
            <a:avLst/>
          </a:prstGeom>
          <a:noFill/>
          <a:ln>
            <a:noFill/>
          </a:ln>
        </p:spPr>
      </p:pic>
      <p:sp>
        <p:nvSpPr>
          <p:cNvPr id="921" name="Google Shape;921;g7abd5b5dd4_0_130"/>
          <p:cNvSpPr/>
          <p:nvPr/>
        </p:nvSpPr>
        <p:spPr>
          <a:xfrm>
            <a:off x="1442175" y="2603650"/>
            <a:ext cx="13777200" cy="742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Tasks that are required by orchestration and are automated by Docker Enterprise, like provisioning:</a:t>
            </a:r>
            <a:endParaRPr sz="2200" b="0" i="0" u="none" strike="noStrike" cap="none">
              <a:solidFill>
                <a:schemeClr val="lt1"/>
              </a:solidFill>
              <a:latin typeface="Open Sans"/>
              <a:ea typeface="Open Sans"/>
              <a:cs typeface="Open Sans"/>
              <a:sym typeface="Open Sans"/>
            </a:endParaRPr>
          </a:p>
        </p:txBody>
      </p:sp>
      <p:grpSp>
        <p:nvGrpSpPr>
          <p:cNvPr id="922" name="Google Shape;922;g7abd5b5dd4_0_130"/>
          <p:cNvGrpSpPr/>
          <p:nvPr/>
        </p:nvGrpSpPr>
        <p:grpSpPr>
          <a:xfrm>
            <a:off x="7059028" y="4740904"/>
            <a:ext cx="2453272" cy="2101369"/>
            <a:chOff x="5630335" y="4289057"/>
            <a:chExt cx="4230510" cy="3505203"/>
          </a:xfrm>
        </p:grpSpPr>
        <p:sp>
          <p:nvSpPr>
            <p:cNvPr id="923" name="Google Shape;923;g7abd5b5dd4_0_130"/>
            <p:cNvSpPr/>
            <p:nvPr/>
          </p:nvSpPr>
          <p:spPr>
            <a:xfrm>
              <a:off x="6355644" y="4289057"/>
              <a:ext cx="2779891" cy="982132"/>
            </a:xfrm>
            <a:custGeom>
              <a:avLst/>
              <a:gdLst/>
              <a:ahLst/>
              <a:cxnLst/>
              <a:rect l="l" t="t" r="r" b="b"/>
              <a:pathLst>
                <a:path w="1305" h="462" extrusionOk="0">
                  <a:moveTo>
                    <a:pt x="605" y="72"/>
                  </a:moveTo>
                  <a:cubicBezTo>
                    <a:pt x="377" y="83"/>
                    <a:pt x="163" y="178"/>
                    <a:pt x="0" y="341"/>
                  </a:cubicBezTo>
                  <a:cubicBezTo>
                    <a:pt x="122" y="462"/>
                    <a:pt x="122" y="462"/>
                    <a:pt x="122" y="462"/>
                  </a:cubicBezTo>
                  <a:cubicBezTo>
                    <a:pt x="122" y="462"/>
                    <a:pt x="122" y="462"/>
                    <a:pt x="122" y="462"/>
                  </a:cubicBezTo>
                  <a:cubicBezTo>
                    <a:pt x="263" y="321"/>
                    <a:pt x="452" y="243"/>
                    <a:pt x="653" y="243"/>
                  </a:cubicBezTo>
                  <a:cubicBezTo>
                    <a:pt x="854" y="243"/>
                    <a:pt x="1042" y="321"/>
                    <a:pt x="1184" y="462"/>
                  </a:cubicBezTo>
                  <a:cubicBezTo>
                    <a:pt x="1184" y="462"/>
                    <a:pt x="1184" y="462"/>
                    <a:pt x="1184" y="462"/>
                  </a:cubicBezTo>
                  <a:cubicBezTo>
                    <a:pt x="1305" y="341"/>
                    <a:pt x="1305" y="341"/>
                    <a:pt x="1305" y="341"/>
                  </a:cubicBezTo>
                  <a:cubicBezTo>
                    <a:pt x="1142" y="178"/>
                    <a:pt x="929" y="83"/>
                    <a:pt x="700" y="72"/>
                  </a:cubicBezTo>
                  <a:cubicBezTo>
                    <a:pt x="653" y="0"/>
                    <a:pt x="653" y="0"/>
                    <a:pt x="653" y="0"/>
                  </a:cubicBezTo>
                  <a:lnTo>
                    <a:pt x="605" y="72"/>
                  </a:lnTo>
                  <a:close/>
                </a:path>
              </a:pathLst>
            </a:custGeom>
            <a:solidFill>
              <a:srgbClr val="0075C4"/>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924" name="Google Shape;924;g7abd5b5dd4_0_130"/>
            <p:cNvSpPr/>
            <p:nvPr/>
          </p:nvSpPr>
          <p:spPr>
            <a:xfrm>
              <a:off x="5630335" y="5014369"/>
              <a:ext cx="984956" cy="2779891"/>
            </a:xfrm>
            <a:custGeom>
              <a:avLst/>
              <a:gdLst/>
              <a:ahLst/>
              <a:cxnLst/>
              <a:rect l="l" t="t" r="r" b="b"/>
              <a:pathLst>
                <a:path w="463" h="1305" extrusionOk="0">
                  <a:moveTo>
                    <a:pt x="341" y="0"/>
                  </a:moveTo>
                  <a:cubicBezTo>
                    <a:pt x="178" y="163"/>
                    <a:pt x="84" y="376"/>
                    <a:pt x="72" y="605"/>
                  </a:cubicBezTo>
                  <a:cubicBezTo>
                    <a:pt x="0" y="652"/>
                    <a:pt x="0" y="652"/>
                    <a:pt x="0" y="652"/>
                  </a:cubicBezTo>
                  <a:cubicBezTo>
                    <a:pt x="72" y="700"/>
                    <a:pt x="72" y="700"/>
                    <a:pt x="72" y="700"/>
                  </a:cubicBezTo>
                  <a:cubicBezTo>
                    <a:pt x="84" y="928"/>
                    <a:pt x="178" y="1142"/>
                    <a:pt x="341" y="1305"/>
                  </a:cubicBezTo>
                  <a:cubicBezTo>
                    <a:pt x="463" y="1183"/>
                    <a:pt x="463" y="1183"/>
                    <a:pt x="463" y="1183"/>
                  </a:cubicBezTo>
                  <a:cubicBezTo>
                    <a:pt x="321" y="1042"/>
                    <a:pt x="243" y="853"/>
                    <a:pt x="243" y="652"/>
                  </a:cubicBezTo>
                  <a:cubicBezTo>
                    <a:pt x="243" y="451"/>
                    <a:pt x="321" y="263"/>
                    <a:pt x="463" y="121"/>
                  </a:cubicBezTo>
                  <a:cubicBezTo>
                    <a:pt x="341" y="0"/>
                    <a:pt x="341" y="0"/>
                    <a:pt x="341" y="0"/>
                  </a:cubicBezTo>
                  <a:close/>
                </a:path>
              </a:pathLst>
            </a:custGeom>
            <a:solidFill>
              <a:srgbClr val="E9AFA3"/>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925" name="Google Shape;925;g7abd5b5dd4_0_130"/>
            <p:cNvSpPr/>
            <p:nvPr/>
          </p:nvSpPr>
          <p:spPr>
            <a:xfrm>
              <a:off x="8878712" y="5014369"/>
              <a:ext cx="982133" cy="2779891"/>
            </a:xfrm>
            <a:custGeom>
              <a:avLst/>
              <a:gdLst/>
              <a:ahLst/>
              <a:cxnLst/>
              <a:rect l="l" t="t" r="r" b="b"/>
              <a:pathLst>
                <a:path w="462" h="1305" extrusionOk="0">
                  <a:moveTo>
                    <a:pt x="0" y="121"/>
                  </a:moveTo>
                  <a:cubicBezTo>
                    <a:pt x="293" y="414"/>
                    <a:pt x="293" y="891"/>
                    <a:pt x="0" y="1183"/>
                  </a:cubicBezTo>
                  <a:cubicBezTo>
                    <a:pt x="121" y="1305"/>
                    <a:pt x="121" y="1305"/>
                    <a:pt x="121" y="1305"/>
                  </a:cubicBezTo>
                  <a:cubicBezTo>
                    <a:pt x="284" y="1142"/>
                    <a:pt x="379" y="928"/>
                    <a:pt x="390" y="700"/>
                  </a:cubicBezTo>
                  <a:cubicBezTo>
                    <a:pt x="462" y="652"/>
                    <a:pt x="462" y="652"/>
                    <a:pt x="462" y="652"/>
                  </a:cubicBezTo>
                  <a:cubicBezTo>
                    <a:pt x="390" y="605"/>
                    <a:pt x="390" y="605"/>
                    <a:pt x="390" y="605"/>
                  </a:cubicBezTo>
                  <a:cubicBezTo>
                    <a:pt x="379" y="376"/>
                    <a:pt x="284" y="163"/>
                    <a:pt x="121" y="0"/>
                  </a:cubicBezTo>
                  <a:cubicBezTo>
                    <a:pt x="121" y="0"/>
                    <a:pt x="121" y="0"/>
                    <a:pt x="121" y="0"/>
                  </a:cubicBezTo>
                  <a:lnTo>
                    <a:pt x="0" y="121"/>
                  </a:lnTo>
                  <a:close/>
                </a:path>
              </a:pathLst>
            </a:custGeom>
            <a:solidFill>
              <a:srgbClr val="EF6461"/>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grpSp>
      <p:sp>
        <p:nvSpPr>
          <p:cNvPr id="926" name="Google Shape;926;g7abd5b5dd4_0_130"/>
          <p:cNvSpPr txBox="1"/>
          <p:nvPr/>
        </p:nvSpPr>
        <p:spPr>
          <a:xfrm>
            <a:off x="7397800" y="4047075"/>
            <a:ext cx="1830900" cy="37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Containers</a:t>
            </a:r>
            <a:endParaRPr sz="1400" b="0" i="0" u="none" strike="noStrike" cap="none">
              <a:solidFill>
                <a:srgbClr val="3F3F3F"/>
              </a:solidFill>
              <a:latin typeface="Arial"/>
              <a:ea typeface="Arial"/>
              <a:cs typeface="Arial"/>
              <a:sym typeface="Arial"/>
            </a:endParaRPr>
          </a:p>
        </p:txBody>
      </p:sp>
      <p:sp>
        <p:nvSpPr>
          <p:cNvPr id="927" name="Google Shape;927;g7abd5b5dd4_0_130"/>
          <p:cNvSpPr txBox="1"/>
          <p:nvPr/>
        </p:nvSpPr>
        <p:spPr>
          <a:xfrm>
            <a:off x="9869500" y="5661975"/>
            <a:ext cx="2536800" cy="37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Cluster resources</a:t>
            </a:r>
            <a:endParaRPr sz="1400" b="0" i="0" u="none" strike="noStrike" cap="none">
              <a:solidFill>
                <a:srgbClr val="3F3F3F"/>
              </a:solidFill>
              <a:latin typeface="Arial"/>
              <a:ea typeface="Arial"/>
              <a:cs typeface="Arial"/>
              <a:sym typeface="Arial"/>
            </a:endParaRPr>
          </a:p>
        </p:txBody>
      </p:sp>
      <p:sp>
        <p:nvSpPr>
          <p:cNvPr id="928" name="Google Shape;928;g7abd5b5dd4_0_130"/>
          <p:cNvSpPr txBox="1"/>
          <p:nvPr/>
        </p:nvSpPr>
        <p:spPr>
          <a:xfrm>
            <a:off x="5526099" y="5661975"/>
            <a:ext cx="1029000" cy="37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Pods</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2197"/>
        <p:cNvGrpSpPr/>
        <p:nvPr/>
      </p:nvGrpSpPr>
      <p:grpSpPr>
        <a:xfrm>
          <a:off x="0" y="0"/>
          <a:ext cx="0" cy="0"/>
          <a:chOff x="0" y="0"/>
          <a:chExt cx="0" cy="0"/>
        </a:xfrm>
      </p:grpSpPr>
      <p:sp>
        <p:nvSpPr>
          <p:cNvPr id="2198" name="Google Shape;2198;g6b6c14001a_1_83"/>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Installation of DTR</a:t>
            </a:r>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2203"/>
        <p:cNvGrpSpPr/>
        <p:nvPr/>
      </p:nvGrpSpPr>
      <p:grpSpPr>
        <a:xfrm>
          <a:off x="0" y="0"/>
          <a:ext cx="0" cy="0"/>
          <a:chOff x="0" y="0"/>
          <a:chExt cx="0" cy="0"/>
        </a:xfrm>
      </p:grpSpPr>
      <p:sp>
        <p:nvSpPr>
          <p:cNvPr id="2204" name="Google Shape;2204;g6b6c14001a_1_8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Installation Requirements</a:t>
            </a:r>
            <a:endParaRPr/>
          </a:p>
        </p:txBody>
      </p:sp>
      <p:pic>
        <p:nvPicPr>
          <p:cNvPr id="2205" name="Google Shape;2205;g6b6c14001a_1_87"/>
          <p:cNvPicPr preferRelativeResize="0"/>
          <p:nvPr/>
        </p:nvPicPr>
        <p:blipFill rotWithShape="1">
          <a:blip r:embed="rId3">
            <a:alphaModFix/>
          </a:blip>
          <a:srcRect/>
          <a:stretch/>
        </p:blipFill>
        <p:spPr>
          <a:xfrm>
            <a:off x="5088230" y="567230"/>
            <a:ext cx="6079556" cy="530797"/>
          </a:xfrm>
          <a:prstGeom prst="rect">
            <a:avLst/>
          </a:prstGeom>
          <a:noFill/>
          <a:ln>
            <a:noFill/>
          </a:ln>
        </p:spPr>
      </p:pic>
      <p:sp>
        <p:nvSpPr>
          <p:cNvPr id="2206" name="Google Shape;2206;g6b6c14001a_1_87"/>
          <p:cNvSpPr/>
          <p:nvPr/>
        </p:nvSpPr>
        <p:spPr>
          <a:xfrm>
            <a:off x="1403258" y="1921371"/>
            <a:ext cx="52836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Hardware and software requirements:</a:t>
            </a:r>
            <a:endParaRPr sz="1400" b="0" i="0" u="none" strike="noStrike" cap="none">
              <a:solidFill>
                <a:srgbClr val="000000"/>
              </a:solidFill>
              <a:latin typeface="Arial"/>
              <a:ea typeface="Arial"/>
              <a:cs typeface="Arial"/>
              <a:sym typeface="Arial"/>
            </a:endParaRPr>
          </a:p>
        </p:txBody>
      </p:sp>
      <p:sp>
        <p:nvSpPr>
          <p:cNvPr id="2207" name="Google Shape;2207;g6b6c14001a_1_87"/>
          <p:cNvSpPr/>
          <p:nvPr/>
        </p:nvSpPr>
        <p:spPr>
          <a:xfrm>
            <a:off x="1403258" y="2868069"/>
            <a:ext cx="13254900" cy="9093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171450" marR="0" lvl="0" indent="-17145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Nodes should always be the worker nodes and must be managed by Universal Control Plane</a:t>
            </a:r>
            <a:endParaRPr sz="1400" b="0" i="0" u="none" strike="noStrike" cap="none">
              <a:solidFill>
                <a:srgbClr val="3F3F3F"/>
              </a:solidFill>
              <a:latin typeface="Arial"/>
              <a:ea typeface="Arial"/>
              <a:cs typeface="Arial"/>
              <a:sym typeface="Arial"/>
            </a:endParaRPr>
          </a:p>
          <a:p>
            <a:pPr marL="171450" marR="0" lvl="0" indent="-17145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Nodes must have a fixed hostname</a:t>
            </a:r>
            <a:endParaRPr sz="1400" b="0" i="0" u="none" strike="noStrike" cap="none">
              <a:solidFill>
                <a:srgbClr val="3F3F3F"/>
              </a:solidFill>
              <a:latin typeface="Arial"/>
              <a:ea typeface="Arial"/>
              <a:cs typeface="Arial"/>
              <a:sym typeface="Arial"/>
            </a:endParaRPr>
          </a:p>
        </p:txBody>
      </p:sp>
      <p:graphicFrame>
        <p:nvGraphicFramePr>
          <p:cNvPr id="2208" name="Google Shape;2208;g6b6c14001a_1_87"/>
          <p:cNvGraphicFramePr/>
          <p:nvPr/>
        </p:nvGraphicFramePr>
        <p:xfrm>
          <a:off x="1403258" y="4572000"/>
          <a:ext cx="3000000" cy="3000000"/>
        </p:xfrm>
        <a:graphic>
          <a:graphicData uri="http://schemas.openxmlformats.org/drawingml/2006/table">
            <a:tbl>
              <a:tblPr firstRow="1" bandRow="1">
                <a:noFill/>
                <a:tableStyleId>{59A9444F-7D21-4988-8F10-8423E9009EF1}</a:tableStyleId>
              </a:tblPr>
              <a:tblGrid>
                <a:gridCol w="6627425">
                  <a:extLst>
                    <a:ext uri="{9D8B030D-6E8A-4147-A177-3AD203B41FA5}">
                      <a16:colId xmlns:a16="http://schemas.microsoft.com/office/drawing/2014/main" val="20000"/>
                    </a:ext>
                  </a:extLst>
                </a:gridCol>
                <a:gridCol w="6627425">
                  <a:extLst>
                    <a:ext uri="{9D8B030D-6E8A-4147-A177-3AD203B41FA5}">
                      <a16:colId xmlns:a16="http://schemas.microsoft.com/office/drawing/2014/main" val="20001"/>
                    </a:ext>
                  </a:extLst>
                </a:gridCol>
              </a:tblGrid>
              <a:tr h="370850">
                <a:tc>
                  <a:txBody>
                    <a:bodyPr/>
                    <a:lstStyle/>
                    <a:p>
                      <a:pPr marL="0" marR="0" lvl="0" indent="0" algn="ctr" rtl="0">
                        <a:lnSpc>
                          <a:spcPct val="115000"/>
                        </a:lnSpc>
                        <a:spcBef>
                          <a:spcPts val="0"/>
                        </a:spcBef>
                        <a:spcAft>
                          <a:spcPts val="0"/>
                        </a:spcAft>
                        <a:buClr>
                          <a:srgbClr val="000000"/>
                        </a:buClr>
                        <a:buSzPts val="2200"/>
                        <a:buFont typeface="Arial"/>
                        <a:buNone/>
                      </a:pPr>
                      <a:r>
                        <a:rPr lang="en-US" sz="2200" b="1" u="none" strike="noStrike" cap="none">
                          <a:latin typeface="Open Sans"/>
                          <a:ea typeface="Open Sans"/>
                          <a:cs typeface="Open Sans"/>
                          <a:sym typeface="Open Sans"/>
                        </a:rPr>
                        <a:t>Minimum requirements</a:t>
                      </a:r>
                      <a:endParaRPr sz="2200" u="none" strike="noStrike" cap="none">
                        <a:latin typeface="Open Sans"/>
                        <a:ea typeface="Open Sans"/>
                        <a:cs typeface="Open Sans"/>
                        <a:sym typeface="Open Sans"/>
                      </a:endParaRPr>
                    </a:p>
                  </a:txBody>
                  <a:tcPr marL="91450" marR="91450" marT="45725" marB="45725"/>
                </a:tc>
                <a:tc>
                  <a:txBody>
                    <a:bodyPr/>
                    <a:lstStyle/>
                    <a:p>
                      <a:pPr marL="0" marR="0" lvl="0" indent="0" algn="ctr" rtl="0">
                        <a:lnSpc>
                          <a:spcPct val="115000"/>
                        </a:lnSpc>
                        <a:spcBef>
                          <a:spcPts val="0"/>
                        </a:spcBef>
                        <a:spcAft>
                          <a:spcPts val="0"/>
                        </a:spcAft>
                        <a:buClr>
                          <a:srgbClr val="000000"/>
                        </a:buClr>
                        <a:buSzPts val="2200"/>
                        <a:buFont typeface="Arial"/>
                        <a:buNone/>
                      </a:pPr>
                      <a:r>
                        <a:rPr lang="en-US" sz="2200" b="1" u="none" strike="noStrike" cap="none">
                          <a:latin typeface="Open Sans"/>
                          <a:ea typeface="Open Sans"/>
                          <a:cs typeface="Open Sans"/>
                          <a:sym typeface="Open Sans"/>
                        </a:rPr>
                        <a:t>Recommended production requirements</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16GB of RAM for nodes that are running the DTR</a:t>
                      </a:r>
                      <a:endParaRPr sz="1400" u="none" strike="noStrike" cap="none"/>
                    </a:p>
                  </a:txBody>
                  <a:tcPr marL="91450" marR="91450" marT="45725" marB="45725"/>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16GB of RAM for nodes that are running the DTR</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2 vCPUs for nodes that are running the DTR</a:t>
                      </a:r>
                      <a:endParaRPr sz="1400" u="none" strike="noStrike" cap="none"/>
                    </a:p>
                  </a:txBody>
                  <a:tcPr marL="91450" marR="91450" marT="45725" marB="45725"/>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4 vCPUs for nodes that are running the DTR</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10GB of free disk space</a:t>
                      </a:r>
                      <a:endParaRPr sz="1400" u="none" strike="noStrike" cap="none"/>
                    </a:p>
                  </a:txBody>
                  <a:tcPr marL="91450" marR="91450" marT="45725" marB="45725"/>
                </a:tc>
                <a:tc>
                  <a:txBody>
                    <a:bodyPr/>
                    <a:lstStyle/>
                    <a:p>
                      <a:pPr marL="0" marR="0" lvl="0" indent="0" algn="l" rtl="0">
                        <a:lnSpc>
                          <a:spcPct val="115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25-100GB of free disk space</a:t>
                      </a:r>
                      <a:endParaRPr sz="1400" u="none" strike="noStrike" cap="none"/>
                    </a:p>
                  </a:txBody>
                  <a:tcPr marL="91450" marR="91450" marT="45725" marB="45725"/>
                </a:tc>
                <a:extLst>
                  <a:ext uri="{0D108BD9-81ED-4DB2-BD59-A6C34878D82A}">
                    <a16:rowId xmlns:a16="http://schemas.microsoft.com/office/drawing/2014/main" val="10003"/>
                  </a:ext>
                </a:extLst>
              </a:tr>
            </a:tbl>
          </a:graphicData>
        </a:graphic>
      </p:graphicFrame>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2213"/>
        <p:cNvGrpSpPr/>
        <p:nvPr/>
      </p:nvGrpSpPr>
      <p:grpSpPr>
        <a:xfrm>
          <a:off x="0" y="0"/>
          <a:ext cx="0" cy="0"/>
          <a:chOff x="0" y="0"/>
          <a:chExt cx="0" cy="0"/>
        </a:xfrm>
      </p:grpSpPr>
      <p:sp>
        <p:nvSpPr>
          <p:cNvPr id="2214" name="Google Shape;2214;g6b6c14001a_1_96"/>
          <p:cNvSpPr/>
          <p:nvPr/>
        </p:nvSpPr>
        <p:spPr>
          <a:xfrm>
            <a:off x="2595083" y="1808312"/>
            <a:ext cx="110658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The following ports must remain open on the node where DTR is being installed:</a:t>
            </a:r>
            <a:endParaRPr sz="1400" b="0" i="0" u="none" strike="noStrike" cap="none">
              <a:solidFill>
                <a:srgbClr val="000000"/>
              </a:solidFill>
              <a:latin typeface="Arial"/>
              <a:ea typeface="Arial"/>
              <a:cs typeface="Arial"/>
              <a:sym typeface="Arial"/>
            </a:endParaRPr>
          </a:p>
        </p:txBody>
      </p:sp>
      <p:grpSp>
        <p:nvGrpSpPr>
          <p:cNvPr id="2215" name="Google Shape;2215;g6b6c14001a_1_96"/>
          <p:cNvGrpSpPr/>
          <p:nvPr/>
        </p:nvGrpSpPr>
        <p:grpSpPr>
          <a:xfrm>
            <a:off x="1947457" y="3368133"/>
            <a:ext cx="12565934" cy="2525547"/>
            <a:chOff x="1947457" y="3170914"/>
            <a:chExt cx="12565934" cy="2525547"/>
          </a:xfrm>
        </p:grpSpPr>
        <p:sp>
          <p:nvSpPr>
            <p:cNvPr id="2216" name="Google Shape;2216;g6b6c14001a_1_96"/>
            <p:cNvSpPr/>
            <p:nvPr/>
          </p:nvSpPr>
          <p:spPr>
            <a:xfrm>
              <a:off x="2183187" y="3380451"/>
              <a:ext cx="1039500" cy="9093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in</a:t>
              </a:r>
              <a:endParaRPr sz="1400" b="0" i="0" u="none" strike="noStrike" cap="none">
                <a:solidFill>
                  <a:srgbClr val="000000"/>
                </a:solidFill>
                <a:latin typeface="Arial"/>
                <a:ea typeface="Arial"/>
                <a:cs typeface="Arial"/>
                <a:sym typeface="Arial"/>
              </a:endParaRPr>
            </a:p>
          </p:txBody>
        </p:sp>
        <p:sp>
          <p:nvSpPr>
            <p:cNvPr id="2217" name="Google Shape;2217;g6b6c14001a_1_96"/>
            <p:cNvSpPr/>
            <p:nvPr/>
          </p:nvSpPr>
          <p:spPr>
            <a:xfrm>
              <a:off x="2183187" y="4787161"/>
              <a:ext cx="1039500" cy="9093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in</a:t>
              </a:r>
              <a:endParaRPr sz="1400" b="0" i="0" u="none" strike="noStrike" cap="none">
                <a:solidFill>
                  <a:srgbClr val="000000"/>
                </a:solidFill>
                <a:latin typeface="Arial"/>
                <a:ea typeface="Arial"/>
                <a:cs typeface="Arial"/>
                <a:sym typeface="Arial"/>
              </a:endParaRPr>
            </a:p>
          </p:txBody>
        </p:sp>
        <p:sp>
          <p:nvSpPr>
            <p:cNvPr id="2218" name="Google Shape;2218;g6b6c14001a_1_96"/>
            <p:cNvSpPr/>
            <p:nvPr/>
          </p:nvSpPr>
          <p:spPr>
            <a:xfrm>
              <a:off x="4863634" y="3380451"/>
              <a:ext cx="1770300" cy="9093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80/tcp</a:t>
              </a:r>
              <a:endParaRPr sz="2200" b="0" i="0" u="none" strike="noStrike" cap="none">
                <a:solidFill>
                  <a:srgbClr val="3F3F3F"/>
                </a:solidFill>
                <a:latin typeface="Open Sans"/>
                <a:ea typeface="Open Sans"/>
                <a:cs typeface="Open Sans"/>
                <a:sym typeface="Open Sans"/>
              </a:endParaRPr>
            </a:p>
          </p:txBody>
        </p:sp>
        <p:sp>
          <p:nvSpPr>
            <p:cNvPr id="2219" name="Google Shape;2219;g6b6c14001a_1_96"/>
            <p:cNvSpPr/>
            <p:nvPr/>
          </p:nvSpPr>
          <p:spPr>
            <a:xfrm>
              <a:off x="4863634" y="4785732"/>
              <a:ext cx="1770300" cy="9093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443/tcp</a:t>
              </a:r>
              <a:endParaRPr sz="2200" b="0" i="0" u="none" strike="noStrike" cap="none">
                <a:solidFill>
                  <a:srgbClr val="3F3F3F"/>
                </a:solidFill>
                <a:latin typeface="Open Sans"/>
                <a:ea typeface="Open Sans"/>
                <a:cs typeface="Open Sans"/>
                <a:sym typeface="Open Sans"/>
              </a:endParaRPr>
            </a:p>
          </p:txBody>
        </p:sp>
        <p:sp>
          <p:nvSpPr>
            <p:cNvPr id="2220" name="Google Shape;2220;g6b6c14001a_1_96"/>
            <p:cNvSpPr/>
            <p:nvPr/>
          </p:nvSpPr>
          <p:spPr>
            <a:xfrm>
              <a:off x="8522318" y="3380451"/>
              <a:ext cx="5766000" cy="9093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Web app and API client access to DTR</a:t>
              </a:r>
              <a:endParaRPr sz="2200" b="0" i="0" u="none" strike="noStrike" cap="none">
                <a:solidFill>
                  <a:srgbClr val="3F3F3F"/>
                </a:solidFill>
                <a:latin typeface="Open Sans"/>
                <a:ea typeface="Open Sans"/>
                <a:cs typeface="Open Sans"/>
                <a:sym typeface="Open Sans"/>
              </a:endParaRPr>
            </a:p>
          </p:txBody>
        </p:sp>
        <p:sp>
          <p:nvSpPr>
            <p:cNvPr id="2221" name="Google Shape;2221;g6b6c14001a_1_96"/>
            <p:cNvSpPr/>
            <p:nvPr/>
          </p:nvSpPr>
          <p:spPr>
            <a:xfrm>
              <a:off x="8522318" y="4785732"/>
              <a:ext cx="5766000" cy="9093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Web app and API client access to DTR</a:t>
              </a:r>
              <a:endParaRPr sz="2200" b="0" i="0" u="none" strike="noStrike" cap="none">
                <a:solidFill>
                  <a:srgbClr val="3F3F3F"/>
                </a:solidFill>
                <a:latin typeface="Open Sans"/>
                <a:ea typeface="Open Sans"/>
                <a:cs typeface="Open Sans"/>
                <a:sym typeface="Open Sans"/>
              </a:endParaRPr>
            </a:p>
          </p:txBody>
        </p:sp>
        <p:sp>
          <p:nvSpPr>
            <p:cNvPr id="2222" name="Google Shape;2222;g6b6c14001a_1_96"/>
            <p:cNvSpPr/>
            <p:nvPr/>
          </p:nvSpPr>
          <p:spPr>
            <a:xfrm>
              <a:off x="1947458" y="3205798"/>
              <a:ext cx="1510800" cy="402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Direction</a:t>
              </a:r>
              <a:endParaRPr sz="1400" b="0" i="0" u="none" strike="noStrike" cap="none">
                <a:solidFill>
                  <a:srgbClr val="000000"/>
                </a:solidFill>
                <a:latin typeface="Arial"/>
                <a:ea typeface="Arial"/>
                <a:cs typeface="Arial"/>
                <a:sym typeface="Arial"/>
              </a:endParaRPr>
            </a:p>
          </p:txBody>
        </p:sp>
        <p:sp>
          <p:nvSpPr>
            <p:cNvPr id="2223" name="Google Shape;2223;g6b6c14001a_1_96"/>
            <p:cNvSpPr/>
            <p:nvPr/>
          </p:nvSpPr>
          <p:spPr>
            <a:xfrm>
              <a:off x="4712798" y="3170915"/>
              <a:ext cx="2071800" cy="402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Port</a:t>
              </a:r>
              <a:endParaRPr sz="1400" b="0" i="0" u="none" strike="noStrike" cap="none">
                <a:solidFill>
                  <a:srgbClr val="000000"/>
                </a:solidFill>
                <a:latin typeface="Arial"/>
                <a:ea typeface="Arial"/>
                <a:cs typeface="Arial"/>
                <a:sym typeface="Arial"/>
              </a:endParaRPr>
            </a:p>
          </p:txBody>
        </p:sp>
        <p:sp>
          <p:nvSpPr>
            <p:cNvPr id="2224" name="Google Shape;2224;g6b6c14001a_1_96"/>
            <p:cNvSpPr/>
            <p:nvPr/>
          </p:nvSpPr>
          <p:spPr>
            <a:xfrm>
              <a:off x="8297391" y="3170914"/>
              <a:ext cx="6216000" cy="402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Purpose</a:t>
              </a:r>
              <a:endParaRPr sz="1400" b="0" i="0" u="none" strike="noStrike" cap="none">
                <a:solidFill>
                  <a:srgbClr val="000000"/>
                </a:solidFill>
                <a:latin typeface="Arial"/>
                <a:ea typeface="Arial"/>
                <a:cs typeface="Arial"/>
                <a:sym typeface="Arial"/>
              </a:endParaRPr>
            </a:p>
          </p:txBody>
        </p:sp>
        <p:cxnSp>
          <p:nvCxnSpPr>
            <p:cNvPr id="2225" name="Google Shape;2225;g6b6c14001a_1_96"/>
            <p:cNvCxnSpPr>
              <a:stCxn id="2216" idx="3"/>
              <a:endCxn id="2218" idx="1"/>
            </p:cNvCxnSpPr>
            <p:nvPr/>
          </p:nvCxnSpPr>
          <p:spPr>
            <a:xfrm>
              <a:off x="3222687" y="3835101"/>
              <a:ext cx="1641000" cy="0"/>
            </a:xfrm>
            <a:prstGeom prst="straightConnector1">
              <a:avLst/>
            </a:prstGeom>
            <a:noFill/>
            <a:ln w="9525" cap="flat" cmpd="sng">
              <a:solidFill>
                <a:srgbClr val="5597D3"/>
              </a:solidFill>
              <a:prstDash val="solid"/>
              <a:round/>
              <a:headEnd type="none" w="sm" len="sm"/>
              <a:tailEnd type="triangle" w="med" len="med"/>
            </a:ln>
          </p:spPr>
        </p:cxnSp>
        <p:cxnSp>
          <p:nvCxnSpPr>
            <p:cNvPr id="2226" name="Google Shape;2226;g6b6c14001a_1_96"/>
            <p:cNvCxnSpPr>
              <a:stCxn id="2218" idx="3"/>
              <a:endCxn id="2220" idx="1"/>
            </p:cNvCxnSpPr>
            <p:nvPr/>
          </p:nvCxnSpPr>
          <p:spPr>
            <a:xfrm>
              <a:off x="6633934" y="3835101"/>
              <a:ext cx="1888500" cy="0"/>
            </a:xfrm>
            <a:prstGeom prst="straightConnector1">
              <a:avLst/>
            </a:prstGeom>
            <a:noFill/>
            <a:ln w="9525" cap="flat" cmpd="sng">
              <a:solidFill>
                <a:srgbClr val="5597D3"/>
              </a:solidFill>
              <a:prstDash val="solid"/>
              <a:round/>
              <a:headEnd type="none" w="sm" len="sm"/>
              <a:tailEnd type="triangle" w="med" len="med"/>
            </a:ln>
          </p:spPr>
        </p:cxnSp>
        <p:cxnSp>
          <p:nvCxnSpPr>
            <p:cNvPr id="2227" name="Google Shape;2227;g6b6c14001a_1_96"/>
            <p:cNvCxnSpPr>
              <a:stCxn id="2217" idx="3"/>
              <a:endCxn id="2219" idx="1"/>
            </p:cNvCxnSpPr>
            <p:nvPr/>
          </p:nvCxnSpPr>
          <p:spPr>
            <a:xfrm rot="10800000" flipH="1">
              <a:off x="3222687" y="5240311"/>
              <a:ext cx="1641000" cy="1500"/>
            </a:xfrm>
            <a:prstGeom prst="straightConnector1">
              <a:avLst/>
            </a:prstGeom>
            <a:noFill/>
            <a:ln w="9525" cap="flat" cmpd="sng">
              <a:solidFill>
                <a:srgbClr val="5597D3"/>
              </a:solidFill>
              <a:prstDash val="solid"/>
              <a:round/>
              <a:headEnd type="none" w="sm" len="sm"/>
              <a:tailEnd type="triangle" w="med" len="med"/>
            </a:ln>
          </p:spPr>
        </p:cxnSp>
        <p:cxnSp>
          <p:nvCxnSpPr>
            <p:cNvPr id="2228" name="Google Shape;2228;g6b6c14001a_1_96"/>
            <p:cNvCxnSpPr>
              <a:stCxn id="2219" idx="3"/>
              <a:endCxn id="2221" idx="1"/>
            </p:cNvCxnSpPr>
            <p:nvPr/>
          </p:nvCxnSpPr>
          <p:spPr>
            <a:xfrm>
              <a:off x="6633934" y="5240382"/>
              <a:ext cx="1888500" cy="0"/>
            </a:xfrm>
            <a:prstGeom prst="straightConnector1">
              <a:avLst/>
            </a:prstGeom>
            <a:noFill/>
            <a:ln w="9525" cap="flat" cmpd="sng">
              <a:solidFill>
                <a:srgbClr val="5597D3"/>
              </a:solidFill>
              <a:prstDash val="solid"/>
              <a:round/>
              <a:headEnd type="none" w="sm" len="sm"/>
              <a:tailEnd type="triangle" w="med" len="med"/>
            </a:ln>
          </p:spPr>
        </p:cxnSp>
        <p:sp>
          <p:nvSpPr>
            <p:cNvPr id="2229" name="Google Shape;2229;g6b6c14001a_1_96"/>
            <p:cNvSpPr/>
            <p:nvPr/>
          </p:nvSpPr>
          <p:spPr>
            <a:xfrm>
              <a:off x="1947457" y="4611079"/>
              <a:ext cx="1510800" cy="402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Direction</a:t>
              </a:r>
              <a:endParaRPr sz="1400" b="0" i="0" u="none" strike="noStrike" cap="none">
                <a:solidFill>
                  <a:srgbClr val="000000"/>
                </a:solidFill>
                <a:latin typeface="Arial"/>
                <a:ea typeface="Arial"/>
                <a:cs typeface="Arial"/>
                <a:sym typeface="Arial"/>
              </a:endParaRPr>
            </a:p>
          </p:txBody>
        </p:sp>
        <p:sp>
          <p:nvSpPr>
            <p:cNvPr id="2230" name="Google Shape;2230;g6b6c14001a_1_96"/>
            <p:cNvSpPr/>
            <p:nvPr/>
          </p:nvSpPr>
          <p:spPr>
            <a:xfrm>
              <a:off x="4723054" y="4611080"/>
              <a:ext cx="2051400" cy="402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Port</a:t>
              </a:r>
              <a:endParaRPr sz="1400" b="0" i="0" u="none" strike="noStrike" cap="none">
                <a:solidFill>
                  <a:srgbClr val="000000"/>
                </a:solidFill>
                <a:latin typeface="Arial"/>
                <a:ea typeface="Arial"/>
                <a:cs typeface="Arial"/>
                <a:sym typeface="Arial"/>
              </a:endParaRPr>
            </a:p>
          </p:txBody>
        </p:sp>
        <p:sp>
          <p:nvSpPr>
            <p:cNvPr id="2231" name="Google Shape;2231;g6b6c14001a_1_96"/>
            <p:cNvSpPr/>
            <p:nvPr/>
          </p:nvSpPr>
          <p:spPr>
            <a:xfrm>
              <a:off x="8297391" y="4577258"/>
              <a:ext cx="6216000" cy="402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Purpose</a:t>
              </a:r>
              <a:endParaRPr sz="1400" b="0" i="0" u="none" strike="noStrike" cap="none">
                <a:solidFill>
                  <a:srgbClr val="000000"/>
                </a:solidFill>
                <a:latin typeface="Arial"/>
                <a:ea typeface="Arial"/>
                <a:cs typeface="Arial"/>
                <a:sym typeface="Arial"/>
              </a:endParaRPr>
            </a:p>
          </p:txBody>
        </p:sp>
      </p:grpSp>
      <p:sp>
        <p:nvSpPr>
          <p:cNvPr id="2232" name="Google Shape;2232;g6b6c14001a_1_96"/>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 Requirements</a:t>
            </a:r>
            <a:endParaRPr sz="2800" b="1" i="0" u="none" strike="noStrike" cap="none">
              <a:solidFill>
                <a:srgbClr val="3F3F3F"/>
              </a:solidFill>
              <a:latin typeface="Open Sans"/>
              <a:ea typeface="Open Sans"/>
              <a:cs typeface="Open Sans"/>
              <a:sym typeface="Open Sans"/>
            </a:endParaRPr>
          </a:p>
        </p:txBody>
      </p:sp>
      <p:pic>
        <p:nvPicPr>
          <p:cNvPr id="2233" name="Google Shape;2233;g6b6c14001a_1_96"/>
          <p:cNvPicPr preferRelativeResize="0"/>
          <p:nvPr/>
        </p:nvPicPr>
        <p:blipFill rotWithShape="1">
          <a:blip r:embed="rId3">
            <a:alphaModFix/>
          </a:blip>
          <a:srcRect/>
          <a:stretch/>
        </p:blipFill>
        <p:spPr>
          <a:xfrm>
            <a:off x="5088230" y="567230"/>
            <a:ext cx="6079556" cy="530797"/>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2238"/>
        <p:cNvGrpSpPr/>
        <p:nvPr/>
      </p:nvGrpSpPr>
      <p:grpSpPr>
        <a:xfrm>
          <a:off x="0" y="0"/>
          <a:ext cx="0" cy="0"/>
          <a:chOff x="0" y="0"/>
          <a:chExt cx="0" cy="0"/>
        </a:xfrm>
      </p:grpSpPr>
      <p:sp>
        <p:nvSpPr>
          <p:cNvPr id="2239" name="Google Shape;2239;g6b6c14001a_1_120"/>
          <p:cNvSpPr/>
          <p:nvPr/>
        </p:nvSpPr>
        <p:spPr>
          <a:xfrm>
            <a:off x="1555658" y="1563079"/>
            <a:ext cx="28857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UCP configuration:</a:t>
            </a:r>
            <a:endParaRPr sz="1400" b="0" i="0" u="none" strike="noStrike" cap="none">
              <a:solidFill>
                <a:srgbClr val="000000"/>
              </a:solidFill>
              <a:latin typeface="Arial"/>
              <a:ea typeface="Arial"/>
              <a:cs typeface="Arial"/>
              <a:sym typeface="Arial"/>
            </a:endParaRPr>
          </a:p>
        </p:txBody>
      </p:sp>
      <p:sp>
        <p:nvSpPr>
          <p:cNvPr id="2240" name="Google Shape;2240;g6b6c14001a_1_120"/>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 Requirements</a:t>
            </a:r>
            <a:endParaRPr sz="2800" b="1" i="0" u="none" strike="noStrike" cap="none">
              <a:solidFill>
                <a:srgbClr val="3F3F3F"/>
              </a:solidFill>
              <a:latin typeface="Open Sans"/>
              <a:ea typeface="Open Sans"/>
              <a:cs typeface="Open Sans"/>
              <a:sym typeface="Open Sans"/>
            </a:endParaRPr>
          </a:p>
        </p:txBody>
      </p:sp>
      <p:pic>
        <p:nvPicPr>
          <p:cNvPr id="2241" name="Google Shape;2241;g6b6c14001a_1_120"/>
          <p:cNvPicPr preferRelativeResize="0"/>
          <p:nvPr/>
        </p:nvPicPr>
        <p:blipFill rotWithShape="1">
          <a:blip r:embed="rId3">
            <a:alphaModFix/>
          </a:blip>
          <a:srcRect/>
          <a:stretch/>
        </p:blipFill>
        <p:spPr>
          <a:xfrm>
            <a:off x="5088230" y="567230"/>
            <a:ext cx="6079556" cy="530797"/>
          </a:xfrm>
          <a:prstGeom prst="rect">
            <a:avLst/>
          </a:prstGeom>
          <a:noFill/>
          <a:ln>
            <a:noFill/>
          </a:ln>
        </p:spPr>
      </p:pic>
      <p:sp>
        <p:nvSpPr>
          <p:cNvPr id="2242" name="Google Shape;2242;g6b6c14001a_1_120"/>
          <p:cNvSpPr/>
          <p:nvPr/>
        </p:nvSpPr>
        <p:spPr>
          <a:xfrm>
            <a:off x="1555650" y="2561204"/>
            <a:ext cx="12356400" cy="4483500"/>
          </a:xfrm>
          <a:prstGeom prst="roundRect">
            <a:avLst>
              <a:gd name="adj" fmla="val 7136"/>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During the installation or backing up of DTR on a UCP cluster, the administrator must deploy containers on “UCP manager nodes or nodes running the DTR.”</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If administrators are not deployed on the “UCP manager nodes or the nodes running DTR,” then the DTR installation or backup will fail and display the following error:</a:t>
            </a:r>
            <a:endParaRPr sz="14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0" lvl="0" indent="0" algn="l" rtl="0">
              <a:lnSpc>
                <a:spcPct val="150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Error response from daemon: {"message":"could not find any nodes on which the container could be created"}</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2247"/>
        <p:cNvGrpSpPr/>
        <p:nvPr/>
      </p:nvGrpSpPr>
      <p:grpSpPr>
        <a:xfrm>
          <a:off x="0" y="0"/>
          <a:ext cx="0" cy="0"/>
          <a:chOff x="0" y="0"/>
          <a:chExt cx="0" cy="0"/>
        </a:xfrm>
      </p:grpSpPr>
      <p:sp>
        <p:nvSpPr>
          <p:cNvPr id="2248" name="Google Shape;2248;g6b6c14001a_1_1120"/>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 Requirements</a:t>
            </a:r>
            <a:endParaRPr sz="2800" b="1" i="0" u="none" strike="noStrike" cap="none">
              <a:solidFill>
                <a:srgbClr val="3F3F3F"/>
              </a:solidFill>
              <a:latin typeface="Open Sans"/>
              <a:ea typeface="Open Sans"/>
              <a:cs typeface="Open Sans"/>
              <a:sym typeface="Open Sans"/>
            </a:endParaRPr>
          </a:p>
        </p:txBody>
      </p:sp>
      <p:pic>
        <p:nvPicPr>
          <p:cNvPr id="2249" name="Google Shape;2249;g6b6c14001a_1_1120"/>
          <p:cNvPicPr preferRelativeResize="0"/>
          <p:nvPr/>
        </p:nvPicPr>
        <p:blipFill rotWithShape="1">
          <a:blip r:embed="rId3">
            <a:alphaModFix/>
          </a:blip>
          <a:srcRect/>
          <a:stretch/>
        </p:blipFill>
        <p:spPr>
          <a:xfrm>
            <a:off x="5088230" y="567230"/>
            <a:ext cx="6079556" cy="530797"/>
          </a:xfrm>
          <a:prstGeom prst="rect">
            <a:avLst/>
          </a:prstGeom>
          <a:noFill/>
          <a:ln>
            <a:noFill/>
          </a:ln>
        </p:spPr>
      </p:pic>
      <p:sp>
        <p:nvSpPr>
          <p:cNvPr id="2250" name="Google Shape;2250;g6b6c14001a_1_1120"/>
          <p:cNvSpPr/>
          <p:nvPr/>
        </p:nvSpPr>
        <p:spPr>
          <a:xfrm>
            <a:off x="1231533" y="1981653"/>
            <a:ext cx="89892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UCP setting: Restricting users from deploying to manager nodes:</a:t>
            </a:r>
            <a:endParaRPr sz="2200" b="0" i="0" u="none" strike="noStrike" cap="none">
              <a:solidFill>
                <a:schemeClr val="lt1"/>
              </a:solidFill>
              <a:latin typeface="Open Sans"/>
              <a:ea typeface="Open Sans"/>
              <a:cs typeface="Open Sans"/>
              <a:sym typeface="Open Sans"/>
            </a:endParaRPr>
          </a:p>
        </p:txBody>
      </p:sp>
      <p:sp>
        <p:nvSpPr>
          <p:cNvPr id="2251" name="Google Shape;2251;g6b6c14001a_1_1120"/>
          <p:cNvSpPr/>
          <p:nvPr/>
        </p:nvSpPr>
        <p:spPr>
          <a:xfrm>
            <a:off x="1231537" y="3459505"/>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252" name="Google Shape;2252;g6b6c14001a_1_1120"/>
          <p:cNvSpPr/>
          <p:nvPr/>
        </p:nvSpPr>
        <p:spPr>
          <a:xfrm>
            <a:off x="1231537" y="4235000"/>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253" name="Google Shape;2253;g6b6c14001a_1_1120"/>
          <p:cNvSpPr/>
          <p:nvPr/>
        </p:nvSpPr>
        <p:spPr>
          <a:xfrm>
            <a:off x="1231537" y="5010495"/>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254" name="Google Shape;2254;g6b6c14001a_1_1120"/>
          <p:cNvCxnSpPr>
            <a:stCxn id="2251" idx="4"/>
            <a:endCxn id="2252" idx="0"/>
          </p:cNvCxnSpPr>
          <p:nvPr/>
        </p:nvCxnSpPr>
        <p:spPr>
          <a:xfrm>
            <a:off x="1460137" y="3916705"/>
            <a:ext cx="0" cy="318300"/>
          </a:xfrm>
          <a:prstGeom prst="straightConnector1">
            <a:avLst/>
          </a:prstGeom>
          <a:noFill/>
          <a:ln w="19050" cap="flat" cmpd="sng">
            <a:solidFill>
              <a:srgbClr val="5B5B5B"/>
            </a:solidFill>
            <a:prstDash val="dot"/>
            <a:round/>
            <a:headEnd type="none" w="sm" len="sm"/>
            <a:tailEnd type="none" w="sm" len="sm"/>
          </a:ln>
        </p:spPr>
      </p:cxnSp>
      <p:cxnSp>
        <p:nvCxnSpPr>
          <p:cNvPr id="2255" name="Google Shape;2255;g6b6c14001a_1_1120"/>
          <p:cNvCxnSpPr>
            <a:stCxn id="2252" idx="4"/>
            <a:endCxn id="2253" idx="0"/>
          </p:cNvCxnSpPr>
          <p:nvPr/>
        </p:nvCxnSpPr>
        <p:spPr>
          <a:xfrm>
            <a:off x="1460137" y="4692200"/>
            <a:ext cx="0" cy="318300"/>
          </a:xfrm>
          <a:prstGeom prst="straightConnector1">
            <a:avLst/>
          </a:prstGeom>
          <a:noFill/>
          <a:ln w="19050" cap="flat" cmpd="sng">
            <a:solidFill>
              <a:srgbClr val="5B5B5B"/>
            </a:solidFill>
            <a:prstDash val="dot"/>
            <a:round/>
            <a:headEnd type="none" w="sm" len="sm"/>
            <a:tailEnd type="none" w="sm" len="sm"/>
          </a:ln>
        </p:spPr>
      </p:cxnSp>
      <p:sp>
        <p:nvSpPr>
          <p:cNvPr id="2256" name="Google Shape;2256;g6b6c14001a_1_1120"/>
          <p:cNvSpPr/>
          <p:nvPr/>
        </p:nvSpPr>
        <p:spPr>
          <a:xfrm>
            <a:off x="1917337" y="3399246"/>
            <a:ext cx="6951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Log in to the UCP web interface as an administrator</a:t>
            </a:r>
            <a:endParaRPr sz="2200" b="0" i="0" u="none" strike="noStrike" cap="none">
              <a:solidFill>
                <a:srgbClr val="3F3F3F"/>
              </a:solidFill>
              <a:latin typeface="Open Sans"/>
              <a:ea typeface="Open Sans"/>
              <a:cs typeface="Open Sans"/>
              <a:sym typeface="Open Sans"/>
            </a:endParaRPr>
          </a:p>
        </p:txBody>
      </p:sp>
      <p:sp>
        <p:nvSpPr>
          <p:cNvPr id="2257" name="Google Shape;2257;g6b6c14001a_1_1120"/>
          <p:cNvSpPr/>
          <p:nvPr/>
        </p:nvSpPr>
        <p:spPr>
          <a:xfrm>
            <a:off x="1917337" y="4235000"/>
            <a:ext cx="51075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Admin Settings</a:t>
            </a:r>
            <a:r>
              <a:rPr lang="en-US" sz="2200" b="0" i="0" u="none" strike="noStrike" cap="none">
                <a:solidFill>
                  <a:srgbClr val="3F3F3F"/>
                </a:solidFill>
                <a:latin typeface="Open Sans"/>
                <a:ea typeface="Open Sans"/>
                <a:cs typeface="Open Sans"/>
                <a:sym typeface="Open Sans"/>
              </a:rPr>
              <a:t> page</a:t>
            </a:r>
            <a:endParaRPr sz="2200" b="0" i="0" u="none" strike="noStrike" cap="none">
              <a:solidFill>
                <a:srgbClr val="3F3F3F"/>
              </a:solidFill>
              <a:latin typeface="Open Sans"/>
              <a:ea typeface="Open Sans"/>
              <a:cs typeface="Open Sans"/>
              <a:sym typeface="Open Sans"/>
            </a:endParaRPr>
          </a:p>
        </p:txBody>
      </p:sp>
      <p:sp>
        <p:nvSpPr>
          <p:cNvPr id="2258" name="Google Shape;2258;g6b6c14001a_1_1120"/>
          <p:cNvSpPr/>
          <p:nvPr/>
        </p:nvSpPr>
        <p:spPr>
          <a:xfrm>
            <a:off x="1917337" y="4975097"/>
            <a:ext cx="2640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Choose </a:t>
            </a:r>
            <a:r>
              <a:rPr lang="en-US" sz="2200" b="1" i="0" u="none" strike="noStrike" cap="none">
                <a:solidFill>
                  <a:srgbClr val="3F3F3F"/>
                </a:solidFill>
                <a:latin typeface="Open Sans"/>
                <a:ea typeface="Open Sans"/>
                <a:cs typeface="Open Sans"/>
                <a:sym typeface="Open Sans"/>
              </a:rPr>
              <a:t>Scheduler</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2263"/>
        <p:cNvGrpSpPr/>
        <p:nvPr/>
      </p:nvGrpSpPr>
      <p:grpSpPr>
        <a:xfrm>
          <a:off x="0" y="0"/>
          <a:ext cx="0" cy="0"/>
          <a:chOff x="0" y="0"/>
          <a:chExt cx="0" cy="0"/>
        </a:xfrm>
      </p:grpSpPr>
      <p:sp>
        <p:nvSpPr>
          <p:cNvPr id="2264" name="Google Shape;2264;g7b4f99b632_1_21"/>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Install Docker Trusted Registry</a:t>
            </a:r>
            <a:endParaRPr sz="2800"/>
          </a:p>
        </p:txBody>
      </p:sp>
      <p:sp>
        <p:nvSpPr>
          <p:cNvPr id="2265" name="Google Shape;2265;g7b4f99b632_1_21"/>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sz="2200" b="1"/>
              <a:t>Problem Statement:</a:t>
            </a:r>
            <a:r>
              <a:rPr lang="en-US" sz="2200"/>
              <a:t> Your manager has asked you to i</a:t>
            </a:r>
            <a:r>
              <a:rPr lang="en-US" sz="220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
                  </a:ext>
                </a:extLst>
              </a:rPr>
              <a:t>nstall and set up the Docker Trusted </a:t>
            </a:r>
            <a:r>
              <a:rPr lang="en-US" sz="220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rPr>
              <a:t>Registry </a:t>
            </a:r>
            <a:r>
              <a:rPr lang="en-US" sz="2200"/>
              <a:t>(DTR) so that images can be pushed and scanned for vulnerabilities.</a:t>
            </a:r>
            <a:endParaRPr sz="2200"/>
          </a:p>
          <a:p>
            <a:pPr marL="0" lvl="0" indent="0" algn="l" rtl="0">
              <a:lnSpc>
                <a:spcPct val="90000"/>
              </a:lnSpc>
              <a:spcBef>
                <a:spcPts val="1000"/>
              </a:spcBef>
              <a:spcAft>
                <a:spcPts val="0"/>
              </a:spcAft>
              <a:buSzPts val="2800"/>
              <a:buNone/>
            </a:pPr>
            <a:endParaRPr sz="2200"/>
          </a:p>
          <a:p>
            <a:pPr marL="0" lvl="0" indent="0" algn="l" rtl="0">
              <a:lnSpc>
                <a:spcPct val="150000"/>
              </a:lnSpc>
              <a:spcBef>
                <a:spcPts val="1000"/>
              </a:spcBef>
              <a:spcAft>
                <a:spcPts val="0"/>
              </a:spcAft>
              <a:buSzPts val="2800"/>
              <a:buNone/>
            </a:pPr>
            <a:r>
              <a:rPr lang="en-US" sz="2200" b="1"/>
              <a:t>Steps to Perform:</a:t>
            </a:r>
            <a:endParaRPr sz="2200" b="1"/>
          </a:p>
          <a:p>
            <a:pPr marL="457200" lvl="0" indent="-368300" algn="l" rtl="0">
              <a:lnSpc>
                <a:spcPct val="150000"/>
              </a:lnSpc>
              <a:spcBef>
                <a:spcPts val="1000"/>
              </a:spcBef>
              <a:spcAft>
                <a:spcPts val="0"/>
              </a:spcAft>
              <a:buSzPts val="2200"/>
              <a:buAutoNum type="arabicPeriod"/>
            </a:pPr>
            <a:r>
              <a:rPr lang="en-US" sz="2200"/>
              <a:t>Get DTR install command from Docker Trusted Registry tab in UCP.</a:t>
            </a:r>
            <a:endParaRPr sz="2200"/>
          </a:p>
          <a:p>
            <a:pPr marL="457200" lvl="0" indent="-368300" algn="l" rtl="0">
              <a:lnSpc>
                <a:spcPct val="150000"/>
              </a:lnSpc>
              <a:spcBef>
                <a:spcPts val="0"/>
              </a:spcBef>
              <a:spcAft>
                <a:spcPts val="0"/>
              </a:spcAft>
              <a:buSzPts val="2200"/>
              <a:buAutoNum type="arabicPeriod"/>
            </a:pPr>
            <a:r>
              <a:rPr lang="en-US" sz="2200"/>
              <a:t>Run the command to install DTR.</a:t>
            </a:r>
            <a:endParaRPr sz="2200"/>
          </a:p>
          <a:p>
            <a:pPr marL="457200" lvl="0" indent="-368300" algn="l" rtl="0">
              <a:lnSpc>
                <a:spcPct val="150000"/>
              </a:lnSpc>
              <a:spcBef>
                <a:spcPts val="0"/>
              </a:spcBef>
              <a:spcAft>
                <a:spcPts val="0"/>
              </a:spcAft>
              <a:buSzPts val="2200"/>
              <a:buAutoNum type="arabicPeriod"/>
            </a:pPr>
            <a:r>
              <a:rPr lang="en-US" sz="2200"/>
              <a:t>Login to DTR with admin credentials.</a:t>
            </a:r>
            <a:endParaRPr sz="2200"/>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2270"/>
        <p:cNvGrpSpPr/>
        <p:nvPr/>
      </p:nvGrpSpPr>
      <p:grpSpPr>
        <a:xfrm>
          <a:off x="0" y="0"/>
          <a:ext cx="0" cy="0"/>
          <a:chOff x="0" y="0"/>
          <a:chExt cx="0" cy="0"/>
        </a:xfrm>
      </p:grpSpPr>
      <p:sp>
        <p:nvSpPr>
          <p:cNvPr id="2271" name="Google Shape;2271;g6b6c14001a_1_153"/>
          <p:cNvSpPr/>
          <p:nvPr/>
        </p:nvSpPr>
        <p:spPr>
          <a:xfrm>
            <a:off x="1227999" y="1704600"/>
            <a:ext cx="34005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Post-Installation steps:</a:t>
            </a:r>
            <a:endParaRPr sz="1400" b="0" i="0" u="none" strike="noStrike" cap="none">
              <a:solidFill>
                <a:srgbClr val="000000"/>
              </a:solidFill>
              <a:latin typeface="Arial"/>
              <a:ea typeface="Arial"/>
              <a:cs typeface="Arial"/>
              <a:sym typeface="Arial"/>
            </a:endParaRPr>
          </a:p>
        </p:txBody>
      </p:sp>
      <p:sp>
        <p:nvSpPr>
          <p:cNvPr id="2272" name="Google Shape;2272;g6b6c14001a_1_153"/>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a:t>
            </a:r>
            <a:endParaRPr sz="2800" b="1" i="0" u="none" strike="noStrike" cap="none">
              <a:solidFill>
                <a:srgbClr val="3F3F3F"/>
              </a:solidFill>
              <a:latin typeface="Open Sans"/>
              <a:ea typeface="Open Sans"/>
              <a:cs typeface="Open Sans"/>
              <a:sym typeface="Open Sans"/>
            </a:endParaRPr>
          </a:p>
        </p:txBody>
      </p:sp>
      <p:pic>
        <p:nvPicPr>
          <p:cNvPr id="2273" name="Google Shape;2273;g6b6c14001a_1_153"/>
          <p:cNvPicPr preferRelativeResize="0"/>
          <p:nvPr/>
        </p:nvPicPr>
        <p:blipFill rotWithShape="1">
          <a:blip r:embed="rId3">
            <a:alphaModFix/>
          </a:blip>
          <a:srcRect/>
          <a:stretch/>
        </p:blipFill>
        <p:spPr>
          <a:xfrm>
            <a:off x="6240546" y="613291"/>
            <a:ext cx="3774924" cy="407137"/>
          </a:xfrm>
          <a:prstGeom prst="rect">
            <a:avLst/>
          </a:prstGeom>
          <a:noFill/>
          <a:ln>
            <a:noFill/>
          </a:ln>
        </p:spPr>
      </p:pic>
      <p:sp>
        <p:nvSpPr>
          <p:cNvPr id="2274" name="Google Shape;2274;g6b6c14001a_1_153"/>
          <p:cNvSpPr/>
          <p:nvPr/>
        </p:nvSpPr>
        <p:spPr>
          <a:xfrm>
            <a:off x="1228000" y="2698950"/>
            <a:ext cx="14049301" cy="43245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914400" marR="0" lvl="0" indent="-457200" algn="l" rtl="0">
              <a:lnSpc>
                <a:spcPct val="2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Check that the DTR is running:</a:t>
            </a:r>
            <a:endParaRPr sz="1400" b="0" i="0" u="none" strike="noStrike" cap="none">
              <a:solidFill>
                <a:srgbClr val="000000"/>
              </a:solidFill>
              <a:latin typeface="Arial"/>
              <a:ea typeface="Arial"/>
              <a:cs typeface="Arial"/>
              <a:sym typeface="Arial"/>
            </a:endParaRPr>
          </a:p>
          <a:p>
            <a:pPr marL="1371600" marR="0" lvl="1" indent="-4572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Navigate to the UCP web interface</a:t>
            </a:r>
            <a:endParaRPr sz="1400" b="0" i="0" u="none" strike="noStrike" cap="none">
              <a:solidFill>
                <a:srgbClr val="000000"/>
              </a:solidFill>
              <a:latin typeface="Arial"/>
              <a:ea typeface="Arial"/>
              <a:cs typeface="Arial"/>
              <a:sym typeface="Arial"/>
            </a:endParaRPr>
          </a:p>
          <a:p>
            <a:pPr marL="1371600" marR="0" lvl="1" indent="-4572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Select </a:t>
            </a:r>
            <a:r>
              <a:rPr lang="en-US" sz="2200" b="1" i="0" u="none" strike="noStrike" cap="none">
                <a:solidFill>
                  <a:srgbClr val="3F3F3F"/>
                </a:solidFill>
                <a:latin typeface="Open Sans"/>
                <a:ea typeface="Open Sans"/>
                <a:cs typeface="Open Sans"/>
                <a:sym typeface="Open Sans"/>
              </a:rPr>
              <a:t>Shared Resources</a:t>
            </a:r>
            <a:endParaRPr sz="1400" b="0" i="0" u="none" strike="noStrike" cap="none">
              <a:solidFill>
                <a:srgbClr val="000000"/>
              </a:solidFill>
              <a:latin typeface="Arial"/>
              <a:ea typeface="Arial"/>
              <a:cs typeface="Arial"/>
              <a:sym typeface="Arial"/>
            </a:endParaRPr>
          </a:p>
          <a:p>
            <a:pPr marL="1371600" marR="0" lvl="1" indent="-4572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Stacks</a:t>
            </a:r>
            <a:endParaRPr sz="2200" b="0" i="0" u="none" strike="noStrike" cap="none">
              <a:solidFill>
                <a:srgbClr val="3F3F3F"/>
              </a:solidFill>
              <a:latin typeface="Open Sans"/>
              <a:ea typeface="Open Sans"/>
              <a:cs typeface="Open Sans"/>
              <a:sym typeface="Open Sans"/>
            </a:endParaRPr>
          </a:p>
          <a:p>
            <a:pPr marL="1371600" marR="0" lvl="1" indent="-4572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Enter the DTR IP address or FQDN (Fully Qualified Domain Name) on the address bar in order to verify that the DTR is accessible from the browser</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sp>
        <p:nvSpPr>
          <p:cNvPr id="2280" name="Google Shape;2280;g6b6c14001a_1_161"/>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a:t>
            </a:r>
            <a:endParaRPr sz="2800" b="1" i="0" u="none" strike="noStrike" cap="none">
              <a:solidFill>
                <a:srgbClr val="3F3F3F"/>
              </a:solidFill>
              <a:latin typeface="Open Sans"/>
              <a:ea typeface="Open Sans"/>
              <a:cs typeface="Open Sans"/>
              <a:sym typeface="Open Sans"/>
            </a:endParaRPr>
          </a:p>
        </p:txBody>
      </p:sp>
      <p:pic>
        <p:nvPicPr>
          <p:cNvPr id="2281" name="Google Shape;2281;g6b6c14001a_1_161"/>
          <p:cNvPicPr preferRelativeResize="0"/>
          <p:nvPr/>
        </p:nvPicPr>
        <p:blipFill rotWithShape="1">
          <a:blip r:embed="rId3">
            <a:alphaModFix/>
          </a:blip>
          <a:srcRect/>
          <a:stretch/>
        </p:blipFill>
        <p:spPr>
          <a:xfrm>
            <a:off x="6240546" y="613291"/>
            <a:ext cx="3774924" cy="407137"/>
          </a:xfrm>
          <a:prstGeom prst="rect">
            <a:avLst/>
          </a:prstGeom>
          <a:noFill/>
          <a:ln>
            <a:noFill/>
          </a:ln>
        </p:spPr>
      </p:pic>
      <p:sp>
        <p:nvSpPr>
          <p:cNvPr id="2282" name="Google Shape;2282;g6b6c14001a_1_161"/>
          <p:cNvSpPr/>
          <p:nvPr/>
        </p:nvSpPr>
        <p:spPr>
          <a:xfrm>
            <a:off x="1228008" y="2671851"/>
            <a:ext cx="14049301" cy="50649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914400" marR="0" lvl="0" indent="-457200" algn="l" rtl="0">
              <a:lnSpc>
                <a:spcPct val="100000"/>
              </a:lnSpc>
              <a:spcBef>
                <a:spcPts val="0"/>
              </a:spcBef>
              <a:spcAft>
                <a:spcPts val="0"/>
              </a:spcAft>
              <a:buClr>
                <a:srgbClr val="3F3F3F"/>
              </a:buClr>
              <a:buSzPts val="2200"/>
              <a:buFont typeface="Arial"/>
              <a:buAutoNum type="arabicPeriod" startAt="2"/>
            </a:pPr>
            <a:r>
              <a:rPr lang="en-US" sz="2200" b="0" i="0" u="none" strike="noStrike" cap="none">
                <a:solidFill>
                  <a:srgbClr val="3F3F3F"/>
                </a:solidFill>
                <a:latin typeface="Open Sans"/>
                <a:ea typeface="Open Sans"/>
                <a:cs typeface="Open Sans"/>
                <a:sym typeface="Open Sans"/>
              </a:rPr>
              <a:t>Configure the certificates that are used for TLS communication:</a:t>
            </a:r>
            <a:endParaRPr sz="1400" b="0" i="0" u="none" strike="noStrike" cap="none">
              <a:solidFill>
                <a:srgbClr val="000000"/>
              </a:solidFill>
              <a:latin typeface="Arial"/>
              <a:ea typeface="Arial"/>
              <a:cs typeface="Arial"/>
              <a:sym typeface="Arial"/>
            </a:endParaRPr>
          </a:p>
          <a:p>
            <a:pPr marL="1371600" marR="0" lvl="1" indent="-4572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Log in to the </a:t>
            </a:r>
            <a:r>
              <a:rPr lang="en-US" sz="2200" b="0" i="1" u="none" strike="noStrike" cap="none">
                <a:solidFill>
                  <a:srgbClr val="3F3F3F"/>
                </a:solidFill>
                <a:latin typeface="Open Sans"/>
                <a:ea typeface="Open Sans"/>
                <a:cs typeface="Open Sans"/>
                <a:sym typeface="Open Sans"/>
              </a:rPr>
              <a:t>https://&lt;dtr-url&gt;</a:t>
            </a:r>
            <a:endParaRPr sz="1400" b="0" i="0" u="none" strike="noStrike" cap="none">
              <a:solidFill>
                <a:srgbClr val="000000"/>
              </a:solidFill>
              <a:latin typeface="Arial"/>
              <a:ea typeface="Arial"/>
              <a:cs typeface="Arial"/>
              <a:sym typeface="Arial"/>
            </a:endParaRPr>
          </a:p>
          <a:p>
            <a:pPr marL="1371600" marR="0" lvl="1" indent="-4572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Select </a:t>
            </a:r>
            <a:r>
              <a:rPr lang="en-US" sz="2200" b="1" i="0" u="none" strike="noStrike" cap="none">
                <a:solidFill>
                  <a:srgbClr val="3F3F3F"/>
                </a:solidFill>
                <a:latin typeface="Open Sans"/>
                <a:ea typeface="Open Sans"/>
                <a:cs typeface="Open Sans"/>
                <a:sym typeface="Open Sans"/>
              </a:rPr>
              <a:t>System</a:t>
            </a:r>
            <a:r>
              <a:rPr lang="en-US" sz="2200" b="0" i="0" u="none" strike="noStrike" cap="none">
                <a:solidFill>
                  <a:srgbClr val="3F3F3F"/>
                </a:solidFill>
                <a:latin typeface="Open Sans"/>
                <a:ea typeface="Open Sans"/>
                <a:cs typeface="Open Sans"/>
                <a:sym typeface="Open Sans"/>
              </a:rPr>
              <a:t> and scroll down to </a:t>
            </a:r>
            <a:r>
              <a:rPr lang="en-US" sz="2200" b="1" i="0" u="none" strike="noStrike" cap="none">
                <a:solidFill>
                  <a:srgbClr val="3F3F3F"/>
                </a:solidFill>
                <a:latin typeface="Open Sans"/>
                <a:ea typeface="Open Sans"/>
                <a:cs typeface="Open Sans"/>
                <a:sym typeface="Open Sans"/>
              </a:rPr>
              <a:t>Domain and Proxies</a:t>
            </a:r>
            <a:endParaRPr sz="1400" b="0" i="0" u="none" strike="noStrike" cap="none">
              <a:solidFill>
                <a:srgbClr val="000000"/>
              </a:solidFill>
              <a:latin typeface="Arial"/>
              <a:ea typeface="Arial"/>
              <a:cs typeface="Arial"/>
              <a:sym typeface="Arial"/>
            </a:endParaRPr>
          </a:p>
          <a:p>
            <a:pPr marL="1371600" marR="0" lvl="1" indent="-4572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Enter DTR domain name and upload:</a:t>
            </a:r>
            <a:endParaRPr sz="1400" b="0" i="0" u="none" strike="noStrike" cap="none">
              <a:solidFill>
                <a:srgbClr val="000000"/>
              </a:solidFill>
              <a:latin typeface="Arial"/>
              <a:ea typeface="Arial"/>
              <a:cs typeface="Arial"/>
              <a:sym typeface="Arial"/>
            </a:endParaRPr>
          </a:p>
          <a:p>
            <a:pPr marL="1828800" marR="0" lvl="2" indent="-457200" algn="l" rtl="0">
              <a:lnSpc>
                <a:spcPct val="100000"/>
              </a:lnSpc>
              <a:spcBef>
                <a:spcPts val="0"/>
              </a:spcBef>
              <a:spcAft>
                <a:spcPts val="0"/>
              </a:spcAft>
              <a:buClr>
                <a:srgbClr val="3F3F3F"/>
              </a:buClr>
              <a:buSzPts val="2200"/>
              <a:buFont typeface="Arial"/>
              <a:buChar char="•"/>
            </a:pPr>
            <a:r>
              <a:rPr lang="en-US" sz="2200" b="1" i="0" u="none" strike="noStrike" cap="none">
                <a:solidFill>
                  <a:srgbClr val="3F3F3F"/>
                </a:solidFill>
                <a:latin typeface="Open Sans"/>
                <a:ea typeface="Open Sans"/>
                <a:cs typeface="Open Sans"/>
                <a:sym typeface="Open Sans"/>
              </a:rPr>
              <a:t>Load balancer/public address</a:t>
            </a:r>
            <a:endParaRPr sz="1400" b="0" i="0" u="none" strike="noStrike" cap="none">
              <a:solidFill>
                <a:srgbClr val="000000"/>
              </a:solidFill>
              <a:latin typeface="Arial"/>
              <a:ea typeface="Arial"/>
              <a:cs typeface="Arial"/>
              <a:sym typeface="Arial"/>
            </a:endParaRPr>
          </a:p>
          <a:p>
            <a:pPr marL="1828800" marR="0" lvl="2" indent="-457200" algn="l" rtl="0">
              <a:lnSpc>
                <a:spcPct val="100000"/>
              </a:lnSpc>
              <a:spcBef>
                <a:spcPts val="0"/>
              </a:spcBef>
              <a:spcAft>
                <a:spcPts val="0"/>
              </a:spcAft>
              <a:buClr>
                <a:srgbClr val="3F3F3F"/>
              </a:buClr>
              <a:buSzPts val="2200"/>
              <a:buFont typeface="Arial"/>
              <a:buChar char="•"/>
            </a:pPr>
            <a:r>
              <a:rPr lang="en-US" sz="2200" b="1" i="0" u="none" strike="noStrike" cap="none">
                <a:solidFill>
                  <a:srgbClr val="3F3F3F"/>
                </a:solidFill>
                <a:latin typeface="Open Sans"/>
                <a:ea typeface="Open Sans"/>
                <a:cs typeface="Open Sans"/>
                <a:sym typeface="Open Sans"/>
              </a:rPr>
              <a:t>TLS private key</a:t>
            </a:r>
            <a:endParaRPr sz="1400" b="0" i="0" u="none" strike="noStrike" cap="none">
              <a:solidFill>
                <a:srgbClr val="000000"/>
              </a:solidFill>
              <a:latin typeface="Arial"/>
              <a:ea typeface="Arial"/>
              <a:cs typeface="Arial"/>
              <a:sym typeface="Arial"/>
            </a:endParaRPr>
          </a:p>
          <a:p>
            <a:pPr marL="1828800" marR="0" lvl="2" indent="-457200" algn="l" rtl="0">
              <a:lnSpc>
                <a:spcPct val="100000"/>
              </a:lnSpc>
              <a:spcBef>
                <a:spcPts val="0"/>
              </a:spcBef>
              <a:spcAft>
                <a:spcPts val="0"/>
              </a:spcAft>
              <a:buClr>
                <a:srgbClr val="3F3F3F"/>
              </a:buClr>
              <a:buSzPts val="2200"/>
              <a:buFont typeface="Arial"/>
              <a:buChar char="•"/>
            </a:pPr>
            <a:r>
              <a:rPr lang="en-US" sz="2200" b="1" i="0" u="none" strike="noStrike" cap="none">
                <a:solidFill>
                  <a:srgbClr val="3F3F3F"/>
                </a:solidFill>
                <a:latin typeface="Open Sans"/>
                <a:ea typeface="Open Sans"/>
                <a:cs typeface="Open Sans"/>
                <a:sym typeface="Open Sans"/>
              </a:rPr>
              <a:t>TLS certification chain</a:t>
            </a:r>
            <a:endParaRPr sz="1400" b="0" i="0" u="none" strike="noStrike" cap="none">
              <a:solidFill>
                <a:srgbClr val="000000"/>
              </a:solidFill>
              <a:latin typeface="Arial"/>
              <a:ea typeface="Arial"/>
              <a:cs typeface="Arial"/>
              <a:sym typeface="Arial"/>
            </a:endParaRPr>
          </a:p>
          <a:p>
            <a:pPr marL="1828800" marR="0" lvl="2" indent="-457200" algn="l" rtl="0">
              <a:lnSpc>
                <a:spcPct val="100000"/>
              </a:lnSpc>
              <a:spcBef>
                <a:spcPts val="0"/>
              </a:spcBef>
              <a:spcAft>
                <a:spcPts val="0"/>
              </a:spcAft>
              <a:buClr>
                <a:srgbClr val="3F3F3F"/>
              </a:buClr>
              <a:buSzPts val="2200"/>
              <a:buFont typeface="Arial"/>
              <a:buChar char="•"/>
            </a:pPr>
            <a:r>
              <a:rPr lang="en-US" sz="2200" b="1" i="0" u="none" strike="noStrike" cap="none">
                <a:solidFill>
                  <a:srgbClr val="3F3F3F"/>
                </a:solidFill>
                <a:latin typeface="Open Sans"/>
                <a:ea typeface="Open Sans"/>
                <a:cs typeface="Open Sans"/>
                <a:sym typeface="Open Sans"/>
              </a:rPr>
              <a:t>TLS CA</a:t>
            </a:r>
            <a:endParaRPr sz="1400" b="0" i="0" u="none" strike="noStrike" cap="none">
              <a:solidFill>
                <a:srgbClr val="000000"/>
              </a:solidFill>
              <a:latin typeface="Arial"/>
              <a:ea typeface="Arial"/>
              <a:cs typeface="Arial"/>
              <a:sym typeface="Arial"/>
            </a:endParaRPr>
          </a:p>
          <a:p>
            <a:pPr marL="1371600" marR="0" lvl="1" indent="-4572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Save</a:t>
            </a:r>
            <a:endParaRPr sz="1400" b="0" i="0" u="none" strike="noStrike" cap="none">
              <a:solidFill>
                <a:srgbClr val="000000"/>
              </a:solidFill>
              <a:latin typeface="Arial"/>
              <a:ea typeface="Arial"/>
              <a:cs typeface="Arial"/>
              <a:sym typeface="Arial"/>
            </a:endParaRPr>
          </a:p>
          <a:p>
            <a:pPr marL="457200" marR="0" lvl="1" indent="0" algn="l" rtl="0">
              <a:lnSpc>
                <a:spcPct val="100000"/>
              </a:lnSpc>
              <a:spcBef>
                <a:spcPts val="0"/>
              </a:spcBef>
              <a:spcAft>
                <a:spcPts val="0"/>
              </a:spcAft>
              <a:buClr>
                <a:srgbClr val="000000"/>
              </a:buClr>
              <a:buSzPts val="2200"/>
              <a:buFont typeface="Arial"/>
              <a:buNone/>
            </a:pPr>
            <a:endParaRPr sz="2200" b="1" i="0" u="none" strike="noStrike" cap="none">
              <a:solidFill>
                <a:srgbClr val="3F3F3F"/>
              </a:solidFill>
              <a:latin typeface="Open Sans"/>
              <a:ea typeface="Open Sans"/>
              <a:cs typeface="Open Sans"/>
              <a:sym typeface="Open Sans"/>
            </a:endParaRPr>
          </a:p>
          <a:p>
            <a:pPr marL="914400" marR="0" lvl="0" indent="-457200" algn="l" rtl="0">
              <a:lnSpc>
                <a:spcPct val="100000"/>
              </a:lnSpc>
              <a:spcBef>
                <a:spcPts val="0"/>
              </a:spcBef>
              <a:spcAft>
                <a:spcPts val="0"/>
              </a:spcAft>
              <a:buClr>
                <a:srgbClr val="3F3F3F"/>
              </a:buClr>
              <a:buSzPts val="2200"/>
              <a:buFont typeface="Arial"/>
              <a:buAutoNum type="arabicPeriod" startAt="2"/>
            </a:pPr>
            <a:r>
              <a:rPr lang="en-US" sz="2200" b="0" i="0" u="none" strike="noStrike" cap="none">
                <a:solidFill>
                  <a:srgbClr val="3F3F3F"/>
                </a:solidFill>
                <a:latin typeface="Open Sans"/>
                <a:ea typeface="Open Sans"/>
                <a:cs typeface="Open Sans"/>
                <a:sym typeface="Open Sans"/>
              </a:rPr>
              <a:t>Configure the storage backend to store the Docker images:</a:t>
            </a:r>
            <a:endParaRPr sz="1400" b="0" i="0" u="none" strike="noStrike" cap="none">
              <a:solidFill>
                <a:srgbClr val="000000"/>
              </a:solidFill>
              <a:latin typeface="Arial"/>
              <a:ea typeface="Arial"/>
              <a:cs typeface="Arial"/>
              <a:sym typeface="Arial"/>
            </a:endParaRPr>
          </a:p>
          <a:p>
            <a:pPr marL="1371600" marR="0" lvl="1" indent="-4572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Log in as an admin into the DTR web interface</a:t>
            </a:r>
            <a:endParaRPr sz="1400" b="0" i="0" u="none" strike="noStrike" cap="none">
              <a:solidFill>
                <a:srgbClr val="000000"/>
              </a:solidFill>
              <a:latin typeface="Arial"/>
              <a:ea typeface="Arial"/>
              <a:cs typeface="Arial"/>
              <a:sym typeface="Arial"/>
            </a:endParaRPr>
          </a:p>
          <a:p>
            <a:pPr marL="1371600" marR="0" lvl="1" indent="-4572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Navigate to </a:t>
            </a:r>
            <a:r>
              <a:rPr lang="en-US" sz="2200" b="1" i="0" u="none" strike="noStrike" cap="none">
                <a:solidFill>
                  <a:srgbClr val="3F3F3F"/>
                </a:solidFill>
                <a:latin typeface="Open Sans"/>
                <a:ea typeface="Open Sans"/>
                <a:cs typeface="Open Sans"/>
                <a:sym typeface="Open Sans"/>
              </a:rPr>
              <a:t>System</a:t>
            </a:r>
            <a:endParaRPr sz="1400" b="0" i="0" u="none" strike="noStrike" cap="none">
              <a:solidFill>
                <a:srgbClr val="000000"/>
              </a:solidFill>
              <a:latin typeface="Arial"/>
              <a:ea typeface="Arial"/>
              <a:cs typeface="Arial"/>
              <a:sym typeface="Arial"/>
            </a:endParaRPr>
          </a:p>
          <a:p>
            <a:pPr marL="1371600" marR="0" lvl="1" indent="-4572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Storage</a:t>
            </a:r>
            <a:endParaRPr sz="2200" b="0" i="0" u="none" strike="noStrike" cap="none">
              <a:solidFill>
                <a:srgbClr val="3F3F3F"/>
              </a:solidFill>
              <a:latin typeface="Open Sans"/>
              <a:ea typeface="Open Sans"/>
              <a:cs typeface="Open Sans"/>
              <a:sym typeface="Open Sans"/>
            </a:endParaRPr>
          </a:p>
        </p:txBody>
      </p:sp>
      <p:sp>
        <p:nvSpPr>
          <p:cNvPr id="2283" name="Google Shape;2283;g6b6c14001a_1_161"/>
          <p:cNvSpPr/>
          <p:nvPr/>
        </p:nvSpPr>
        <p:spPr>
          <a:xfrm>
            <a:off x="1227999" y="1704600"/>
            <a:ext cx="34005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Post-Installation steps: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2288"/>
        <p:cNvGrpSpPr/>
        <p:nvPr/>
      </p:nvGrpSpPr>
      <p:grpSpPr>
        <a:xfrm>
          <a:off x="0" y="0"/>
          <a:ext cx="0" cy="0"/>
          <a:chOff x="0" y="0"/>
          <a:chExt cx="0" cy="0"/>
        </a:xfrm>
      </p:grpSpPr>
      <p:sp>
        <p:nvSpPr>
          <p:cNvPr id="2289" name="Google Shape;2289;g6b6c14001a_1_169"/>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a:t>
            </a:r>
            <a:endParaRPr sz="2800" b="1" i="0" u="none" strike="noStrike" cap="none">
              <a:solidFill>
                <a:srgbClr val="3F3F3F"/>
              </a:solidFill>
              <a:latin typeface="Open Sans"/>
              <a:ea typeface="Open Sans"/>
              <a:cs typeface="Open Sans"/>
              <a:sym typeface="Open Sans"/>
            </a:endParaRPr>
          </a:p>
        </p:txBody>
      </p:sp>
      <p:pic>
        <p:nvPicPr>
          <p:cNvPr id="2290" name="Google Shape;2290;g6b6c14001a_1_169"/>
          <p:cNvPicPr preferRelativeResize="0"/>
          <p:nvPr/>
        </p:nvPicPr>
        <p:blipFill rotWithShape="1">
          <a:blip r:embed="rId3">
            <a:alphaModFix/>
          </a:blip>
          <a:srcRect/>
          <a:stretch/>
        </p:blipFill>
        <p:spPr>
          <a:xfrm>
            <a:off x="6240546" y="613291"/>
            <a:ext cx="3774924" cy="407137"/>
          </a:xfrm>
          <a:prstGeom prst="rect">
            <a:avLst/>
          </a:prstGeom>
          <a:noFill/>
          <a:ln>
            <a:noFill/>
          </a:ln>
        </p:spPr>
      </p:pic>
      <p:sp>
        <p:nvSpPr>
          <p:cNvPr id="2291" name="Google Shape;2291;g6b6c14001a_1_169"/>
          <p:cNvSpPr/>
          <p:nvPr/>
        </p:nvSpPr>
        <p:spPr>
          <a:xfrm>
            <a:off x="1228000" y="2758050"/>
            <a:ext cx="14297700" cy="52140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914400" marR="0" lvl="0" indent="-457200" algn="l" rtl="0">
              <a:lnSpc>
                <a:spcPct val="150000"/>
              </a:lnSpc>
              <a:spcBef>
                <a:spcPts val="0"/>
              </a:spcBef>
              <a:spcAft>
                <a:spcPts val="0"/>
              </a:spcAft>
              <a:buClr>
                <a:srgbClr val="3F3F3F"/>
              </a:buClr>
              <a:buSzPts val="2200"/>
              <a:buFont typeface="Arial"/>
              <a:buAutoNum type="arabicPeriod" startAt="4"/>
            </a:pPr>
            <a:r>
              <a:rPr lang="en-US" sz="2200" b="0" i="0" u="none" strike="noStrike" cap="none">
                <a:solidFill>
                  <a:srgbClr val="3F3F3F"/>
                </a:solidFill>
                <a:latin typeface="Open Sans"/>
                <a:ea typeface="Open Sans"/>
                <a:cs typeface="Open Sans"/>
                <a:sym typeface="Open Sans"/>
              </a:rPr>
              <a:t>Testing whether the images can be pushed or pulled:</a:t>
            </a:r>
            <a:endParaRPr sz="1400" b="0" i="0" u="none" strike="noStrike" cap="none">
              <a:solidFill>
                <a:srgbClr val="000000"/>
              </a:solidFill>
              <a:latin typeface="Arial"/>
              <a:ea typeface="Arial"/>
              <a:cs typeface="Arial"/>
              <a:sym typeface="Arial"/>
            </a:endParaRPr>
          </a:p>
          <a:p>
            <a:pPr marL="457200" marR="0" lvl="0" indent="-317500" algn="l" rtl="0">
              <a:lnSpc>
                <a:spcPct val="15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1371600" marR="0" lvl="1" indent="-457200" algn="l" rtl="0">
              <a:lnSpc>
                <a:spcPct val="150000"/>
              </a:lnSpc>
              <a:spcBef>
                <a:spcPts val="0"/>
              </a:spcBef>
              <a:spcAft>
                <a:spcPts val="0"/>
              </a:spcAft>
              <a:buClr>
                <a:srgbClr val="3F3F3F"/>
              </a:buClr>
              <a:buSzPts val="2200"/>
              <a:buFont typeface="Arial"/>
              <a:buAutoNum type="alphaLcPeriod"/>
            </a:pPr>
            <a:r>
              <a:rPr lang="en-US" sz="2200" b="0" i="0" u="none" strike="noStrike" cap="none">
                <a:solidFill>
                  <a:srgbClr val="3F3F3F"/>
                </a:solidFill>
                <a:latin typeface="Open Sans"/>
                <a:ea typeface="Open Sans"/>
                <a:cs typeface="Open Sans"/>
                <a:sym typeface="Open Sans"/>
              </a:rPr>
              <a:t>Configure the </a:t>
            </a:r>
            <a:r>
              <a:rPr lang="en-US" sz="2200" b="1" i="0" u="none" strike="noStrike" cap="none">
                <a:solidFill>
                  <a:srgbClr val="3F3F3F"/>
                </a:solidFill>
                <a:latin typeface="Open Sans"/>
                <a:ea typeface="Open Sans"/>
                <a:cs typeface="Open Sans"/>
                <a:sym typeface="Open Sans"/>
              </a:rPr>
              <a:t>Ubuntu/Debian </a:t>
            </a:r>
            <a:r>
              <a:rPr lang="en-US" sz="2200" b="0" i="0" u="none" strike="noStrike" cap="none">
                <a:solidFill>
                  <a:srgbClr val="3F3F3F"/>
                </a:solidFill>
                <a:latin typeface="Open Sans"/>
                <a:ea typeface="Open Sans"/>
                <a:cs typeface="Open Sans"/>
                <a:sym typeface="Open Sans"/>
              </a:rPr>
              <a:t>operating system to trust the certificate:</a:t>
            </a:r>
            <a:endParaRPr sz="1400" b="0" i="0" u="none" strike="noStrike" cap="none">
              <a:solidFill>
                <a:srgbClr val="000000"/>
              </a:solidFill>
              <a:latin typeface="Arial"/>
              <a:ea typeface="Arial"/>
              <a:cs typeface="Arial"/>
              <a:sym typeface="Arial"/>
            </a:endParaRPr>
          </a:p>
          <a:p>
            <a:pPr marL="1828800" marR="0" lvl="2"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Download the DTR CA certificate </a:t>
            </a:r>
            <a:br>
              <a:rPr lang="en-US" sz="2200" b="0" i="0"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sudo curl -k https://&lt;dtr-domain-name&gt;/ca -o /usr/local/share/ca-certificates/&lt;dtr-domain-name&gt;.crt</a:t>
            </a:r>
            <a:endParaRPr sz="2200" b="0" i="1" u="none" strike="noStrike" cap="none">
              <a:solidFill>
                <a:srgbClr val="3F3F3F"/>
              </a:solidFill>
              <a:latin typeface="Open Sans"/>
              <a:ea typeface="Open Sans"/>
              <a:cs typeface="Open Sans"/>
              <a:sym typeface="Open Sans"/>
            </a:endParaRPr>
          </a:p>
          <a:p>
            <a:pPr marL="1828800" marR="0" lvl="2"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Refresh the list of certificates to trust </a:t>
            </a:r>
            <a:br>
              <a:rPr lang="en-US" sz="2200" b="0" i="0"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sudo update-ca-certificates </a:t>
            </a:r>
            <a:endParaRPr sz="1400" b="0" i="0" u="none" strike="noStrike" cap="none">
              <a:solidFill>
                <a:srgbClr val="000000"/>
              </a:solidFill>
              <a:latin typeface="Arial"/>
              <a:ea typeface="Arial"/>
              <a:cs typeface="Arial"/>
              <a:sym typeface="Arial"/>
            </a:endParaRPr>
          </a:p>
          <a:p>
            <a:pPr marL="1828800" marR="0" lvl="2"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Restart the Docker daemon </a:t>
            </a:r>
            <a:br>
              <a:rPr lang="en-US" sz="2200" b="0" i="0"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sudo service docker restart</a:t>
            </a:r>
            <a:endParaRPr sz="2200" b="0" i="1" u="none" strike="noStrike" cap="none">
              <a:solidFill>
                <a:srgbClr val="3F3F3F"/>
              </a:solidFill>
              <a:latin typeface="Open Sans"/>
              <a:ea typeface="Open Sans"/>
              <a:cs typeface="Open Sans"/>
              <a:sym typeface="Open Sans"/>
            </a:endParaRPr>
          </a:p>
        </p:txBody>
      </p:sp>
      <p:sp>
        <p:nvSpPr>
          <p:cNvPr id="2292" name="Google Shape;2292;g6b6c14001a_1_169"/>
          <p:cNvSpPr/>
          <p:nvPr/>
        </p:nvSpPr>
        <p:spPr>
          <a:xfrm>
            <a:off x="1227999" y="1704600"/>
            <a:ext cx="34005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Post-Installation steps: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2297"/>
        <p:cNvGrpSpPr/>
        <p:nvPr/>
      </p:nvGrpSpPr>
      <p:grpSpPr>
        <a:xfrm>
          <a:off x="0" y="0"/>
          <a:ext cx="0" cy="0"/>
          <a:chOff x="0" y="0"/>
          <a:chExt cx="0" cy="0"/>
        </a:xfrm>
      </p:grpSpPr>
      <p:sp>
        <p:nvSpPr>
          <p:cNvPr id="2298" name="Google Shape;2298;g6b6c14001a_1_177"/>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a:t>
            </a:r>
            <a:endParaRPr sz="2800" b="1" i="0" u="none" strike="noStrike" cap="none">
              <a:solidFill>
                <a:srgbClr val="3F3F3F"/>
              </a:solidFill>
              <a:latin typeface="Open Sans"/>
              <a:ea typeface="Open Sans"/>
              <a:cs typeface="Open Sans"/>
              <a:sym typeface="Open Sans"/>
            </a:endParaRPr>
          </a:p>
        </p:txBody>
      </p:sp>
      <p:pic>
        <p:nvPicPr>
          <p:cNvPr id="2299" name="Google Shape;2299;g6b6c14001a_1_177"/>
          <p:cNvPicPr preferRelativeResize="0"/>
          <p:nvPr/>
        </p:nvPicPr>
        <p:blipFill rotWithShape="1">
          <a:blip r:embed="rId3">
            <a:alphaModFix/>
          </a:blip>
          <a:srcRect/>
          <a:stretch/>
        </p:blipFill>
        <p:spPr>
          <a:xfrm>
            <a:off x="6240546" y="613291"/>
            <a:ext cx="3774924" cy="407137"/>
          </a:xfrm>
          <a:prstGeom prst="rect">
            <a:avLst/>
          </a:prstGeom>
          <a:noFill/>
          <a:ln>
            <a:noFill/>
          </a:ln>
        </p:spPr>
      </p:pic>
      <p:sp>
        <p:nvSpPr>
          <p:cNvPr id="2300" name="Google Shape;2300;g6b6c14001a_1_177"/>
          <p:cNvSpPr/>
          <p:nvPr/>
        </p:nvSpPr>
        <p:spPr>
          <a:xfrm>
            <a:off x="1228000" y="2693800"/>
            <a:ext cx="14049301" cy="52641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914400" marR="0" lvl="0" indent="-457200" algn="l" rtl="0">
              <a:lnSpc>
                <a:spcPct val="150000"/>
              </a:lnSpc>
              <a:spcBef>
                <a:spcPts val="0"/>
              </a:spcBef>
              <a:spcAft>
                <a:spcPts val="0"/>
              </a:spcAft>
              <a:buClr>
                <a:srgbClr val="3F3F3F"/>
              </a:buClr>
              <a:buSzPts val="2200"/>
              <a:buFont typeface="Arial"/>
              <a:buAutoNum type="arabicPeriod" startAt="4"/>
            </a:pPr>
            <a:r>
              <a:rPr lang="en-US" sz="2200" b="0" i="0" u="none" strike="noStrike" cap="none">
                <a:solidFill>
                  <a:srgbClr val="3F3F3F"/>
                </a:solidFill>
                <a:latin typeface="Open Sans"/>
                <a:ea typeface="Open Sans"/>
                <a:cs typeface="Open Sans"/>
                <a:sym typeface="Open Sans"/>
              </a:rPr>
              <a:t>Testing whether the images can be pushed or pulled:</a:t>
            </a:r>
            <a:endParaRPr sz="1400" b="0" i="0" u="none" strike="noStrike" cap="none">
              <a:solidFill>
                <a:srgbClr val="000000"/>
              </a:solidFill>
              <a:latin typeface="Arial"/>
              <a:ea typeface="Arial"/>
              <a:cs typeface="Arial"/>
              <a:sym typeface="Arial"/>
            </a:endParaRPr>
          </a:p>
          <a:p>
            <a:pPr marL="914400" marR="0" lvl="1" indent="-317500" algn="l" rtl="0">
              <a:lnSpc>
                <a:spcPct val="15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1371600" marR="0" lvl="1" indent="-457200" algn="l" rtl="0">
              <a:lnSpc>
                <a:spcPct val="150000"/>
              </a:lnSpc>
              <a:spcBef>
                <a:spcPts val="0"/>
              </a:spcBef>
              <a:spcAft>
                <a:spcPts val="0"/>
              </a:spcAft>
              <a:buClr>
                <a:srgbClr val="3F3F3F"/>
              </a:buClr>
              <a:buSzPts val="2200"/>
              <a:buFont typeface="Arial"/>
              <a:buAutoNum type="alphaLcPeriod" startAt="2"/>
            </a:pPr>
            <a:r>
              <a:rPr lang="en-US" sz="2200" b="0" i="0" u="none" strike="noStrike" cap="none">
                <a:solidFill>
                  <a:srgbClr val="3F3F3F"/>
                </a:solidFill>
                <a:latin typeface="Open Sans"/>
                <a:ea typeface="Open Sans"/>
                <a:cs typeface="Open Sans"/>
                <a:sym typeface="Open Sans"/>
              </a:rPr>
              <a:t>Create an image repository:</a:t>
            </a:r>
            <a:endParaRPr sz="1400" b="0" i="0" u="none" strike="noStrike" cap="none">
              <a:solidFill>
                <a:srgbClr val="000000"/>
              </a:solidFill>
              <a:latin typeface="Arial"/>
              <a:ea typeface="Arial"/>
              <a:cs typeface="Arial"/>
              <a:sym typeface="Arial"/>
            </a:endParaRPr>
          </a:p>
          <a:p>
            <a:pPr marL="1828800" marR="0" lvl="2"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Log in to </a:t>
            </a:r>
            <a:r>
              <a:rPr lang="en-US" sz="2200" b="0" i="1" u="none" strike="noStrike" cap="none">
                <a:solidFill>
                  <a:srgbClr val="3F3F3F"/>
                </a:solidFill>
                <a:latin typeface="Open Sans"/>
                <a:ea typeface="Open Sans"/>
                <a:cs typeface="Open Sans"/>
                <a:sym typeface="Open Sans"/>
              </a:rPr>
              <a:t>https://&lt;dtr-url </a:t>
            </a:r>
            <a:r>
              <a:rPr lang="en-US" sz="2200" b="0" i="0" u="none" strike="noStrike" cap="none">
                <a:solidFill>
                  <a:srgbClr val="3F3F3F"/>
                </a:solidFill>
                <a:latin typeface="Open Sans"/>
                <a:ea typeface="Open Sans"/>
                <a:cs typeface="Open Sans"/>
                <a:sym typeface="Open Sans"/>
              </a:rPr>
              <a:t>with UCP credentials, if image repository is being created for the first time</a:t>
            </a:r>
            <a:endParaRPr sz="1400" b="0" i="0" u="none" strike="noStrike" cap="none">
              <a:solidFill>
                <a:srgbClr val="000000"/>
              </a:solidFill>
              <a:latin typeface="Arial"/>
              <a:ea typeface="Arial"/>
              <a:cs typeface="Arial"/>
              <a:sym typeface="Arial"/>
            </a:endParaRPr>
          </a:p>
          <a:p>
            <a:pPr marL="1828800" marR="0" lvl="2"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Select </a:t>
            </a:r>
            <a:r>
              <a:rPr lang="en-US" sz="2200" b="1" i="0" u="none" strike="noStrike" cap="none">
                <a:solidFill>
                  <a:srgbClr val="3F3F3F"/>
                </a:solidFill>
                <a:latin typeface="Open Sans"/>
                <a:ea typeface="Open Sans"/>
                <a:cs typeface="Open Sans"/>
                <a:sym typeface="Open Sans"/>
              </a:rPr>
              <a:t>Repositories </a:t>
            </a:r>
            <a:r>
              <a:rPr lang="en-US" sz="2200" b="0" i="0" u="none" strike="noStrike" cap="none">
                <a:solidFill>
                  <a:srgbClr val="3F3F3F"/>
                </a:solidFill>
                <a:latin typeface="Open Sans"/>
                <a:ea typeface="Open Sans"/>
                <a:cs typeface="Open Sans"/>
                <a:sym typeface="Open Sans"/>
              </a:rPr>
              <a:t>on left navigation pane</a:t>
            </a:r>
            <a:endParaRPr sz="1400" b="0" i="0" u="none" strike="noStrike" cap="none">
              <a:solidFill>
                <a:srgbClr val="000000"/>
              </a:solidFill>
              <a:latin typeface="Arial"/>
              <a:ea typeface="Arial"/>
              <a:cs typeface="Arial"/>
              <a:sym typeface="Arial"/>
            </a:endParaRPr>
          </a:p>
          <a:p>
            <a:pPr marL="1828800" marR="0" lvl="2"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New repository </a:t>
            </a:r>
            <a:r>
              <a:rPr lang="en-US" sz="2200" b="0" i="0" u="none" strike="noStrike" cap="none">
                <a:solidFill>
                  <a:srgbClr val="3F3F3F"/>
                </a:solidFill>
                <a:latin typeface="Open Sans"/>
                <a:ea typeface="Open Sans"/>
                <a:cs typeface="Open Sans"/>
                <a:sym typeface="Open Sans"/>
              </a:rPr>
              <a:t>on the upper right corner</a:t>
            </a:r>
            <a:endParaRPr sz="1400" b="0" i="0" u="none" strike="noStrike" cap="none">
              <a:solidFill>
                <a:srgbClr val="000000"/>
              </a:solidFill>
              <a:latin typeface="Arial"/>
              <a:ea typeface="Arial"/>
              <a:cs typeface="Arial"/>
              <a:sym typeface="Arial"/>
            </a:endParaRPr>
          </a:p>
          <a:p>
            <a:pPr marL="1828800" marR="0" lvl="2"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Select the namespace and name the repository</a:t>
            </a:r>
            <a:endParaRPr sz="1400" b="0" i="0" u="none" strike="noStrike" cap="none">
              <a:solidFill>
                <a:srgbClr val="000000"/>
              </a:solidFill>
              <a:latin typeface="Arial"/>
              <a:ea typeface="Arial"/>
              <a:cs typeface="Arial"/>
              <a:sym typeface="Arial"/>
            </a:endParaRPr>
          </a:p>
          <a:p>
            <a:pPr marL="1828800" marR="0" lvl="2"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Choose the repository type</a:t>
            </a:r>
            <a:endParaRPr sz="1400" b="0" i="0" u="none" strike="noStrike" cap="none">
              <a:solidFill>
                <a:srgbClr val="000000"/>
              </a:solidFill>
              <a:latin typeface="Arial"/>
              <a:ea typeface="Arial"/>
              <a:cs typeface="Arial"/>
              <a:sym typeface="Arial"/>
            </a:endParaRPr>
          </a:p>
          <a:p>
            <a:pPr marL="1828800" marR="0" lvl="2"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 </a:t>
            </a:r>
            <a:r>
              <a:rPr lang="en-US" sz="2200" b="0" i="0" u="none" strike="noStrike" cap="none">
                <a:solidFill>
                  <a:srgbClr val="3F3F3F"/>
                </a:solidFill>
                <a:latin typeface="Open Sans"/>
                <a:ea typeface="Open Sans"/>
                <a:cs typeface="Open Sans"/>
                <a:sym typeface="Open Sans"/>
              </a:rPr>
              <a:t>to create the repository</a:t>
            </a:r>
            <a:endParaRPr sz="1400" b="0" i="0" u="none" strike="noStrike" cap="none">
              <a:solidFill>
                <a:srgbClr val="000000"/>
              </a:solidFill>
              <a:latin typeface="Arial"/>
              <a:ea typeface="Arial"/>
              <a:cs typeface="Arial"/>
              <a:sym typeface="Arial"/>
            </a:endParaRPr>
          </a:p>
        </p:txBody>
      </p:sp>
      <p:sp>
        <p:nvSpPr>
          <p:cNvPr id="2301" name="Google Shape;2301;g6b6c14001a_1_177"/>
          <p:cNvSpPr/>
          <p:nvPr/>
        </p:nvSpPr>
        <p:spPr>
          <a:xfrm>
            <a:off x="1227999" y="1704600"/>
            <a:ext cx="34005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Post-Installation steps: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9"/>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Features of Docker Enterprise</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sp>
        <p:nvSpPr>
          <p:cNvPr id="2307" name="Google Shape;2307;g6b6c14001a_1_185"/>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a:t>
            </a:r>
            <a:endParaRPr sz="2800" b="1" i="0" u="none" strike="noStrike" cap="none">
              <a:solidFill>
                <a:srgbClr val="3F3F3F"/>
              </a:solidFill>
              <a:latin typeface="Open Sans"/>
              <a:ea typeface="Open Sans"/>
              <a:cs typeface="Open Sans"/>
              <a:sym typeface="Open Sans"/>
            </a:endParaRPr>
          </a:p>
        </p:txBody>
      </p:sp>
      <p:pic>
        <p:nvPicPr>
          <p:cNvPr id="2308" name="Google Shape;2308;g6b6c14001a_1_185"/>
          <p:cNvPicPr preferRelativeResize="0"/>
          <p:nvPr/>
        </p:nvPicPr>
        <p:blipFill rotWithShape="1">
          <a:blip r:embed="rId3">
            <a:alphaModFix/>
          </a:blip>
          <a:srcRect/>
          <a:stretch/>
        </p:blipFill>
        <p:spPr>
          <a:xfrm>
            <a:off x="6240546" y="613291"/>
            <a:ext cx="3774924" cy="407137"/>
          </a:xfrm>
          <a:prstGeom prst="rect">
            <a:avLst/>
          </a:prstGeom>
          <a:noFill/>
          <a:ln>
            <a:noFill/>
          </a:ln>
        </p:spPr>
      </p:pic>
      <p:sp>
        <p:nvSpPr>
          <p:cNvPr id="2309" name="Google Shape;2309;g6b6c14001a_1_185"/>
          <p:cNvSpPr/>
          <p:nvPr/>
        </p:nvSpPr>
        <p:spPr>
          <a:xfrm>
            <a:off x="1228000" y="2748849"/>
            <a:ext cx="14049301" cy="51714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914400" marR="0" lvl="0" indent="-457200" algn="l" rtl="0">
              <a:lnSpc>
                <a:spcPct val="150000"/>
              </a:lnSpc>
              <a:spcBef>
                <a:spcPts val="0"/>
              </a:spcBef>
              <a:spcAft>
                <a:spcPts val="0"/>
              </a:spcAft>
              <a:buClr>
                <a:srgbClr val="3F3F3F"/>
              </a:buClr>
              <a:buSzPts val="2200"/>
              <a:buFont typeface="Arial"/>
              <a:buAutoNum type="arabicPeriod" startAt="4"/>
            </a:pPr>
            <a:r>
              <a:rPr lang="en-US" sz="2200" b="0" i="0" u="none" strike="noStrike" cap="none">
                <a:solidFill>
                  <a:srgbClr val="3F3F3F"/>
                </a:solidFill>
                <a:latin typeface="Open Sans"/>
                <a:ea typeface="Open Sans"/>
                <a:cs typeface="Open Sans"/>
                <a:sym typeface="Open Sans"/>
              </a:rPr>
              <a:t>Testing whether the images can be pushed or pulled:</a:t>
            </a:r>
            <a:endParaRPr sz="1400" b="0" i="0" u="none" strike="noStrike" cap="none">
              <a:solidFill>
                <a:srgbClr val="000000"/>
              </a:solidFill>
              <a:latin typeface="Arial"/>
              <a:ea typeface="Arial"/>
              <a:cs typeface="Arial"/>
              <a:sym typeface="Arial"/>
            </a:endParaRPr>
          </a:p>
          <a:p>
            <a:pPr marL="914400" marR="0" lvl="1" indent="-317500" algn="l" rtl="0">
              <a:lnSpc>
                <a:spcPct val="15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1371600" marR="0" lvl="1" indent="-457200" algn="l" rtl="0">
              <a:lnSpc>
                <a:spcPct val="150000"/>
              </a:lnSpc>
              <a:spcBef>
                <a:spcPts val="0"/>
              </a:spcBef>
              <a:spcAft>
                <a:spcPts val="0"/>
              </a:spcAft>
              <a:buClr>
                <a:srgbClr val="3F3F3F"/>
              </a:buClr>
              <a:buSzPts val="2200"/>
              <a:buFont typeface="Arial"/>
              <a:buAutoNum type="alphaLcPeriod" startAt="3"/>
            </a:pPr>
            <a:r>
              <a:rPr lang="en-US" sz="2200" b="0" i="0" u="none" strike="noStrike" cap="none">
                <a:solidFill>
                  <a:srgbClr val="3F3F3F"/>
                </a:solidFill>
                <a:latin typeface="Open Sans"/>
                <a:ea typeface="Open Sans"/>
                <a:cs typeface="Open Sans"/>
                <a:sym typeface="Open Sans"/>
              </a:rPr>
              <a:t>Pull an image:</a:t>
            </a:r>
            <a:endParaRPr sz="1400" b="0" i="0" u="none" strike="noStrike" cap="none">
              <a:solidFill>
                <a:srgbClr val="000000"/>
              </a:solidFill>
              <a:latin typeface="Arial"/>
              <a:ea typeface="Arial"/>
              <a:cs typeface="Arial"/>
              <a:sym typeface="Arial"/>
            </a:endParaRPr>
          </a:p>
          <a:p>
            <a:pPr marL="2286000" marR="0" lvl="3"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Access the DTR at </a:t>
            </a:r>
            <a:r>
              <a:rPr lang="en-US" sz="2200" b="0" i="1" u="none" strike="noStrike" cap="none">
                <a:solidFill>
                  <a:srgbClr val="3F3F3F"/>
                </a:solidFill>
                <a:latin typeface="Open Sans"/>
                <a:ea typeface="Open Sans"/>
                <a:cs typeface="Open Sans"/>
                <a:sym typeface="Open Sans"/>
              </a:rPr>
              <a:t>dtr-example.com </a:t>
            </a:r>
            <a:r>
              <a:rPr lang="en-US" sz="2200" b="0" i="0" u="none" strike="noStrike" cap="none">
                <a:solidFill>
                  <a:srgbClr val="3F3F3F"/>
                </a:solidFill>
                <a:latin typeface="Open Sans"/>
                <a:ea typeface="Open Sans"/>
                <a:cs typeface="Open Sans"/>
                <a:sym typeface="Open Sans"/>
              </a:rPr>
              <a:t>(DTR external URL)</a:t>
            </a:r>
            <a:endParaRPr sz="2200" b="0" i="1" u="none" strike="noStrike" cap="none">
              <a:solidFill>
                <a:srgbClr val="3F3F3F"/>
              </a:solidFill>
              <a:latin typeface="Open Sans"/>
              <a:ea typeface="Open Sans"/>
              <a:cs typeface="Open Sans"/>
              <a:sym typeface="Open Sans"/>
            </a:endParaRPr>
          </a:p>
          <a:p>
            <a:pPr marL="2286000" marR="0" lvl="3"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Permission is granted to access the nginx and wordpress repositories</a:t>
            </a:r>
            <a:endParaRPr sz="1400" b="0" i="0" u="none" strike="noStrike" cap="none">
              <a:solidFill>
                <a:srgbClr val="000000"/>
              </a:solidFill>
              <a:latin typeface="Arial"/>
              <a:ea typeface="Arial"/>
              <a:cs typeface="Arial"/>
              <a:sym typeface="Arial"/>
            </a:endParaRPr>
          </a:p>
          <a:p>
            <a:pPr marL="2286000" marR="0" lvl="3" indent="-457200" algn="l" rtl="0">
              <a:lnSpc>
                <a:spcPct val="150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Run the following command to pull the latest tag of the wordpress image:</a:t>
            </a:r>
            <a:br>
              <a:rPr lang="en-US" sz="2200" b="0" i="0"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docker login dtr-example.com </a:t>
            </a:r>
            <a:br>
              <a:rPr lang="en-US" sz="2200" b="0" i="1"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docker pull dtr-example.com/library/wordpress:latest </a:t>
            </a:r>
            <a:endParaRPr sz="2200" b="0" i="1" u="none" strike="noStrike" cap="none">
              <a:solidFill>
                <a:srgbClr val="3F3F3F"/>
              </a:solidFill>
              <a:latin typeface="Open Sans"/>
              <a:ea typeface="Open Sans"/>
              <a:cs typeface="Open Sans"/>
              <a:sym typeface="Open Sans"/>
            </a:endParaRPr>
          </a:p>
        </p:txBody>
      </p:sp>
      <p:sp>
        <p:nvSpPr>
          <p:cNvPr id="2310" name="Google Shape;2310;g6b6c14001a_1_185"/>
          <p:cNvSpPr/>
          <p:nvPr/>
        </p:nvSpPr>
        <p:spPr>
          <a:xfrm>
            <a:off x="1227999" y="1704600"/>
            <a:ext cx="34005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Post-Installation steps: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2315"/>
        <p:cNvGrpSpPr/>
        <p:nvPr/>
      </p:nvGrpSpPr>
      <p:grpSpPr>
        <a:xfrm>
          <a:off x="0" y="0"/>
          <a:ext cx="0" cy="0"/>
          <a:chOff x="0" y="0"/>
          <a:chExt cx="0" cy="0"/>
        </a:xfrm>
      </p:grpSpPr>
      <p:sp>
        <p:nvSpPr>
          <p:cNvPr id="2316" name="Google Shape;2316;g6b6c14001a_1_447"/>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a:t>
            </a:r>
            <a:endParaRPr sz="2800" b="1" i="0" u="none" strike="noStrike" cap="none">
              <a:solidFill>
                <a:srgbClr val="3F3F3F"/>
              </a:solidFill>
              <a:latin typeface="Open Sans"/>
              <a:ea typeface="Open Sans"/>
              <a:cs typeface="Open Sans"/>
              <a:sym typeface="Open Sans"/>
            </a:endParaRPr>
          </a:p>
        </p:txBody>
      </p:sp>
      <p:pic>
        <p:nvPicPr>
          <p:cNvPr id="2317" name="Google Shape;2317;g6b6c14001a_1_447"/>
          <p:cNvPicPr preferRelativeResize="0"/>
          <p:nvPr/>
        </p:nvPicPr>
        <p:blipFill rotWithShape="1">
          <a:blip r:embed="rId3">
            <a:alphaModFix/>
          </a:blip>
          <a:srcRect/>
          <a:stretch/>
        </p:blipFill>
        <p:spPr>
          <a:xfrm>
            <a:off x="6240546" y="613291"/>
            <a:ext cx="3774924" cy="407137"/>
          </a:xfrm>
          <a:prstGeom prst="rect">
            <a:avLst/>
          </a:prstGeom>
          <a:noFill/>
          <a:ln>
            <a:noFill/>
          </a:ln>
        </p:spPr>
      </p:pic>
      <p:sp>
        <p:nvSpPr>
          <p:cNvPr id="2318" name="Google Shape;2318;g6b6c14001a_1_447"/>
          <p:cNvSpPr/>
          <p:nvPr/>
        </p:nvSpPr>
        <p:spPr>
          <a:xfrm>
            <a:off x="1228000" y="2668825"/>
            <a:ext cx="14049301" cy="56811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914400" marR="0" lvl="0" indent="-457200" algn="l" rtl="0">
              <a:lnSpc>
                <a:spcPct val="150000"/>
              </a:lnSpc>
              <a:spcBef>
                <a:spcPts val="0"/>
              </a:spcBef>
              <a:spcAft>
                <a:spcPts val="0"/>
              </a:spcAft>
              <a:buClr>
                <a:srgbClr val="3F3F3F"/>
              </a:buClr>
              <a:buSzPts val="2200"/>
              <a:buFont typeface="Arial"/>
              <a:buAutoNum type="arabicPeriod" startAt="4"/>
            </a:pPr>
            <a:r>
              <a:rPr lang="en-US" sz="2200" b="0" i="0" u="none" strike="noStrike" cap="none">
                <a:solidFill>
                  <a:srgbClr val="3F3F3F"/>
                </a:solidFill>
                <a:latin typeface="Open Sans"/>
                <a:ea typeface="Open Sans"/>
                <a:cs typeface="Open Sans"/>
                <a:sym typeface="Open Sans"/>
              </a:rPr>
              <a:t>Testing whether the images can be pushed or pulled:</a:t>
            </a:r>
            <a:endParaRPr sz="1400" b="0" i="0" u="none" strike="noStrike" cap="none">
              <a:solidFill>
                <a:srgbClr val="000000"/>
              </a:solidFill>
              <a:latin typeface="Arial"/>
              <a:ea typeface="Arial"/>
              <a:cs typeface="Arial"/>
              <a:sym typeface="Arial"/>
            </a:endParaRPr>
          </a:p>
          <a:p>
            <a:pPr marL="914400" marR="0" lvl="1" indent="-317500" algn="l" rtl="0">
              <a:lnSpc>
                <a:spcPct val="15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1371600" marR="0" lvl="1" indent="-457200" algn="l" rtl="0">
              <a:lnSpc>
                <a:spcPct val="115000"/>
              </a:lnSpc>
              <a:spcBef>
                <a:spcPts val="0"/>
              </a:spcBef>
              <a:spcAft>
                <a:spcPts val="0"/>
              </a:spcAft>
              <a:buClr>
                <a:srgbClr val="3F3F3F"/>
              </a:buClr>
              <a:buSzPts val="2200"/>
              <a:buFont typeface="Arial"/>
              <a:buAutoNum type="alphaLcPeriod" startAt="4"/>
            </a:pPr>
            <a:r>
              <a:rPr lang="en-US" sz="2200" b="0" i="0" u="none" strike="noStrike" cap="none">
                <a:solidFill>
                  <a:srgbClr val="3F3F3F"/>
                </a:solidFill>
                <a:latin typeface="Open Sans"/>
                <a:ea typeface="Open Sans"/>
                <a:cs typeface="Open Sans"/>
                <a:sym typeface="Open Sans"/>
              </a:rPr>
              <a:t>Push an image:</a:t>
            </a:r>
            <a:endParaRPr sz="1400" b="0" i="0" u="none" strike="noStrike" cap="none">
              <a:solidFill>
                <a:srgbClr val="000000"/>
              </a:solidFill>
              <a:latin typeface="Arial"/>
              <a:ea typeface="Arial"/>
              <a:cs typeface="Arial"/>
              <a:sym typeface="Arial"/>
            </a:endParaRPr>
          </a:p>
          <a:p>
            <a:pPr marL="2286000" marR="0" lvl="3" indent="-457200" algn="l" rtl="0">
              <a:lnSpc>
                <a:spcPct val="115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Tag the image:</a:t>
            </a:r>
            <a:br>
              <a:rPr lang="en-US" sz="2200" b="0" i="0" u="none" strike="noStrike" cap="none">
                <a:solidFill>
                  <a:srgbClr val="3F3F3F"/>
                </a:solidFill>
                <a:latin typeface="Open Sans"/>
                <a:ea typeface="Open Sans"/>
                <a:cs typeface="Open Sans"/>
                <a:sym typeface="Open Sans"/>
              </a:rPr>
            </a:br>
            <a:r>
              <a:rPr lang="en-US" sz="2200" b="0" i="0" u="none" strike="noStrike" cap="none">
                <a:solidFill>
                  <a:srgbClr val="3F3F3F"/>
                </a:solidFill>
                <a:latin typeface="Open Sans"/>
                <a:ea typeface="Open Sans"/>
                <a:cs typeface="Open Sans"/>
                <a:sym typeface="Open Sans"/>
              </a:rPr>
              <a:t># Pull from Docker Hub the latest tag of the wordpress image </a:t>
            </a:r>
            <a:br>
              <a:rPr lang="en-US" sz="2200" b="0" i="0"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docker pull wordpress:latest</a:t>
            </a:r>
            <a:r>
              <a:rPr lang="en-US" sz="2200" b="0" i="0" u="none" strike="noStrike" cap="none">
                <a:solidFill>
                  <a:srgbClr val="3F3F3F"/>
                </a:solidFill>
                <a:latin typeface="Open Sans"/>
                <a:ea typeface="Open Sans"/>
                <a:cs typeface="Open Sans"/>
                <a:sym typeface="Open Sans"/>
              </a:rPr>
              <a:t> </a:t>
            </a:r>
            <a:br>
              <a:rPr lang="en-US" sz="2200" b="0" i="0" u="none" strike="noStrike" cap="none">
                <a:solidFill>
                  <a:srgbClr val="3F3F3F"/>
                </a:solidFill>
                <a:latin typeface="Open Sans"/>
                <a:ea typeface="Open Sans"/>
                <a:cs typeface="Open Sans"/>
                <a:sym typeface="Open Sans"/>
              </a:rPr>
            </a:br>
            <a:r>
              <a:rPr lang="en-US" sz="2200" b="0" i="0" u="none" strike="noStrike" cap="none">
                <a:solidFill>
                  <a:srgbClr val="3F3F3F"/>
                </a:solidFill>
                <a:latin typeface="Open Sans"/>
                <a:ea typeface="Open Sans"/>
                <a:cs typeface="Open Sans"/>
                <a:sym typeface="Open Sans"/>
              </a:rPr>
              <a:t># Tag the wordpress:latest image with the full repository name we've created in DTR </a:t>
            </a:r>
            <a:br>
              <a:rPr lang="en-US" sz="2200" b="0" i="0"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docker tag wordpress:latest dtr-example.com/library/wordpress:latest</a:t>
            </a:r>
            <a:endParaRPr sz="1400" b="0" i="0" u="none" strike="noStrike" cap="none">
              <a:solidFill>
                <a:srgbClr val="000000"/>
              </a:solidFill>
              <a:latin typeface="Arial"/>
              <a:ea typeface="Arial"/>
              <a:cs typeface="Arial"/>
              <a:sym typeface="Arial"/>
            </a:endParaRPr>
          </a:p>
          <a:p>
            <a:pPr marL="2286000" marR="0" lvl="3" indent="-457200" algn="l" rtl="0">
              <a:lnSpc>
                <a:spcPct val="115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Push the image to DTR:</a:t>
            </a:r>
            <a:endParaRPr sz="1400" b="0" i="0" u="none" strike="noStrike" cap="none">
              <a:solidFill>
                <a:srgbClr val="000000"/>
              </a:solidFill>
              <a:latin typeface="Arial"/>
              <a:ea typeface="Arial"/>
              <a:cs typeface="Arial"/>
              <a:sym typeface="Arial"/>
            </a:endParaRPr>
          </a:p>
          <a:p>
            <a:pPr marL="1828800" marR="0" lvl="4" indent="457200" algn="l" rtl="0">
              <a:lnSpc>
                <a:spcPct val="115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docker login dtr-example.com </a:t>
            </a:r>
            <a:endParaRPr sz="1400" b="0" i="0" u="none" strike="noStrike" cap="none">
              <a:solidFill>
                <a:srgbClr val="000000"/>
              </a:solidFill>
              <a:latin typeface="Arial"/>
              <a:ea typeface="Arial"/>
              <a:cs typeface="Arial"/>
              <a:sym typeface="Arial"/>
            </a:endParaRPr>
          </a:p>
          <a:p>
            <a:pPr marL="1828800" marR="0" lvl="4" indent="457200" algn="l" rtl="0">
              <a:lnSpc>
                <a:spcPct val="115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docker push dtr-example.com/library/wordpress:latest</a:t>
            </a:r>
            <a:endParaRPr sz="2200" b="0" i="1" u="none" strike="noStrike" cap="none">
              <a:solidFill>
                <a:srgbClr val="3F3F3F"/>
              </a:solidFill>
              <a:latin typeface="Open Sans"/>
              <a:ea typeface="Open Sans"/>
              <a:cs typeface="Open Sans"/>
              <a:sym typeface="Open Sans"/>
            </a:endParaRPr>
          </a:p>
        </p:txBody>
      </p:sp>
      <p:sp>
        <p:nvSpPr>
          <p:cNvPr id="2319" name="Google Shape;2319;g6b6c14001a_1_447"/>
          <p:cNvSpPr/>
          <p:nvPr/>
        </p:nvSpPr>
        <p:spPr>
          <a:xfrm>
            <a:off x="1227999" y="1704600"/>
            <a:ext cx="34005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Post-Installation steps: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2324"/>
        <p:cNvGrpSpPr/>
        <p:nvPr/>
      </p:nvGrpSpPr>
      <p:grpSpPr>
        <a:xfrm>
          <a:off x="0" y="0"/>
          <a:ext cx="0" cy="0"/>
          <a:chOff x="0" y="0"/>
          <a:chExt cx="0" cy="0"/>
        </a:xfrm>
      </p:grpSpPr>
      <p:sp>
        <p:nvSpPr>
          <p:cNvPr id="2325" name="Google Shape;2325;g6b6c14001a_1_193"/>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a:t>
            </a:r>
            <a:endParaRPr sz="2800" b="1" i="0" u="none" strike="noStrike" cap="none">
              <a:solidFill>
                <a:srgbClr val="3F3F3F"/>
              </a:solidFill>
              <a:latin typeface="Open Sans"/>
              <a:ea typeface="Open Sans"/>
              <a:cs typeface="Open Sans"/>
              <a:sym typeface="Open Sans"/>
            </a:endParaRPr>
          </a:p>
        </p:txBody>
      </p:sp>
      <p:pic>
        <p:nvPicPr>
          <p:cNvPr id="2326" name="Google Shape;2326;g6b6c14001a_1_193"/>
          <p:cNvPicPr preferRelativeResize="0"/>
          <p:nvPr/>
        </p:nvPicPr>
        <p:blipFill rotWithShape="1">
          <a:blip r:embed="rId3">
            <a:alphaModFix/>
          </a:blip>
          <a:srcRect/>
          <a:stretch/>
        </p:blipFill>
        <p:spPr>
          <a:xfrm>
            <a:off x="6240546" y="613291"/>
            <a:ext cx="3774924" cy="407137"/>
          </a:xfrm>
          <a:prstGeom prst="rect">
            <a:avLst/>
          </a:prstGeom>
          <a:noFill/>
          <a:ln>
            <a:noFill/>
          </a:ln>
        </p:spPr>
      </p:pic>
      <p:sp>
        <p:nvSpPr>
          <p:cNvPr id="2327" name="Google Shape;2327;g6b6c14001a_1_193"/>
          <p:cNvSpPr/>
          <p:nvPr/>
        </p:nvSpPr>
        <p:spPr>
          <a:xfrm>
            <a:off x="1228000" y="2668825"/>
            <a:ext cx="14049301" cy="55878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914400" marR="0" lvl="0" indent="-457200" algn="l" rtl="0">
              <a:lnSpc>
                <a:spcPct val="115000"/>
              </a:lnSpc>
              <a:spcBef>
                <a:spcPts val="0"/>
              </a:spcBef>
              <a:spcAft>
                <a:spcPts val="0"/>
              </a:spcAft>
              <a:buClr>
                <a:srgbClr val="3F3F3F"/>
              </a:buClr>
              <a:buSzPts val="2200"/>
              <a:buFont typeface="Arial"/>
              <a:buAutoNum type="arabicPeriod" startAt="5"/>
            </a:pPr>
            <a:r>
              <a:rPr lang="en-US" sz="2200" b="0" i="0" u="none" strike="noStrike" cap="none">
                <a:solidFill>
                  <a:srgbClr val="3F3F3F"/>
                </a:solidFill>
                <a:latin typeface="Open Sans"/>
                <a:ea typeface="Open Sans"/>
                <a:cs typeface="Open Sans"/>
                <a:sym typeface="Open Sans"/>
              </a:rPr>
              <a:t>Join the replicas to the cluster:</a:t>
            </a:r>
            <a:endParaRPr sz="1400" b="0" i="0" u="none" strike="noStrike" cap="none">
              <a:solidFill>
                <a:srgbClr val="000000"/>
              </a:solidFill>
              <a:latin typeface="Arial"/>
              <a:ea typeface="Arial"/>
              <a:cs typeface="Arial"/>
              <a:sym typeface="Arial"/>
            </a:endParaRPr>
          </a:p>
          <a:p>
            <a:pPr marL="1714500" marR="0" lvl="2" indent="-342900" algn="l" rtl="0">
              <a:lnSpc>
                <a:spcPct val="115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Load the UCP user bundle</a:t>
            </a:r>
            <a:endParaRPr sz="1400" b="0" i="0" u="none" strike="noStrike" cap="none">
              <a:solidFill>
                <a:srgbClr val="000000"/>
              </a:solidFill>
              <a:latin typeface="Arial"/>
              <a:ea typeface="Arial"/>
              <a:cs typeface="Arial"/>
              <a:sym typeface="Arial"/>
            </a:endParaRPr>
          </a:p>
          <a:p>
            <a:pPr marL="1714500" marR="0" lvl="2" indent="-342900" algn="l" rtl="0">
              <a:lnSpc>
                <a:spcPct val="115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Run command:</a:t>
            </a:r>
            <a:br>
              <a:rPr lang="en-US" sz="2200" b="0" i="0"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docker run -it --rm \ </a:t>
            </a:r>
            <a:br>
              <a:rPr lang="en-US" sz="2200" b="0" i="1"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	docker/dtr:2.7.3 join \ </a:t>
            </a:r>
            <a:br>
              <a:rPr lang="en-US" sz="2200" b="0" i="1"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	--ucp-node &lt;ucp-node-name&gt; \ </a:t>
            </a:r>
            <a:br>
              <a:rPr lang="en-US" sz="2200" b="0" i="1"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	--ucp-insecure-tls</a:t>
            </a:r>
            <a:endParaRPr sz="2200" b="0" i="1" u="none" strike="noStrike" cap="none">
              <a:solidFill>
                <a:srgbClr val="3F3F3F"/>
              </a:solidFill>
              <a:latin typeface="Open Sans"/>
              <a:ea typeface="Open Sans"/>
              <a:cs typeface="Open Sans"/>
              <a:sym typeface="Open Sans"/>
            </a:endParaRPr>
          </a:p>
          <a:p>
            <a:pPr marL="1714500" marR="0" lvl="2" indent="-342900" algn="l" rtl="0">
              <a:lnSpc>
                <a:spcPct val="115000"/>
              </a:lnSpc>
              <a:spcBef>
                <a:spcPts val="0"/>
              </a:spcBef>
              <a:spcAft>
                <a:spcPts val="0"/>
              </a:spcAft>
              <a:buClr>
                <a:srgbClr val="3F3F3F"/>
              </a:buClr>
              <a:buSzPts val="2200"/>
              <a:buFont typeface="Arial"/>
              <a:buAutoNum type="romanLcPeriod"/>
            </a:pPr>
            <a:r>
              <a:rPr lang="en-US" sz="2200" b="0" i="0" u="none" strike="noStrike" cap="none">
                <a:solidFill>
                  <a:srgbClr val="3F3F3F"/>
                </a:solidFill>
                <a:latin typeface="Open Sans"/>
                <a:ea typeface="Open Sans"/>
                <a:cs typeface="Open Sans"/>
                <a:sym typeface="Open Sans"/>
              </a:rPr>
              <a:t>Check the existing replicas:</a:t>
            </a:r>
            <a:endParaRPr sz="1400" b="0" i="0" u="none" strike="noStrike" cap="none">
              <a:solidFill>
                <a:srgbClr val="000000"/>
              </a:solidFill>
              <a:latin typeface="Arial"/>
              <a:ea typeface="Arial"/>
              <a:cs typeface="Arial"/>
              <a:sym typeface="Arial"/>
            </a:endParaRPr>
          </a:p>
          <a:p>
            <a:pPr marL="2171700" marR="0" lvl="3" indent="-342900" algn="l" rtl="0">
              <a:lnSpc>
                <a:spcPct val="115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Navigate to UCP web interface</a:t>
            </a:r>
            <a:endParaRPr sz="1400" b="0" i="0" u="none" strike="noStrike" cap="none">
              <a:solidFill>
                <a:srgbClr val="000000"/>
              </a:solidFill>
              <a:latin typeface="Arial"/>
              <a:ea typeface="Arial"/>
              <a:cs typeface="Arial"/>
              <a:sym typeface="Arial"/>
            </a:endParaRPr>
          </a:p>
          <a:p>
            <a:pPr marL="2171700" marR="0" lvl="3" indent="-342900" algn="l" rtl="0">
              <a:lnSpc>
                <a:spcPct val="115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Select </a:t>
            </a:r>
            <a:r>
              <a:rPr lang="en-US" sz="2200" b="1" i="0" u="none" strike="noStrike" cap="none">
                <a:solidFill>
                  <a:srgbClr val="3F3F3F"/>
                </a:solidFill>
                <a:latin typeface="Open Sans"/>
                <a:ea typeface="Open Sans"/>
                <a:cs typeface="Open Sans"/>
                <a:sym typeface="Open Sans"/>
              </a:rPr>
              <a:t>Shared Resources</a:t>
            </a:r>
            <a:endParaRPr sz="1400" b="0" i="0" u="none" strike="noStrike" cap="none">
              <a:solidFill>
                <a:srgbClr val="000000"/>
              </a:solidFill>
              <a:latin typeface="Arial"/>
              <a:ea typeface="Arial"/>
              <a:cs typeface="Arial"/>
              <a:sym typeface="Arial"/>
            </a:endParaRPr>
          </a:p>
          <a:p>
            <a:pPr marL="2171700" marR="0" lvl="3" indent="-342900" algn="l" rtl="0">
              <a:lnSpc>
                <a:spcPct val="115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Stacks</a:t>
            </a:r>
            <a:br>
              <a:rPr lang="en-US" sz="2200" b="1" i="0" u="none" strike="noStrike" cap="none">
                <a:solidFill>
                  <a:srgbClr val="3F3F3F"/>
                </a:solidFill>
                <a:latin typeface="Open Sans"/>
                <a:ea typeface="Open Sans"/>
                <a:cs typeface="Open Sans"/>
                <a:sym typeface="Open Sans"/>
              </a:rPr>
            </a:br>
            <a:r>
              <a:rPr lang="en-US" sz="2200" b="0" i="0" u="none" strike="noStrike" cap="none">
                <a:solidFill>
                  <a:srgbClr val="3F3F3F"/>
                </a:solidFill>
                <a:latin typeface="Open Sans"/>
                <a:ea typeface="Open Sans"/>
                <a:cs typeface="Open Sans"/>
                <a:sym typeface="Open Sans"/>
              </a:rPr>
              <a:t>The replicas will be displayed on the console</a:t>
            </a:r>
            <a:endParaRPr sz="1400" b="0" i="0" u="none" strike="noStrike" cap="none">
              <a:solidFill>
                <a:srgbClr val="000000"/>
              </a:solidFill>
              <a:latin typeface="Arial"/>
              <a:ea typeface="Arial"/>
              <a:cs typeface="Arial"/>
              <a:sym typeface="Arial"/>
            </a:endParaRPr>
          </a:p>
        </p:txBody>
      </p:sp>
      <p:sp>
        <p:nvSpPr>
          <p:cNvPr id="2328" name="Google Shape;2328;g6b6c14001a_1_193"/>
          <p:cNvSpPr/>
          <p:nvPr/>
        </p:nvSpPr>
        <p:spPr>
          <a:xfrm>
            <a:off x="1227999" y="1704600"/>
            <a:ext cx="34005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Post-Installation steps: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2333"/>
        <p:cNvGrpSpPr/>
        <p:nvPr/>
      </p:nvGrpSpPr>
      <p:grpSpPr>
        <a:xfrm>
          <a:off x="0" y="0"/>
          <a:ext cx="0" cy="0"/>
          <a:chOff x="0" y="0"/>
          <a:chExt cx="0" cy="0"/>
        </a:xfrm>
      </p:grpSpPr>
      <p:sp>
        <p:nvSpPr>
          <p:cNvPr id="2334" name="Google Shape;2334;g6b96e44160_2_16"/>
          <p:cNvSpPr/>
          <p:nvPr/>
        </p:nvSpPr>
        <p:spPr>
          <a:xfrm>
            <a:off x="1227998" y="2176175"/>
            <a:ext cx="35337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Uninstallation step:</a:t>
            </a:r>
            <a:endParaRPr sz="1400" b="0" i="0" u="none" strike="noStrike" cap="none">
              <a:solidFill>
                <a:srgbClr val="000000"/>
              </a:solidFill>
              <a:latin typeface="Arial"/>
              <a:ea typeface="Arial"/>
              <a:cs typeface="Arial"/>
              <a:sym typeface="Arial"/>
            </a:endParaRPr>
          </a:p>
        </p:txBody>
      </p:sp>
      <p:sp>
        <p:nvSpPr>
          <p:cNvPr id="2335" name="Google Shape;2335;g6b96e44160_2_16"/>
          <p:cNvSpPr txBox="1"/>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Uninstallation</a:t>
            </a:r>
            <a:endParaRPr sz="2800" b="1" i="0" u="none" strike="noStrike" cap="none">
              <a:solidFill>
                <a:srgbClr val="3F3F3F"/>
              </a:solidFill>
              <a:latin typeface="Open Sans"/>
              <a:ea typeface="Open Sans"/>
              <a:cs typeface="Open Sans"/>
              <a:sym typeface="Open Sans"/>
            </a:endParaRPr>
          </a:p>
        </p:txBody>
      </p:sp>
      <p:pic>
        <p:nvPicPr>
          <p:cNvPr id="2336" name="Google Shape;2336;g6b96e44160_2_16"/>
          <p:cNvPicPr preferRelativeResize="0"/>
          <p:nvPr/>
        </p:nvPicPr>
        <p:blipFill rotWithShape="1">
          <a:blip r:embed="rId3">
            <a:alphaModFix/>
          </a:blip>
          <a:srcRect/>
          <a:stretch/>
        </p:blipFill>
        <p:spPr>
          <a:xfrm>
            <a:off x="6240546" y="613291"/>
            <a:ext cx="3774924" cy="407137"/>
          </a:xfrm>
          <a:prstGeom prst="rect">
            <a:avLst/>
          </a:prstGeom>
          <a:noFill/>
          <a:ln>
            <a:noFill/>
          </a:ln>
        </p:spPr>
      </p:pic>
      <p:sp>
        <p:nvSpPr>
          <p:cNvPr id="2337" name="Google Shape;2337;g6b96e44160_2_16"/>
          <p:cNvSpPr/>
          <p:nvPr/>
        </p:nvSpPr>
        <p:spPr>
          <a:xfrm>
            <a:off x="1228000" y="3202225"/>
            <a:ext cx="14049301" cy="25779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71428"/>
              </a:lnSpc>
              <a:spcBef>
                <a:spcPts val="800"/>
              </a:spcBef>
              <a:spcAft>
                <a:spcPts val="0"/>
              </a:spcAft>
              <a:buClr>
                <a:srgbClr val="000000"/>
              </a:buClr>
              <a:buSzPts val="2200"/>
              <a:buFont typeface="Arial"/>
              <a:buNone/>
            </a:pPr>
            <a:r>
              <a:rPr lang="en-US" sz="2200" b="0" i="0" u="none" strike="noStrike" cap="none">
                <a:solidFill>
                  <a:srgbClr val="33444C"/>
                </a:solidFill>
                <a:latin typeface="Open Sans"/>
                <a:ea typeface="Open Sans"/>
                <a:cs typeface="Open Sans"/>
                <a:sym typeface="Open Sans"/>
              </a:rPr>
              <a:t>Destroy command must be run for every replica:</a:t>
            </a:r>
            <a:endParaRPr sz="2200" b="0" i="0" u="none" strike="noStrike" cap="none">
              <a:solidFill>
                <a:srgbClr val="33444C"/>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docker run -it --rm \</a:t>
            </a:r>
            <a:endParaRPr sz="2200" b="0" i="1" u="none" strike="noStrike" cap="none">
              <a:solidFill>
                <a:srgbClr val="434343"/>
              </a:solidFill>
              <a:latin typeface="Open Sans"/>
              <a:ea typeface="Open Sans"/>
              <a:cs typeface="Open Sans"/>
              <a:sym typeface="Open Sans"/>
            </a:endParaRPr>
          </a:p>
          <a:p>
            <a:pPr marL="0" marR="0" lvl="0" indent="0" algn="l" rtl="0">
              <a:lnSpc>
                <a:spcPct val="115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docker/dtr:2.7.3 destroy \</a:t>
            </a:r>
            <a:endParaRPr sz="2200" b="0" i="1" u="none" strike="noStrike" cap="none">
              <a:solidFill>
                <a:srgbClr val="434343"/>
              </a:solidFill>
              <a:latin typeface="Open Sans"/>
              <a:ea typeface="Open Sans"/>
              <a:cs typeface="Open Sans"/>
              <a:sym typeface="Open Sans"/>
            </a:endParaRPr>
          </a:p>
          <a:p>
            <a:pPr marL="0" marR="0" lvl="0" indent="0" algn="l" rtl="0">
              <a:lnSpc>
                <a:spcPct val="115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--ucp-insecure-tls</a:t>
            </a:r>
            <a:endParaRPr sz="2200" b="0" i="1" u="none" strike="noStrike" cap="none">
              <a:solidFill>
                <a:srgbClr val="434343"/>
              </a:solidFill>
              <a:latin typeface="Open Sans"/>
              <a:ea typeface="Open Sans"/>
              <a:cs typeface="Open Sans"/>
              <a:sym typeface="Open Sans"/>
            </a:endParaRPr>
          </a:p>
          <a:p>
            <a:pPr marL="0" marR="0" lvl="0" indent="0" algn="l" rtl="0">
              <a:lnSpc>
                <a:spcPct val="115000"/>
              </a:lnSpc>
              <a:spcBef>
                <a:spcPts val="0"/>
              </a:spcBef>
              <a:spcAft>
                <a:spcPts val="0"/>
              </a:spcAft>
              <a:buClr>
                <a:srgbClr val="000000"/>
              </a:buClr>
              <a:buSzPts val="2200"/>
              <a:buFont typeface="Arial"/>
              <a:buNone/>
            </a:pPr>
            <a:endParaRPr sz="2200" b="0"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g6b96e44160_2_145"/>
          <p:cNvSpPr txBox="1">
            <a:spLocks noGrp="1"/>
          </p:cNvSpPr>
          <p:nvPr>
            <p:ph type="body" idx="1"/>
          </p:nvPr>
        </p:nvSpPr>
        <p:spPr>
          <a:xfrm>
            <a:off x="2" y="4114800"/>
            <a:ext cx="162561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DTR: High Availability</a:t>
            </a:r>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2347"/>
        <p:cNvGrpSpPr/>
        <p:nvPr/>
      </p:nvGrpSpPr>
      <p:grpSpPr>
        <a:xfrm>
          <a:off x="0" y="0"/>
          <a:ext cx="0" cy="0"/>
          <a:chOff x="0" y="0"/>
          <a:chExt cx="0" cy="0"/>
        </a:xfrm>
      </p:grpSpPr>
      <p:sp>
        <p:nvSpPr>
          <p:cNvPr id="2348" name="Google Shape;2348;g6b96e44160_2_149"/>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High Availability</a:t>
            </a:r>
            <a:endParaRPr/>
          </a:p>
        </p:txBody>
      </p:sp>
      <p:pic>
        <p:nvPicPr>
          <p:cNvPr id="2349" name="Google Shape;2349;g6b96e44160_2_149"/>
          <p:cNvPicPr preferRelativeResize="0"/>
          <p:nvPr/>
        </p:nvPicPr>
        <p:blipFill rotWithShape="1">
          <a:blip r:embed="rId3">
            <a:alphaModFix/>
          </a:blip>
          <a:srcRect/>
          <a:stretch/>
        </p:blipFill>
        <p:spPr>
          <a:xfrm>
            <a:off x="6280969" y="568058"/>
            <a:ext cx="3694069" cy="481699"/>
          </a:xfrm>
          <a:prstGeom prst="rect">
            <a:avLst/>
          </a:prstGeom>
          <a:noFill/>
          <a:ln>
            <a:noFill/>
          </a:ln>
        </p:spPr>
      </p:pic>
      <p:sp>
        <p:nvSpPr>
          <p:cNvPr id="2350" name="Google Shape;2350;g6b96e44160_2_149"/>
          <p:cNvSpPr/>
          <p:nvPr/>
        </p:nvSpPr>
        <p:spPr>
          <a:xfrm>
            <a:off x="1654791" y="1255302"/>
            <a:ext cx="12946499" cy="1291200"/>
          </a:xfrm>
          <a:prstGeom prst="roundRect">
            <a:avLst>
              <a:gd name="adj" fmla="val 8187"/>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Docker Trusted Registry (DTR), an enterprise-grade image storage solution from Docker, is capable of scaling horizontally. As the usage increases, the replicas can be added to make the DTR scale for high availability.</a:t>
            </a:r>
            <a:endParaRPr sz="2200" b="0" i="0" u="none" strike="noStrike" cap="none">
              <a:solidFill>
                <a:srgbClr val="3F3F3F"/>
              </a:solidFill>
              <a:latin typeface="Open Sans"/>
              <a:ea typeface="Open Sans"/>
              <a:cs typeface="Open Sans"/>
              <a:sym typeface="Open Sans"/>
            </a:endParaRPr>
          </a:p>
        </p:txBody>
      </p:sp>
      <p:pic>
        <p:nvPicPr>
          <p:cNvPr id="2351" name="Google Shape;2351;g6b96e44160_2_149"/>
          <p:cNvPicPr preferRelativeResize="0"/>
          <p:nvPr/>
        </p:nvPicPr>
        <p:blipFill rotWithShape="1">
          <a:blip r:embed="rId4">
            <a:alphaModFix/>
          </a:blip>
          <a:srcRect/>
          <a:stretch/>
        </p:blipFill>
        <p:spPr>
          <a:xfrm>
            <a:off x="1654791" y="2922157"/>
            <a:ext cx="12946419" cy="5343301"/>
          </a:xfrm>
          <a:prstGeom prst="rect">
            <a:avLst/>
          </a:prstGeom>
          <a:noFill/>
          <a:ln>
            <a:noFill/>
          </a:ln>
        </p:spPr>
      </p:pic>
      <p:sp>
        <p:nvSpPr>
          <p:cNvPr id="2352" name="Google Shape;2352;g6b96e44160_2_149"/>
          <p:cNvSpPr txBox="1"/>
          <p:nvPr/>
        </p:nvSpPr>
        <p:spPr>
          <a:xfrm>
            <a:off x="2043954" y="6875962"/>
            <a:ext cx="2384700" cy="339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900"/>
              <a:buFont typeface="Open Sans"/>
              <a:buNone/>
            </a:pPr>
            <a:r>
              <a:rPr lang="en-US" sz="1900" b="0" i="0" u="none" strike="noStrike" cap="none">
                <a:solidFill>
                  <a:schemeClr val="dk1"/>
                </a:solidFill>
                <a:latin typeface="Open Sans"/>
                <a:ea typeface="Open Sans"/>
                <a:cs typeface="Open Sans"/>
                <a:sym typeface="Open Sans"/>
              </a:rPr>
              <a:t>Docker swarm</a:t>
            </a:r>
            <a:endParaRPr sz="1900" b="0" i="0" u="none" strike="noStrike" cap="none">
              <a:solidFill>
                <a:schemeClr val="dk1"/>
              </a:solidFill>
              <a:latin typeface="Open Sans"/>
              <a:ea typeface="Open Sans"/>
              <a:cs typeface="Open Sans"/>
              <a:sym typeface="Open Sans"/>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2357"/>
        <p:cNvGrpSpPr/>
        <p:nvPr/>
      </p:nvGrpSpPr>
      <p:grpSpPr>
        <a:xfrm>
          <a:off x="0" y="0"/>
          <a:ext cx="0" cy="0"/>
          <a:chOff x="0" y="0"/>
          <a:chExt cx="0" cy="0"/>
        </a:xfrm>
      </p:grpSpPr>
      <p:sp>
        <p:nvSpPr>
          <p:cNvPr id="2358" name="Google Shape;2358;g6b96e44160_2_158"/>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Failure Tolerance</a:t>
            </a:r>
            <a:endParaRPr/>
          </a:p>
        </p:txBody>
      </p:sp>
      <p:pic>
        <p:nvPicPr>
          <p:cNvPr id="2359" name="Google Shape;2359;g6b96e44160_2_158"/>
          <p:cNvPicPr preferRelativeResize="0"/>
          <p:nvPr/>
        </p:nvPicPr>
        <p:blipFill rotWithShape="1">
          <a:blip r:embed="rId3">
            <a:alphaModFix/>
          </a:blip>
          <a:srcRect/>
          <a:stretch/>
        </p:blipFill>
        <p:spPr>
          <a:xfrm>
            <a:off x="5669601" y="618858"/>
            <a:ext cx="4916804" cy="481699"/>
          </a:xfrm>
          <a:prstGeom prst="rect">
            <a:avLst/>
          </a:prstGeom>
          <a:noFill/>
          <a:ln>
            <a:noFill/>
          </a:ln>
        </p:spPr>
      </p:pic>
      <p:sp>
        <p:nvSpPr>
          <p:cNvPr id="2360" name="Google Shape;2360;g6b96e44160_2_158"/>
          <p:cNvSpPr/>
          <p:nvPr/>
        </p:nvSpPr>
        <p:spPr>
          <a:xfrm>
            <a:off x="1794491" y="1921592"/>
            <a:ext cx="12946499" cy="882000"/>
          </a:xfrm>
          <a:prstGeom prst="roundRect">
            <a:avLst>
              <a:gd name="adj" fmla="val 8187"/>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Additional replicas must be added to the Docker Trusted Registry (DTR) cluster in order to make DTR tolerant to failures. </a:t>
            </a:r>
            <a:endParaRPr sz="2200" b="0" i="0" u="none" strike="noStrike" cap="none">
              <a:solidFill>
                <a:srgbClr val="3F3F3F"/>
              </a:solidFill>
              <a:latin typeface="Open Sans"/>
              <a:ea typeface="Open Sans"/>
              <a:cs typeface="Open Sans"/>
              <a:sym typeface="Open Sans"/>
            </a:endParaRPr>
          </a:p>
        </p:txBody>
      </p:sp>
      <p:graphicFrame>
        <p:nvGraphicFramePr>
          <p:cNvPr id="2361" name="Google Shape;2361;g6b96e44160_2_158"/>
          <p:cNvGraphicFramePr/>
          <p:nvPr/>
        </p:nvGraphicFramePr>
        <p:xfrm>
          <a:off x="2387600" y="3378200"/>
          <a:ext cx="3000000" cy="3000000"/>
        </p:xfrm>
        <a:graphic>
          <a:graphicData uri="http://schemas.openxmlformats.org/drawingml/2006/table">
            <a:tbl>
              <a:tblPr>
                <a:noFill/>
                <a:tableStyleId>{BF119CE7-3451-4397-A8B7-1965E6D04C26}</a:tableStyleId>
              </a:tblPr>
              <a:tblGrid>
                <a:gridCol w="5880100">
                  <a:extLst>
                    <a:ext uri="{9D8B030D-6E8A-4147-A177-3AD203B41FA5}">
                      <a16:colId xmlns:a16="http://schemas.microsoft.com/office/drawing/2014/main" val="20000"/>
                    </a:ext>
                  </a:extLst>
                </a:gridCol>
                <a:gridCol w="5880100">
                  <a:extLst>
                    <a:ext uri="{9D8B030D-6E8A-4147-A177-3AD203B41FA5}">
                      <a16:colId xmlns:a16="http://schemas.microsoft.com/office/drawing/2014/main" val="20001"/>
                    </a:ext>
                  </a:extLst>
                </a:gridCol>
              </a:tblGrid>
              <a:tr h="45720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FFFFFF"/>
                          </a:solidFill>
                          <a:latin typeface="Open Sans"/>
                          <a:ea typeface="Open Sans"/>
                          <a:cs typeface="Open Sans"/>
                          <a:sym typeface="Open Sans"/>
                        </a:rPr>
                        <a:t>DTR replicas</a:t>
                      </a:r>
                      <a:endParaRPr sz="1867" u="none" strike="noStrike" cap="none">
                        <a:solidFill>
                          <a:srgbClr val="FFFFFF"/>
                        </a:solidFill>
                      </a:endParaRPr>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1"/>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FFFFFF"/>
                          </a:solidFill>
                          <a:latin typeface="Open Sans"/>
                          <a:ea typeface="Open Sans"/>
                          <a:cs typeface="Open Sans"/>
                          <a:sym typeface="Open Sans"/>
                        </a:rPr>
                        <a:t>Failures tolerated</a:t>
                      </a:r>
                      <a:endParaRPr sz="1867" u="none" strike="noStrike" cap="none">
                        <a:solidFill>
                          <a:srgbClr val="FFFFFF"/>
                        </a:solidFill>
                      </a:endParaRPr>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5720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1</a:t>
                      </a:r>
                      <a:endParaRPr sz="1867" u="none" strike="noStrike" cap="none"/>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0</a:t>
                      </a:r>
                      <a:endParaRPr sz="1867" u="none" strike="noStrike" cap="none"/>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5720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3</a:t>
                      </a:r>
                      <a:endParaRPr sz="1867" u="none" strike="noStrike" cap="none"/>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1</a:t>
                      </a:r>
                      <a:endParaRPr sz="1867" u="none" strike="noStrike" cap="none"/>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5720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5</a:t>
                      </a:r>
                      <a:endParaRPr sz="1867" u="none" strike="noStrike" cap="none"/>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2</a:t>
                      </a:r>
                      <a:endParaRPr sz="1867" u="none" strike="noStrike" cap="none"/>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5720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7</a:t>
                      </a:r>
                      <a:endParaRPr sz="1867" u="none" strike="noStrike" cap="none"/>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3</a:t>
                      </a:r>
                      <a:endParaRPr sz="1867" u="none" strike="noStrike" cap="none"/>
                    </a:p>
                  </a:txBody>
                  <a:tcPr marL="91450" marR="9145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2366"/>
        <p:cNvGrpSpPr/>
        <p:nvPr/>
      </p:nvGrpSpPr>
      <p:grpSpPr>
        <a:xfrm>
          <a:off x="0" y="0"/>
          <a:ext cx="0" cy="0"/>
          <a:chOff x="0" y="0"/>
          <a:chExt cx="0" cy="0"/>
        </a:xfrm>
      </p:grpSpPr>
      <p:sp>
        <p:nvSpPr>
          <p:cNvPr id="2367" name="Google Shape;2367;g6b96e44160_2_166"/>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Sizing DTR Installation</a:t>
            </a:r>
            <a:endParaRPr/>
          </a:p>
        </p:txBody>
      </p:sp>
      <p:pic>
        <p:nvPicPr>
          <p:cNvPr id="2368" name="Google Shape;2368;g6b96e44160_2_166"/>
          <p:cNvPicPr preferRelativeResize="0"/>
          <p:nvPr/>
        </p:nvPicPr>
        <p:blipFill rotWithShape="1">
          <a:blip r:embed="rId3">
            <a:alphaModFix/>
          </a:blip>
          <a:srcRect/>
          <a:stretch/>
        </p:blipFill>
        <p:spPr>
          <a:xfrm>
            <a:off x="5423760" y="568058"/>
            <a:ext cx="5408486" cy="481699"/>
          </a:xfrm>
          <a:prstGeom prst="rect">
            <a:avLst/>
          </a:prstGeom>
          <a:noFill/>
          <a:ln>
            <a:noFill/>
          </a:ln>
        </p:spPr>
      </p:pic>
      <p:sp>
        <p:nvSpPr>
          <p:cNvPr id="2369" name="Google Shape;2369;g6b96e44160_2_166"/>
          <p:cNvSpPr/>
          <p:nvPr/>
        </p:nvSpPr>
        <p:spPr>
          <a:xfrm>
            <a:off x="1420519" y="2229018"/>
            <a:ext cx="12946499" cy="1758900"/>
          </a:xfrm>
          <a:prstGeom prst="roundRect">
            <a:avLst>
              <a:gd name="adj" fmla="val 8187"/>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Create a DTR cluster with more than two replicas</a:t>
            </a:r>
            <a:endParaRPr sz="1800" b="0" i="0" u="none" strike="noStrike" cap="none">
              <a:solidFill>
                <a:schemeClr val="dk1"/>
              </a:solidFill>
              <a:latin typeface="Arial"/>
              <a:ea typeface="Arial"/>
              <a:cs typeface="Arial"/>
              <a:sym typeface="Arial"/>
            </a:endParaRPr>
          </a:p>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Keep the replica online all the time</a:t>
            </a:r>
            <a:endParaRPr sz="1800" b="0" i="0" u="none" strike="noStrike" cap="none">
              <a:solidFill>
                <a:schemeClr val="dk1"/>
              </a:solidFill>
              <a:latin typeface="Arial"/>
              <a:ea typeface="Arial"/>
              <a:cs typeface="Arial"/>
              <a:sym typeface="Arial"/>
            </a:endParaRPr>
          </a:p>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Add enough number of replicas</a:t>
            </a:r>
            <a:endParaRPr sz="1800" b="0" i="0" u="none" strike="noStrike" cap="none">
              <a:solidFill>
                <a:schemeClr val="dk1"/>
              </a:solidFill>
              <a:latin typeface="Arial"/>
              <a:ea typeface="Arial"/>
              <a:cs typeface="Arial"/>
              <a:sym typeface="Arial"/>
            </a:endParaRPr>
          </a:p>
          <a:p>
            <a:pPr marL="342900" marR="0" lvl="0" indent="-203200" algn="l" rtl="0">
              <a:lnSpc>
                <a:spcPct val="15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203200" algn="l" rtl="0">
              <a:lnSpc>
                <a:spcPct val="15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370" name="Google Shape;2370;g6b96e44160_2_166"/>
          <p:cNvSpPr/>
          <p:nvPr/>
        </p:nvSpPr>
        <p:spPr>
          <a:xfrm>
            <a:off x="1420519" y="1320349"/>
            <a:ext cx="5818500"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Thumb rules to size the DTR installation:</a:t>
            </a:r>
            <a:endParaRPr sz="2200" b="0" i="0" u="none" strike="noStrike" cap="none">
              <a:solidFill>
                <a:schemeClr val="lt1"/>
              </a:solidFill>
              <a:latin typeface="Open Sans"/>
              <a:ea typeface="Open Sans"/>
              <a:cs typeface="Open Sans"/>
              <a:sym typeface="Open Sans"/>
            </a:endParaRPr>
          </a:p>
        </p:txBody>
      </p:sp>
      <p:sp>
        <p:nvSpPr>
          <p:cNvPr id="2371" name="Google Shape;2371;g6b96e44160_2_166"/>
          <p:cNvSpPr/>
          <p:nvPr/>
        </p:nvSpPr>
        <p:spPr>
          <a:xfrm>
            <a:off x="1420526" y="4677100"/>
            <a:ext cx="12946499"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The minimum number of nodes required for having high-availability on UCP and DTR:</a:t>
            </a:r>
            <a:endParaRPr sz="2200" b="0" i="0" u="none" strike="noStrike" cap="none">
              <a:solidFill>
                <a:schemeClr val="lt1"/>
              </a:solidFill>
              <a:latin typeface="Open Sans"/>
              <a:ea typeface="Open Sans"/>
              <a:cs typeface="Open Sans"/>
              <a:sym typeface="Open Sans"/>
            </a:endParaRPr>
          </a:p>
        </p:txBody>
      </p:sp>
      <p:graphicFrame>
        <p:nvGraphicFramePr>
          <p:cNvPr id="2372" name="Google Shape;2372;g6b96e44160_2_166"/>
          <p:cNvGraphicFramePr/>
          <p:nvPr/>
        </p:nvGraphicFramePr>
        <p:xfrm>
          <a:off x="1420518" y="5683955"/>
          <a:ext cx="3000000" cy="3000000"/>
        </p:xfrm>
        <a:graphic>
          <a:graphicData uri="http://schemas.openxmlformats.org/drawingml/2006/table">
            <a:tbl>
              <a:tblPr>
                <a:noFill/>
                <a:tableStyleId>{BF119CE7-3451-4397-A8B7-1965E6D04C26}</a:tableStyleId>
              </a:tblPr>
              <a:tblGrid>
                <a:gridCol w="3278475">
                  <a:extLst>
                    <a:ext uri="{9D8B030D-6E8A-4147-A177-3AD203B41FA5}">
                      <a16:colId xmlns:a16="http://schemas.microsoft.com/office/drawing/2014/main" val="20000"/>
                    </a:ext>
                  </a:extLst>
                </a:gridCol>
                <a:gridCol w="9667925">
                  <a:extLst>
                    <a:ext uri="{9D8B030D-6E8A-4147-A177-3AD203B41FA5}">
                      <a16:colId xmlns:a16="http://schemas.microsoft.com/office/drawing/2014/main" val="20001"/>
                    </a:ext>
                  </a:extLst>
                </a:gridCol>
              </a:tblGrid>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FFFFFF"/>
                          </a:solidFill>
                          <a:latin typeface="Open Sans"/>
                          <a:ea typeface="Open Sans"/>
                          <a:cs typeface="Open Sans"/>
                          <a:sym typeface="Open Sans"/>
                        </a:rPr>
                        <a:t>Dedicated nodes</a:t>
                      </a:r>
                      <a:endParaRPr sz="2200" u="none" strike="noStrike" cap="none">
                        <a:solidFill>
                          <a:srgbClr val="FFFFFF"/>
                        </a:solidFill>
                        <a:latin typeface="Open Sans"/>
                        <a:ea typeface="Open Sans"/>
                        <a:cs typeface="Open Sans"/>
                        <a:sym typeface="Open Sans"/>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1"/>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FFFFFF"/>
                          </a:solidFill>
                          <a:latin typeface="Open Sans"/>
                          <a:ea typeface="Open Sans"/>
                          <a:cs typeface="Open Sans"/>
                          <a:sym typeface="Open Sans"/>
                        </a:rPr>
                        <a:t>UCP/DTR/Containers/Applications</a:t>
                      </a:r>
                      <a:endParaRPr sz="2200" u="none" strike="noStrike" cap="none">
                        <a:solidFill>
                          <a:srgbClr val="FFFFFF"/>
                        </a:solidFill>
                        <a:latin typeface="Open Sans"/>
                        <a:ea typeface="Open Sans"/>
                        <a:cs typeface="Open Sans"/>
                        <a:sym typeface="Open Sans"/>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3</a:t>
                      </a:r>
                      <a:endParaRPr sz="2200" u="none" strike="noStrike" cap="none">
                        <a:latin typeface="Open Sans"/>
                        <a:ea typeface="Open Sans"/>
                        <a:cs typeface="Open Sans"/>
                        <a:sym typeface="Open Sans"/>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For installation of UCP with high availability</a:t>
                      </a:r>
                      <a:endParaRPr sz="2200" u="none" strike="noStrike" cap="none">
                        <a:latin typeface="Open Sans"/>
                        <a:ea typeface="Open Sans"/>
                        <a:cs typeface="Open Sans"/>
                        <a:sym typeface="Open Sans"/>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3</a:t>
                      </a:r>
                      <a:endParaRPr sz="2200" u="none" strike="noStrike" cap="none">
                        <a:latin typeface="Open Sans"/>
                        <a:ea typeface="Open Sans"/>
                        <a:cs typeface="Open Sans"/>
                        <a:sym typeface="Open Sans"/>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For installation of DTR with high availability</a:t>
                      </a:r>
                      <a:endParaRPr sz="2200" u="none" strike="noStrike" cap="none">
                        <a:latin typeface="Open Sans"/>
                        <a:ea typeface="Open Sans"/>
                        <a:cs typeface="Open Sans"/>
                        <a:sym typeface="Open Sans"/>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i="1" u="none" strike="noStrike" cap="none">
                          <a:latin typeface="Open Sans"/>
                          <a:ea typeface="Open Sans"/>
                          <a:cs typeface="Open Sans"/>
                          <a:sym typeface="Open Sans"/>
                        </a:rPr>
                        <a:t>n</a:t>
                      </a:r>
                      <a:endParaRPr sz="2200" i="1" u="none" strike="noStrike" cap="none">
                        <a:latin typeface="Open Sans"/>
                        <a:ea typeface="Open Sans"/>
                        <a:cs typeface="Open Sans"/>
                        <a:sym typeface="Open Sans"/>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For running containers and applications</a:t>
                      </a:r>
                      <a:endParaRPr sz="2200" u="none" strike="noStrike" cap="none">
                        <a:latin typeface="Open Sans"/>
                        <a:ea typeface="Open Sans"/>
                        <a:cs typeface="Open Sans"/>
                        <a:sym typeface="Open Sans"/>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373" name="Google Shape;2373;g6b96e44160_2_166"/>
          <p:cNvSpPr/>
          <p:nvPr/>
        </p:nvSpPr>
        <p:spPr>
          <a:xfrm>
            <a:off x="2472312" y="8068110"/>
            <a:ext cx="11311500" cy="507900"/>
          </a:xfrm>
          <a:prstGeom prst="roundRect">
            <a:avLst>
              <a:gd name="adj" fmla="val 16667"/>
            </a:avLst>
          </a:prstGeom>
          <a:solidFill>
            <a:srgbClr val="DDEAF6"/>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Note: Configure the DTR replicas in order to share the same object storage.</a:t>
            </a: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2378"/>
        <p:cNvGrpSpPr/>
        <p:nvPr/>
      </p:nvGrpSpPr>
      <p:grpSpPr>
        <a:xfrm>
          <a:off x="0" y="0"/>
          <a:ext cx="0" cy="0"/>
          <a:chOff x="0" y="0"/>
          <a:chExt cx="0" cy="0"/>
        </a:xfrm>
      </p:grpSpPr>
      <p:sp>
        <p:nvSpPr>
          <p:cNvPr id="2379" name="Google Shape;2379;g6b96e44160_2_177"/>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Add Replicas</a:t>
            </a:r>
            <a:endParaRPr/>
          </a:p>
        </p:txBody>
      </p:sp>
      <p:pic>
        <p:nvPicPr>
          <p:cNvPr id="2380" name="Google Shape;2380;g6b96e44160_2_177"/>
          <p:cNvPicPr preferRelativeResize="0"/>
          <p:nvPr/>
        </p:nvPicPr>
        <p:blipFill rotWithShape="1">
          <a:blip r:embed="rId3">
            <a:alphaModFix/>
          </a:blip>
          <a:srcRect/>
          <a:stretch/>
        </p:blipFill>
        <p:spPr>
          <a:xfrm>
            <a:off x="6448881" y="593458"/>
            <a:ext cx="3358245" cy="481699"/>
          </a:xfrm>
          <a:prstGeom prst="rect">
            <a:avLst/>
          </a:prstGeom>
          <a:noFill/>
          <a:ln>
            <a:noFill/>
          </a:ln>
        </p:spPr>
      </p:pic>
      <p:sp>
        <p:nvSpPr>
          <p:cNvPr id="2381" name="Google Shape;2381;g6b96e44160_2_177"/>
          <p:cNvSpPr/>
          <p:nvPr/>
        </p:nvSpPr>
        <p:spPr>
          <a:xfrm>
            <a:off x="988719" y="1551002"/>
            <a:ext cx="6555000"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Adding replicas to an existing DTR deployment:</a:t>
            </a:r>
            <a:endParaRPr sz="2200" b="0" i="0" u="none" strike="noStrike" cap="none">
              <a:solidFill>
                <a:schemeClr val="lt1"/>
              </a:solidFill>
              <a:latin typeface="Open Sans"/>
              <a:ea typeface="Open Sans"/>
              <a:cs typeface="Open Sans"/>
              <a:sym typeface="Open Sans"/>
            </a:endParaRPr>
          </a:p>
        </p:txBody>
      </p:sp>
      <p:sp>
        <p:nvSpPr>
          <p:cNvPr id="2382" name="Google Shape;2382;g6b96e44160_2_177"/>
          <p:cNvSpPr/>
          <p:nvPr/>
        </p:nvSpPr>
        <p:spPr>
          <a:xfrm>
            <a:off x="988725" y="2459675"/>
            <a:ext cx="9868800" cy="3867000"/>
          </a:xfrm>
          <a:prstGeom prst="roundRect">
            <a:avLst>
              <a:gd name="adj" fmla="val 8187"/>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Use </a:t>
            </a:r>
            <a:r>
              <a:rPr lang="en-US" sz="2200" b="0" i="1" u="none" strike="noStrike" cap="none">
                <a:solidFill>
                  <a:srgbClr val="3F3F3F"/>
                </a:solidFill>
                <a:latin typeface="Open Sans"/>
                <a:ea typeface="Open Sans"/>
                <a:cs typeface="Open Sans"/>
                <a:sym typeface="Open Sans"/>
              </a:rPr>
              <a:t>ssh</a:t>
            </a:r>
            <a:r>
              <a:rPr lang="en-US" sz="2200" b="0" i="0" u="none" strike="noStrike" cap="none">
                <a:solidFill>
                  <a:srgbClr val="3F3F3F"/>
                </a:solidFill>
                <a:latin typeface="Open Sans"/>
                <a:ea typeface="Open Sans"/>
                <a:cs typeface="Open Sans"/>
                <a:sym typeface="Open Sans"/>
              </a:rPr>
              <a:t> to log in to a node that is a part of a UCP</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Run the following DTR join command:</a:t>
            </a:r>
            <a:endParaRPr sz="1800" b="0" i="0" u="none" strike="noStrike" cap="none">
              <a:solidFill>
                <a:schemeClr val="dk1"/>
              </a:solidFill>
              <a:latin typeface="Arial"/>
              <a:ea typeface="Arial"/>
              <a:cs typeface="Arial"/>
              <a:sym typeface="Arial"/>
            </a:endParaRPr>
          </a:p>
          <a:p>
            <a:pPr marL="594657" marR="0" lvl="1"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docker run -it --rm \ </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	docker/dtr:2.7.3 join \ </a:t>
            </a:r>
            <a:endParaRPr sz="1800" b="0" i="0" u="none" strike="noStrike" cap="none">
              <a:solidFill>
                <a:schemeClr val="dk1"/>
              </a:solidFill>
              <a:latin typeface="Arial"/>
              <a:ea typeface="Arial"/>
              <a:cs typeface="Arial"/>
              <a:sym typeface="Arial"/>
            </a:endParaRPr>
          </a:p>
          <a:p>
            <a:pPr marL="594657" marR="0" lvl="1"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	--ucp-node &lt;ucp-node-name&gt; \ </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		--ucp-insecure-tls </a:t>
            </a:r>
            <a:endParaRPr sz="1800" b="0" i="0" u="none" strike="noStrike" cap="none">
              <a:solidFill>
                <a:schemeClr val="dk1"/>
              </a:solidFill>
              <a:latin typeface="Arial"/>
              <a:ea typeface="Arial"/>
              <a:cs typeface="Arial"/>
              <a:sym typeface="Arial"/>
            </a:endParaRPr>
          </a:p>
          <a:p>
            <a:pPr marL="342900" marR="0" lvl="0" indent="-203200" algn="l"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Add this DTR replica to the load balancing pool in case the load balancer is available</a:t>
            </a:r>
            <a:endParaRPr sz="1800" b="0" i="0" u="none" strike="noStrike" cap="none">
              <a:solidFill>
                <a:schemeClr val="dk1"/>
              </a:solidFill>
              <a:latin typeface="Arial"/>
              <a:ea typeface="Arial"/>
              <a:cs typeface="Arial"/>
              <a:sym typeface="Arial"/>
            </a:endParaRPr>
          </a:p>
        </p:txBody>
      </p:sp>
      <p:sp>
        <p:nvSpPr>
          <p:cNvPr id="2383" name="Google Shape;2383;g6b96e44160_2_177"/>
          <p:cNvSpPr/>
          <p:nvPr/>
        </p:nvSpPr>
        <p:spPr>
          <a:xfrm>
            <a:off x="2026638" y="4238445"/>
            <a:ext cx="1522200" cy="362100"/>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340"/>
              <a:buFont typeface="Arial"/>
              <a:buNone/>
            </a:pPr>
            <a:endParaRPr sz="2340" b="0" i="0" u="none" strike="noStrike" cap="none">
              <a:solidFill>
                <a:schemeClr val="lt1"/>
              </a:solidFill>
              <a:latin typeface="Arial"/>
              <a:ea typeface="Arial"/>
              <a:cs typeface="Arial"/>
              <a:sym typeface="Arial"/>
            </a:endParaRPr>
          </a:p>
        </p:txBody>
      </p:sp>
      <p:cxnSp>
        <p:nvCxnSpPr>
          <p:cNvPr id="2384" name="Google Shape;2384;g6b96e44160_2_177"/>
          <p:cNvCxnSpPr>
            <a:stCxn id="2383" idx="3"/>
            <a:endCxn id="2385" idx="1"/>
          </p:cNvCxnSpPr>
          <p:nvPr/>
        </p:nvCxnSpPr>
        <p:spPr>
          <a:xfrm rot="10800000" flipH="1">
            <a:off x="3548838" y="3385695"/>
            <a:ext cx="8220600" cy="1033800"/>
          </a:xfrm>
          <a:prstGeom prst="straightConnector1">
            <a:avLst/>
          </a:prstGeom>
          <a:noFill/>
          <a:ln w="9525" cap="flat" cmpd="sng">
            <a:solidFill>
              <a:srgbClr val="5597D3"/>
            </a:solidFill>
            <a:prstDash val="solid"/>
            <a:round/>
            <a:headEnd type="none" w="sm" len="sm"/>
            <a:tailEnd type="triangle" w="med" len="med"/>
          </a:ln>
        </p:spPr>
      </p:cxnSp>
      <p:sp>
        <p:nvSpPr>
          <p:cNvPr id="2385" name="Google Shape;2385;g6b96e44160_2_177"/>
          <p:cNvSpPr/>
          <p:nvPr/>
        </p:nvSpPr>
        <p:spPr>
          <a:xfrm>
            <a:off x="11769515" y="2598338"/>
            <a:ext cx="3394200" cy="1575000"/>
          </a:xfrm>
          <a:prstGeom prst="roundRect">
            <a:avLst>
              <a:gd name="adj" fmla="val 11839"/>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It is the hostname of the UCP node where the DTR replica is deployed.</a:t>
            </a:r>
            <a:endParaRPr sz="1800" b="0" i="0" u="none" strike="noStrike" cap="none">
              <a:solidFill>
                <a:schemeClr val="dk1"/>
              </a:solidFill>
              <a:latin typeface="Arial"/>
              <a:ea typeface="Arial"/>
              <a:cs typeface="Arial"/>
              <a:sym typeface="Arial"/>
            </a:endParaRPr>
          </a:p>
        </p:txBody>
      </p:sp>
      <p:sp>
        <p:nvSpPr>
          <p:cNvPr id="2386" name="Google Shape;2386;g6b96e44160_2_177"/>
          <p:cNvSpPr/>
          <p:nvPr/>
        </p:nvSpPr>
        <p:spPr>
          <a:xfrm>
            <a:off x="2012782" y="4618013"/>
            <a:ext cx="2291400" cy="329100"/>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340"/>
              <a:buFont typeface="Arial"/>
              <a:buNone/>
            </a:pPr>
            <a:endParaRPr sz="2340" b="0" i="0" u="none" strike="noStrike" cap="none">
              <a:solidFill>
                <a:schemeClr val="lt1"/>
              </a:solidFill>
              <a:latin typeface="Arial"/>
              <a:ea typeface="Arial"/>
              <a:cs typeface="Arial"/>
              <a:sym typeface="Arial"/>
            </a:endParaRPr>
          </a:p>
        </p:txBody>
      </p:sp>
      <p:cxnSp>
        <p:nvCxnSpPr>
          <p:cNvPr id="2387" name="Google Shape;2387;g6b96e44160_2_177"/>
          <p:cNvCxnSpPr>
            <a:stCxn id="2386" idx="3"/>
            <a:endCxn id="2388" idx="1"/>
          </p:cNvCxnSpPr>
          <p:nvPr/>
        </p:nvCxnSpPr>
        <p:spPr>
          <a:xfrm>
            <a:off x="4304182" y="4782563"/>
            <a:ext cx="7465200" cy="476700"/>
          </a:xfrm>
          <a:prstGeom prst="straightConnector1">
            <a:avLst/>
          </a:prstGeom>
          <a:noFill/>
          <a:ln w="9525" cap="flat" cmpd="sng">
            <a:solidFill>
              <a:srgbClr val="5597D3"/>
            </a:solidFill>
            <a:prstDash val="solid"/>
            <a:round/>
            <a:headEnd type="none" w="sm" len="sm"/>
            <a:tailEnd type="triangle" w="med" len="med"/>
          </a:ln>
        </p:spPr>
      </p:cxnSp>
      <p:sp>
        <p:nvSpPr>
          <p:cNvPr id="2388" name="Google Shape;2388;g6b96e44160_2_177"/>
          <p:cNvSpPr/>
          <p:nvPr/>
        </p:nvSpPr>
        <p:spPr>
          <a:xfrm>
            <a:off x="11769525" y="4471875"/>
            <a:ext cx="3394200" cy="1575000"/>
          </a:xfrm>
          <a:prstGeom prst="roundRect">
            <a:avLst>
              <a:gd name="adj" fmla="val 11839"/>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It confirms the certificates used by UCP</a:t>
            </a: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2393"/>
        <p:cNvGrpSpPr/>
        <p:nvPr/>
      </p:nvGrpSpPr>
      <p:grpSpPr>
        <a:xfrm>
          <a:off x="0" y="0"/>
          <a:ext cx="0" cy="0"/>
          <a:chOff x="0" y="0"/>
          <a:chExt cx="0" cy="0"/>
        </a:xfrm>
      </p:grpSpPr>
      <p:sp>
        <p:nvSpPr>
          <p:cNvPr id="2394" name="Google Shape;2394;g6b96e44160_2_199"/>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Remove Replicas</a:t>
            </a:r>
            <a:endParaRPr/>
          </a:p>
        </p:txBody>
      </p:sp>
      <p:pic>
        <p:nvPicPr>
          <p:cNvPr id="2395" name="Google Shape;2395;g6b96e44160_2_199"/>
          <p:cNvPicPr preferRelativeResize="0"/>
          <p:nvPr/>
        </p:nvPicPr>
        <p:blipFill rotWithShape="1">
          <a:blip r:embed="rId3">
            <a:alphaModFix/>
          </a:blip>
          <a:srcRect/>
          <a:stretch/>
        </p:blipFill>
        <p:spPr>
          <a:xfrm>
            <a:off x="6096266" y="568058"/>
            <a:ext cx="4063476" cy="481699"/>
          </a:xfrm>
          <a:prstGeom prst="rect">
            <a:avLst/>
          </a:prstGeom>
          <a:noFill/>
          <a:ln>
            <a:noFill/>
          </a:ln>
        </p:spPr>
      </p:pic>
      <p:sp>
        <p:nvSpPr>
          <p:cNvPr id="2396" name="Google Shape;2396;g6b96e44160_2_199"/>
          <p:cNvSpPr/>
          <p:nvPr/>
        </p:nvSpPr>
        <p:spPr>
          <a:xfrm>
            <a:off x="988719" y="1881202"/>
            <a:ext cx="6555000"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Removing replicas from DTR deployment:</a:t>
            </a:r>
            <a:endParaRPr sz="2200" b="0" i="0" u="none" strike="noStrike" cap="none">
              <a:solidFill>
                <a:schemeClr val="lt1"/>
              </a:solidFill>
              <a:latin typeface="Open Sans"/>
              <a:ea typeface="Open Sans"/>
              <a:cs typeface="Open Sans"/>
              <a:sym typeface="Open Sans"/>
            </a:endParaRPr>
          </a:p>
        </p:txBody>
      </p:sp>
      <p:sp>
        <p:nvSpPr>
          <p:cNvPr id="2397" name="Google Shape;2397;g6b96e44160_2_199"/>
          <p:cNvSpPr/>
          <p:nvPr/>
        </p:nvSpPr>
        <p:spPr>
          <a:xfrm>
            <a:off x="988726" y="2789875"/>
            <a:ext cx="12719100" cy="4119000"/>
          </a:xfrm>
          <a:prstGeom prst="roundRect">
            <a:avLst>
              <a:gd name="adj" fmla="val 8187"/>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Use </a:t>
            </a:r>
            <a:r>
              <a:rPr lang="en-US" sz="2200" b="0" i="1" u="none" strike="noStrike" cap="none">
                <a:solidFill>
                  <a:srgbClr val="3F3F3F"/>
                </a:solidFill>
                <a:latin typeface="Open Sans"/>
                <a:ea typeface="Open Sans"/>
                <a:cs typeface="Open Sans"/>
                <a:sym typeface="Open Sans"/>
              </a:rPr>
              <a:t>ssh</a:t>
            </a:r>
            <a:r>
              <a:rPr lang="en-US" sz="2200" b="0" i="0" u="none" strike="noStrike" cap="none">
                <a:solidFill>
                  <a:srgbClr val="3F3F3F"/>
                </a:solidFill>
                <a:latin typeface="Open Sans"/>
                <a:ea typeface="Open Sans"/>
                <a:cs typeface="Open Sans"/>
                <a:sym typeface="Open Sans"/>
              </a:rPr>
              <a:t> to log in to any node that is part of a UCP.</a:t>
            </a:r>
            <a:endParaRPr sz="1800" b="0" i="0" u="none" strike="noStrike" cap="none">
              <a:solidFill>
                <a:schemeClr val="dk1"/>
              </a:solidFill>
              <a:latin typeface="Arial"/>
              <a:ea typeface="Arial"/>
              <a:cs typeface="Arial"/>
              <a:sym typeface="Arial"/>
            </a:endParaRPr>
          </a:p>
          <a:p>
            <a:pPr marL="342900" marR="0" lvl="0" indent="-203200" algn="l"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Run the following DTR remove command:</a:t>
            </a:r>
            <a:endParaRPr sz="1800" b="0" i="0" u="none" strike="noStrike" cap="none">
              <a:solidFill>
                <a:schemeClr val="dk1"/>
              </a:solidFill>
              <a:latin typeface="Arial"/>
              <a:ea typeface="Arial"/>
              <a:cs typeface="Arial"/>
              <a:sym typeface="Arial"/>
            </a:endParaRPr>
          </a:p>
          <a:p>
            <a:pPr marL="594657" marR="0" lvl="1"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docker run -it --rm \ </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	docker/dtr:2.7.3 remove \ </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	--ucp-insecure-tls </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200"/>
              <a:buFont typeface="Arial"/>
              <a:buNone/>
            </a:pPr>
            <a:endParaRPr sz="2200" b="0" i="1"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Prompts:</a:t>
            </a:r>
            <a:endParaRPr sz="1800" b="0" i="0" u="none" strike="noStrike" cap="none">
              <a:solidFill>
                <a:schemeClr val="dk1"/>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Existing replica</a:t>
            </a:r>
            <a:endParaRPr sz="1800" b="0" i="0" u="none" strike="noStrike" cap="none">
              <a:solidFill>
                <a:schemeClr val="dk1"/>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Replica id</a:t>
            </a:r>
            <a:endParaRPr sz="1800" b="0" i="0" u="none" strike="noStrike" cap="none">
              <a:solidFill>
                <a:schemeClr val="dk1"/>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UCP username and password</a:t>
            </a: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38"/>
        <p:cNvGrpSpPr/>
        <p:nvPr/>
      </p:nvGrpSpPr>
      <p:grpSpPr>
        <a:xfrm>
          <a:off x="0" y="0"/>
          <a:ext cx="0" cy="0"/>
          <a:chOff x="0" y="0"/>
          <a:chExt cx="0" cy="0"/>
        </a:xfrm>
      </p:grpSpPr>
      <p:sp>
        <p:nvSpPr>
          <p:cNvPr id="939" name="Google Shape;939;p10"/>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Docker Enterprise : Features</a:t>
            </a:r>
            <a:endParaRPr>
              <a:solidFill>
                <a:srgbClr val="3F3F3F"/>
              </a:solidFill>
            </a:endParaRPr>
          </a:p>
        </p:txBody>
      </p:sp>
      <p:pic>
        <p:nvPicPr>
          <p:cNvPr id="940" name="Google Shape;940;p10"/>
          <p:cNvPicPr preferRelativeResize="0"/>
          <p:nvPr/>
        </p:nvPicPr>
        <p:blipFill rotWithShape="1">
          <a:blip r:embed="rId3">
            <a:alphaModFix/>
          </a:blip>
          <a:srcRect/>
          <a:stretch/>
        </p:blipFill>
        <p:spPr>
          <a:xfrm>
            <a:off x="4882591" y="562035"/>
            <a:ext cx="6490834" cy="530797"/>
          </a:xfrm>
          <a:prstGeom prst="rect">
            <a:avLst/>
          </a:prstGeom>
          <a:noFill/>
          <a:ln>
            <a:noFill/>
          </a:ln>
        </p:spPr>
      </p:pic>
      <p:sp>
        <p:nvSpPr>
          <p:cNvPr id="941" name="Google Shape;941;p10"/>
          <p:cNvSpPr/>
          <p:nvPr/>
        </p:nvSpPr>
        <p:spPr>
          <a:xfrm>
            <a:off x="7211291" y="3771896"/>
            <a:ext cx="2371436" cy="2182091"/>
          </a:xfrm>
          <a:prstGeom prst="ellipse">
            <a:avLst/>
          </a:prstGeom>
          <a:solidFill>
            <a:srgbClr val="F9DEC9"/>
          </a:solidFill>
          <a:ln w="25400" cap="flat" cmpd="sng">
            <a:solidFill>
              <a:srgbClr val="E9AFA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Features of Docker Enterprise</a:t>
            </a:r>
            <a:endParaRPr sz="2200" b="0" i="0" u="none" strike="noStrike" cap="none">
              <a:solidFill>
                <a:srgbClr val="3F3F3F"/>
              </a:solidFill>
              <a:latin typeface="Open Sans"/>
              <a:ea typeface="Open Sans"/>
              <a:cs typeface="Open Sans"/>
              <a:sym typeface="Open Sans"/>
            </a:endParaRPr>
          </a:p>
        </p:txBody>
      </p:sp>
      <p:cxnSp>
        <p:nvCxnSpPr>
          <p:cNvPr id="942" name="Google Shape;942;p10"/>
          <p:cNvCxnSpPr>
            <a:stCxn id="941" idx="2"/>
          </p:cNvCxnSpPr>
          <p:nvPr/>
        </p:nvCxnSpPr>
        <p:spPr>
          <a:xfrm rot="10800000">
            <a:off x="5278691" y="4862942"/>
            <a:ext cx="1932600" cy="0"/>
          </a:xfrm>
          <a:prstGeom prst="straightConnector1">
            <a:avLst/>
          </a:prstGeom>
          <a:noFill/>
          <a:ln w="9525" cap="flat" cmpd="sng">
            <a:solidFill>
              <a:srgbClr val="A5A5A5"/>
            </a:solidFill>
            <a:prstDash val="solid"/>
            <a:round/>
            <a:headEnd type="none" w="sm" len="sm"/>
            <a:tailEnd type="none" w="sm" len="sm"/>
          </a:ln>
        </p:spPr>
      </p:cxnSp>
      <p:cxnSp>
        <p:nvCxnSpPr>
          <p:cNvPr id="943" name="Google Shape;943;p10"/>
          <p:cNvCxnSpPr>
            <a:stCxn id="944" idx="0"/>
            <a:endCxn id="941" idx="4"/>
          </p:cNvCxnSpPr>
          <p:nvPr/>
        </p:nvCxnSpPr>
        <p:spPr>
          <a:xfrm rot="10800000">
            <a:off x="8397000" y="5954050"/>
            <a:ext cx="0" cy="1195800"/>
          </a:xfrm>
          <a:prstGeom prst="straightConnector1">
            <a:avLst/>
          </a:prstGeom>
          <a:noFill/>
          <a:ln w="9525" cap="flat" cmpd="sng">
            <a:solidFill>
              <a:srgbClr val="A5A5A5"/>
            </a:solidFill>
            <a:prstDash val="solid"/>
            <a:round/>
            <a:headEnd type="none" w="sm" len="sm"/>
            <a:tailEnd type="none" w="sm" len="sm"/>
          </a:ln>
        </p:spPr>
      </p:cxnSp>
      <p:cxnSp>
        <p:nvCxnSpPr>
          <p:cNvPr id="945" name="Google Shape;945;p10"/>
          <p:cNvCxnSpPr>
            <a:stCxn id="946" idx="2"/>
            <a:endCxn id="941" idx="0"/>
          </p:cNvCxnSpPr>
          <p:nvPr/>
        </p:nvCxnSpPr>
        <p:spPr>
          <a:xfrm>
            <a:off x="8397009" y="2576036"/>
            <a:ext cx="0" cy="1195800"/>
          </a:xfrm>
          <a:prstGeom prst="straightConnector1">
            <a:avLst/>
          </a:prstGeom>
          <a:noFill/>
          <a:ln w="9525" cap="flat" cmpd="sng">
            <a:solidFill>
              <a:srgbClr val="A5A5A5"/>
            </a:solidFill>
            <a:prstDash val="solid"/>
            <a:round/>
            <a:headEnd type="none" w="sm" len="sm"/>
            <a:tailEnd type="none" w="sm" len="sm"/>
          </a:ln>
        </p:spPr>
      </p:cxnSp>
      <p:cxnSp>
        <p:nvCxnSpPr>
          <p:cNvPr id="947" name="Google Shape;947;p10"/>
          <p:cNvCxnSpPr>
            <a:stCxn id="948" idx="1"/>
            <a:endCxn id="941" idx="6"/>
          </p:cNvCxnSpPr>
          <p:nvPr/>
        </p:nvCxnSpPr>
        <p:spPr>
          <a:xfrm rot="10800000">
            <a:off x="9582825" y="4862875"/>
            <a:ext cx="1932600" cy="0"/>
          </a:xfrm>
          <a:prstGeom prst="straightConnector1">
            <a:avLst/>
          </a:prstGeom>
          <a:noFill/>
          <a:ln w="9525" cap="flat" cmpd="sng">
            <a:solidFill>
              <a:srgbClr val="A5A5A5"/>
            </a:solidFill>
            <a:prstDash val="solid"/>
            <a:round/>
            <a:headEnd type="none" w="sm" len="sm"/>
            <a:tailEnd type="none" w="sm" len="sm"/>
          </a:ln>
        </p:spPr>
      </p:cxnSp>
      <p:sp>
        <p:nvSpPr>
          <p:cNvPr id="949" name="Google Shape;949;p10"/>
          <p:cNvSpPr/>
          <p:nvPr/>
        </p:nvSpPr>
        <p:spPr>
          <a:xfrm>
            <a:off x="1647546" y="4467625"/>
            <a:ext cx="3630900" cy="7905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LDAP/AD integration</a:t>
            </a:r>
            <a:endParaRPr sz="1400" b="0" i="0" u="none" strike="noStrike" cap="none">
              <a:solidFill>
                <a:srgbClr val="3F3F3F"/>
              </a:solidFill>
              <a:latin typeface="Arial"/>
              <a:ea typeface="Arial"/>
              <a:cs typeface="Arial"/>
              <a:sym typeface="Arial"/>
            </a:endParaRPr>
          </a:p>
        </p:txBody>
      </p:sp>
      <p:sp>
        <p:nvSpPr>
          <p:cNvPr id="948" name="Google Shape;948;p10"/>
          <p:cNvSpPr/>
          <p:nvPr/>
        </p:nvSpPr>
        <p:spPr>
          <a:xfrm>
            <a:off x="11515425" y="4467625"/>
            <a:ext cx="3385500" cy="7905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Security policies</a:t>
            </a:r>
            <a:endParaRPr sz="1400" b="0" i="0" u="none" strike="noStrike" cap="none">
              <a:solidFill>
                <a:srgbClr val="3F3F3F"/>
              </a:solidFill>
              <a:latin typeface="Arial"/>
              <a:ea typeface="Arial"/>
              <a:cs typeface="Arial"/>
              <a:sym typeface="Arial"/>
            </a:endParaRPr>
          </a:p>
        </p:txBody>
      </p:sp>
      <p:sp>
        <p:nvSpPr>
          <p:cNvPr id="946" name="Google Shape;946;p10"/>
          <p:cNvSpPr/>
          <p:nvPr/>
        </p:nvSpPr>
        <p:spPr>
          <a:xfrm>
            <a:off x="6428303" y="1785393"/>
            <a:ext cx="3937411" cy="790643"/>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Image scanning and signing enforcement policies</a:t>
            </a:r>
            <a:endParaRPr sz="1400" b="0" i="0" u="none" strike="noStrike" cap="none">
              <a:solidFill>
                <a:srgbClr val="3F3F3F"/>
              </a:solidFill>
              <a:latin typeface="Arial"/>
              <a:ea typeface="Arial"/>
              <a:cs typeface="Arial"/>
              <a:sym typeface="Arial"/>
            </a:endParaRPr>
          </a:p>
        </p:txBody>
      </p:sp>
      <p:sp>
        <p:nvSpPr>
          <p:cNvPr id="944" name="Google Shape;944;p10"/>
          <p:cNvSpPr/>
          <p:nvPr/>
        </p:nvSpPr>
        <p:spPr>
          <a:xfrm>
            <a:off x="6428250" y="7149850"/>
            <a:ext cx="3937500" cy="7908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Role-based access control</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2401"/>
        <p:cNvGrpSpPr/>
        <p:nvPr/>
      </p:nvGrpSpPr>
      <p:grpSpPr>
        <a:xfrm>
          <a:off x="0" y="0"/>
          <a:ext cx="0" cy="0"/>
          <a:chOff x="0" y="0"/>
          <a:chExt cx="0" cy="0"/>
        </a:xfrm>
      </p:grpSpPr>
      <p:sp>
        <p:nvSpPr>
          <p:cNvPr id="2402" name="Google Shape;2402;g6b96e44160_2_207"/>
          <p:cNvSpPr txBox="1">
            <a:spLocks noGrp="1"/>
          </p:cNvSpPr>
          <p:nvPr>
            <p:ph type="body" idx="1"/>
          </p:nvPr>
        </p:nvSpPr>
        <p:spPr>
          <a:xfrm>
            <a:off x="2" y="4114800"/>
            <a:ext cx="162561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DTR: Load Balancer</a:t>
            </a:r>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2407"/>
        <p:cNvGrpSpPr/>
        <p:nvPr/>
      </p:nvGrpSpPr>
      <p:grpSpPr>
        <a:xfrm>
          <a:off x="0" y="0"/>
          <a:ext cx="0" cy="0"/>
          <a:chOff x="0" y="0"/>
          <a:chExt cx="0" cy="0"/>
        </a:xfrm>
      </p:grpSpPr>
      <p:sp>
        <p:nvSpPr>
          <p:cNvPr id="2408" name="Google Shape;2408;g6b96e44160_2_211"/>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Load Balancer</a:t>
            </a:r>
            <a:endParaRPr/>
          </a:p>
        </p:txBody>
      </p:sp>
      <p:pic>
        <p:nvPicPr>
          <p:cNvPr id="2409" name="Google Shape;2409;g6b96e44160_2_211"/>
          <p:cNvPicPr preferRelativeResize="0"/>
          <p:nvPr/>
        </p:nvPicPr>
        <p:blipFill rotWithShape="1">
          <a:blip r:embed="rId3">
            <a:alphaModFix/>
          </a:blip>
          <a:srcRect/>
          <a:stretch/>
        </p:blipFill>
        <p:spPr>
          <a:xfrm>
            <a:off x="6448881" y="593458"/>
            <a:ext cx="3358245" cy="481699"/>
          </a:xfrm>
          <a:prstGeom prst="rect">
            <a:avLst/>
          </a:prstGeom>
          <a:noFill/>
          <a:ln>
            <a:noFill/>
          </a:ln>
        </p:spPr>
      </p:pic>
      <p:sp>
        <p:nvSpPr>
          <p:cNvPr id="2410" name="Google Shape;2410;g6b96e44160_2_211"/>
          <p:cNvSpPr/>
          <p:nvPr/>
        </p:nvSpPr>
        <p:spPr>
          <a:xfrm>
            <a:off x="2194247" y="1243946"/>
            <a:ext cx="11867400" cy="756000"/>
          </a:xfrm>
          <a:prstGeom prst="roundRect">
            <a:avLst>
              <a:gd name="adj" fmla="val 8187"/>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The load balancer is configured to balance user requests across all replicas. Thus, users can access the DTR using a centralized domain name.</a:t>
            </a:r>
            <a:endParaRPr sz="1800" b="0" i="0" u="none" strike="noStrike" cap="none">
              <a:solidFill>
                <a:schemeClr val="dk1"/>
              </a:solidFill>
              <a:latin typeface="Arial"/>
              <a:ea typeface="Arial"/>
              <a:cs typeface="Arial"/>
              <a:sym typeface="Arial"/>
            </a:endParaRPr>
          </a:p>
        </p:txBody>
      </p:sp>
      <p:pic>
        <p:nvPicPr>
          <p:cNvPr id="2411" name="Google Shape;2411;g6b96e44160_2_211"/>
          <p:cNvPicPr preferRelativeResize="0"/>
          <p:nvPr/>
        </p:nvPicPr>
        <p:blipFill rotWithShape="1">
          <a:blip r:embed="rId4">
            <a:alphaModFix/>
          </a:blip>
          <a:srcRect/>
          <a:stretch/>
        </p:blipFill>
        <p:spPr>
          <a:xfrm>
            <a:off x="1493837" y="2516647"/>
            <a:ext cx="13268326" cy="6434984"/>
          </a:xfrm>
          <a:prstGeom prst="rect">
            <a:avLst/>
          </a:prstGeom>
          <a:noFill/>
          <a:ln>
            <a:noFill/>
          </a:ln>
        </p:spPr>
      </p:pic>
      <p:sp>
        <p:nvSpPr>
          <p:cNvPr id="2412" name="Google Shape;2412;g6b96e44160_2_211"/>
          <p:cNvSpPr txBox="1"/>
          <p:nvPr/>
        </p:nvSpPr>
        <p:spPr>
          <a:xfrm>
            <a:off x="2215819" y="8222162"/>
            <a:ext cx="2384700" cy="339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900"/>
              <a:buFont typeface="Open Sans"/>
              <a:buNone/>
            </a:pPr>
            <a:r>
              <a:rPr lang="en-US" sz="1900" b="0" i="0" u="none" strike="noStrike" cap="none">
                <a:solidFill>
                  <a:schemeClr val="dk1"/>
                </a:solidFill>
                <a:latin typeface="Open Sans"/>
                <a:ea typeface="Open Sans"/>
                <a:cs typeface="Open Sans"/>
                <a:sym typeface="Open Sans"/>
              </a:rPr>
              <a:t>Docker swarm</a:t>
            </a:r>
            <a:endParaRPr sz="1900" b="0" i="0" u="none" strike="noStrike" cap="none">
              <a:solidFill>
                <a:schemeClr val="dk1"/>
              </a:solidFill>
              <a:latin typeface="Open Sans"/>
              <a:ea typeface="Open Sans"/>
              <a:cs typeface="Open Sans"/>
              <a:sym typeface="Open Sans"/>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2417"/>
        <p:cNvGrpSpPr/>
        <p:nvPr/>
      </p:nvGrpSpPr>
      <p:grpSpPr>
        <a:xfrm>
          <a:off x="0" y="0"/>
          <a:ext cx="0" cy="0"/>
          <a:chOff x="0" y="0"/>
          <a:chExt cx="0" cy="0"/>
        </a:xfrm>
      </p:grpSpPr>
      <p:sp>
        <p:nvSpPr>
          <p:cNvPr id="2418" name="Google Shape;2418;g6b96e44160_2_220"/>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Load Balancer</a:t>
            </a:r>
            <a:endParaRPr/>
          </a:p>
        </p:txBody>
      </p:sp>
      <p:pic>
        <p:nvPicPr>
          <p:cNvPr id="2419" name="Google Shape;2419;g6b96e44160_2_220"/>
          <p:cNvPicPr preferRelativeResize="0"/>
          <p:nvPr/>
        </p:nvPicPr>
        <p:blipFill rotWithShape="1">
          <a:blip r:embed="rId3">
            <a:alphaModFix/>
          </a:blip>
          <a:srcRect/>
          <a:stretch/>
        </p:blipFill>
        <p:spPr>
          <a:xfrm>
            <a:off x="6448881" y="593458"/>
            <a:ext cx="3358245" cy="481699"/>
          </a:xfrm>
          <a:prstGeom prst="rect">
            <a:avLst/>
          </a:prstGeom>
          <a:noFill/>
          <a:ln>
            <a:noFill/>
          </a:ln>
        </p:spPr>
      </p:pic>
      <p:sp>
        <p:nvSpPr>
          <p:cNvPr id="2420" name="Google Shape;2420;g6b96e44160_2_220"/>
          <p:cNvSpPr/>
          <p:nvPr/>
        </p:nvSpPr>
        <p:spPr>
          <a:xfrm>
            <a:off x="1141119" y="1876899"/>
            <a:ext cx="4924800"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Endpoints are exposed by DTR:</a:t>
            </a:r>
            <a:endParaRPr sz="2200" b="0" i="0" u="none" strike="noStrike" cap="none">
              <a:solidFill>
                <a:schemeClr val="lt1"/>
              </a:solidFill>
              <a:latin typeface="Open Sans"/>
              <a:ea typeface="Open Sans"/>
              <a:cs typeface="Open Sans"/>
              <a:sym typeface="Open Sans"/>
            </a:endParaRPr>
          </a:p>
        </p:txBody>
      </p:sp>
      <p:sp>
        <p:nvSpPr>
          <p:cNvPr id="2421" name="Google Shape;2421;g6b96e44160_2_220"/>
          <p:cNvSpPr/>
          <p:nvPr/>
        </p:nvSpPr>
        <p:spPr>
          <a:xfrm>
            <a:off x="1141119" y="3170872"/>
            <a:ext cx="14022600" cy="2260500"/>
          </a:xfrm>
          <a:prstGeom prst="roundRect">
            <a:avLst>
              <a:gd name="adj" fmla="val 8187"/>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l" rtl="0">
              <a:lnSpc>
                <a:spcPct val="200000"/>
              </a:lnSpc>
              <a:spcBef>
                <a:spcPts val="0"/>
              </a:spcBef>
              <a:spcAft>
                <a:spcPts val="0"/>
              </a:spcAft>
              <a:buClr>
                <a:srgbClr val="3F3F3F"/>
              </a:buClr>
              <a:buSzPts val="2200"/>
              <a:buFont typeface="Arial"/>
              <a:buChar char="•"/>
            </a:pPr>
            <a:r>
              <a:rPr lang="en-US" sz="2200" b="0" i="1" u="none" strike="noStrike" cap="none">
                <a:solidFill>
                  <a:srgbClr val="3F3F3F"/>
                </a:solidFill>
                <a:latin typeface="Open Sans"/>
                <a:ea typeface="Open Sans"/>
                <a:cs typeface="Open Sans"/>
                <a:sym typeface="Open Sans"/>
              </a:rPr>
              <a:t>/_ping</a:t>
            </a:r>
            <a:r>
              <a:rPr lang="en-US" sz="2200" b="0" i="0" u="none" strike="noStrike" cap="none">
                <a:solidFill>
                  <a:srgbClr val="3F3F3F"/>
                </a:solidFill>
                <a:latin typeface="Open Sans"/>
                <a:ea typeface="Open Sans"/>
                <a:cs typeface="Open Sans"/>
                <a:sym typeface="Open Sans"/>
              </a:rPr>
              <a:t>: Checks the health of DTR replica</a:t>
            </a:r>
            <a:endParaRPr sz="1800" b="0" i="0" u="none" strike="noStrike" cap="none">
              <a:solidFill>
                <a:schemeClr val="dk1"/>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/nginx_status: Returns the number of connections being handled by the NGINX front-end used by DTR</a:t>
            </a:r>
            <a:endParaRPr sz="1800" b="0" i="0" u="none" strike="noStrike" cap="none">
              <a:solidFill>
                <a:schemeClr val="dk1"/>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/api/v0/meta/cluster_status: Returns extensive information about all DTR replicas</a:t>
            </a:r>
            <a:endParaRPr sz="1800" b="0" i="0" u="none" strike="noStrike" cap="none">
              <a:solidFill>
                <a:schemeClr val="dk1"/>
              </a:solidFill>
              <a:latin typeface="Arial"/>
              <a:ea typeface="Arial"/>
              <a:cs typeface="Arial"/>
              <a:sym typeface="Arial"/>
            </a:endParaRPr>
          </a:p>
        </p:txBody>
      </p:sp>
      <p:sp>
        <p:nvSpPr>
          <p:cNvPr id="2422" name="Google Shape;2422;g6b96e44160_2_220"/>
          <p:cNvSpPr/>
          <p:nvPr/>
        </p:nvSpPr>
        <p:spPr>
          <a:xfrm>
            <a:off x="1141119" y="7472858"/>
            <a:ext cx="14022600" cy="899700"/>
          </a:xfrm>
          <a:prstGeom prst="roundRect">
            <a:avLst>
              <a:gd name="adj" fmla="val 16667"/>
            </a:avLst>
          </a:prstGeom>
          <a:solidFill>
            <a:srgbClr val="DDEAF6"/>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Note: Load balancing service is not provided by DTR. On-premises or a cloud-based load balancer can be used to balance requests across multiple DTR replicas.</a:t>
            </a: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2427"/>
        <p:cNvGrpSpPr/>
        <p:nvPr/>
      </p:nvGrpSpPr>
      <p:grpSpPr>
        <a:xfrm>
          <a:off x="0" y="0"/>
          <a:ext cx="0" cy="0"/>
          <a:chOff x="0" y="0"/>
          <a:chExt cx="0" cy="0"/>
        </a:xfrm>
      </p:grpSpPr>
      <p:sp>
        <p:nvSpPr>
          <p:cNvPr id="2428" name="Google Shape;2428;g6b96e44160_2_229"/>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Configure Load Balancer</a:t>
            </a:r>
            <a:endParaRPr/>
          </a:p>
        </p:txBody>
      </p:sp>
      <p:pic>
        <p:nvPicPr>
          <p:cNvPr id="2429" name="Google Shape;2429;g6b96e44160_2_229"/>
          <p:cNvPicPr preferRelativeResize="0"/>
          <p:nvPr/>
        </p:nvPicPr>
        <p:blipFill rotWithShape="1">
          <a:blip r:embed="rId3">
            <a:alphaModFix/>
          </a:blip>
          <a:srcRect/>
          <a:stretch/>
        </p:blipFill>
        <p:spPr>
          <a:xfrm>
            <a:off x="5669601" y="568058"/>
            <a:ext cx="4916804" cy="481699"/>
          </a:xfrm>
          <a:prstGeom prst="rect">
            <a:avLst/>
          </a:prstGeom>
          <a:noFill/>
          <a:ln>
            <a:noFill/>
          </a:ln>
        </p:spPr>
      </p:pic>
      <p:sp>
        <p:nvSpPr>
          <p:cNvPr id="2430" name="Google Shape;2430;g6b96e44160_2_229"/>
          <p:cNvSpPr/>
          <p:nvPr/>
        </p:nvSpPr>
        <p:spPr>
          <a:xfrm>
            <a:off x="1475755" y="3198336"/>
            <a:ext cx="13304400" cy="2747400"/>
          </a:xfrm>
          <a:prstGeom prst="roundRect">
            <a:avLst>
              <a:gd name="adj" fmla="val 8187"/>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285750" marR="0" lvl="0" indent="-2857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Load balance the TCP traffic on ports 80 and 443</a:t>
            </a:r>
            <a:endParaRPr sz="1800" b="0" i="0" u="none" strike="noStrike" cap="none">
              <a:solidFill>
                <a:schemeClr val="dk1"/>
              </a:solidFill>
              <a:latin typeface="Arial"/>
              <a:ea typeface="Arial"/>
              <a:cs typeface="Arial"/>
              <a:sym typeface="Arial"/>
            </a:endParaRPr>
          </a:p>
          <a:p>
            <a:pPr marL="285750" marR="0" lvl="0" indent="-2857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Stop termination of HTTPS connections</a:t>
            </a:r>
            <a:endParaRPr sz="1800" b="0" i="0" u="none" strike="noStrike" cap="none">
              <a:solidFill>
                <a:schemeClr val="dk1"/>
              </a:solidFill>
              <a:latin typeface="Arial"/>
              <a:ea typeface="Arial"/>
              <a:cs typeface="Arial"/>
              <a:sym typeface="Arial"/>
            </a:endParaRPr>
          </a:p>
          <a:p>
            <a:pPr marL="285750" marR="0" lvl="0" indent="-2857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Stop buffer requests</a:t>
            </a:r>
            <a:endParaRPr sz="1800" b="0" i="0" u="none" strike="noStrike" cap="none">
              <a:solidFill>
                <a:schemeClr val="dk1"/>
              </a:solidFill>
              <a:latin typeface="Arial"/>
              <a:ea typeface="Arial"/>
              <a:cs typeface="Arial"/>
              <a:sym typeface="Arial"/>
            </a:endParaRPr>
          </a:p>
          <a:p>
            <a:pPr marL="285750" marR="0" lvl="0" indent="-2857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Forward the Host HTTP header correctly</a:t>
            </a:r>
            <a:endParaRPr sz="1800" b="0" i="0" u="none" strike="noStrike" cap="none">
              <a:solidFill>
                <a:schemeClr val="dk1"/>
              </a:solidFill>
              <a:latin typeface="Arial"/>
              <a:ea typeface="Arial"/>
              <a:cs typeface="Arial"/>
              <a:sym typeface="Arial"/>
            </a:endParaRPr>
          </a:p>
          <a:p>
            <a:pPr marL="285750" marR="0" lvl="0" indent="-2857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Set timeout of more than 10 minutes or set no timeout for idle connections</a:t>
            </a:r>
            <a:endParaRPr sz="2200" b="0" i="0" u="none" strike="noStrike" cap="none">
              <a:solidFill>
                <a:srgbClr val="3F3F3F"/>
              </a:solidFill>
              <a:latin typeface="Open Sans"/>
              <a:ea typeface="Open Sans"/>
              <a:cs typeface="Open Sans"/>
              <a:sym typeface="Open Sans"/>
            </a:endParaRPr>
          </a:p>
        </p:txBody>
      </p:sp>
      <p:sp>
        <p:nvSpPr>
          <p:cNvPr id="2431" name="Google Shape;2431;g6b96e44160_2_229"/>
          <p:cNvSpPr/>
          <p:nvPr/>
        </p:nvSpPr>
        <p:spPr>
          <a:xfrm>
            <a:off x="1475755" y="2224271"/>
            <a:ext cx="5125800"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Load balancer must be configured to:</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2436"/>
        <p:cNvGrpSpPr/>
        <p:nvPr/>
      </p:nvGrpSpPr>
      <p:grpSpPr>
        <a:xfrm>
          <a:off x="0" y="0"/>
          <a:ext cx="0" cy="0"/>
          <a:chOff x="0" y="0"/>
          <a:chExt cx="0" cy="0"/>
        </a:xfrm>
      </p:grpSpPr>
      <p:sp>
        <p:nvSpPr>
          <p:cNvPr id="2437" name="Google Shape;2437;g6b96e44160_2_237"/>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Health Check of Replicas</a:t>
            </a:r>
            <a:endParaRPr/>
          </a:p>
        </p:txBody>
      </p:sp>
      <p:pic>
        <p:nvPicPr>
          <p:cNvPr id="2438" name="Google Shape;2438;g6b96e44160_2_237"/>
          <p:cNvPicPr preferRelativeResize="0"/>
          <p:nvPr/>
        </p:nvPicPr>
        <p:blipFill rotWithShape="1">
          <a:blip r:embed="rId3">
            <a:alphaModFix/>
          </a:blip>
          <a:srcRect/>
          <a:stretch/>
        </p:blipFill>
        <p:spPr>
          <a:xfrm>
            <a:off x="5153336" y="593458"/>
            <a:ext cx="5949335" cy="481699"/>
          </a:xfrm>
          <a:prstGeom prst="rect">
            <a:avLst/>
          </a:prstGeom>
          <a:noFill/>
          <a:ln>
            <a:noFill/>
          </a:ln>
        </p:spPr>
      </p:pic>
      <p:sp>
        <p:nvSpPr>
          <p:cNvPr id="2439" name="Google Shape;2439;g6b96e44160_2_237"/>
          <p:cNvSpPr/>
          <p:nvPr/>
        </p:nvSpPr>
        <p:spPr>
          <a:xfrm>
            <a:off x="1046510" y="1923290"/>
            <a:ext cx="2630400"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Health check:</a:t>
            </a:r>
            <a:endParaRPr sz="2200" b="0" i="0" u="none" strike="noStrike" cap="none">
              <a:solidFill>
                <a:schemeClr val="lt1"/>
              </a:solidFill>
              <a:latin typeface="Open Sans"/>
              <a:ea typeface="Open Sans"/>
              <a:cs typeface="Open Sans"/>
              <a:sym typeface="Open Sans"/>
            </a:endParaRPr>
          </a:p>
        </p:txBody>
      </p:sp>
      <p:sp>
        <p:nvSpPr>
          <p:cNvPr id="2440" name="Google Shape;2440;g6b96e44160_2_237"/>
          <p:cNvSpPr/>
          <p:nvPr/>
        </p:nvSpPr>
        <p:spPr>
          <a:xfrm>
            <a:off x="1046510" y="2916871"/>
            <a:ext cx="7919700" cy="3681300"/>
          </a:xfrm>
          <a:prstGeom prst="roundRect">
            <a:avLst>
              <a:gd name="adj" fmla="val 8187"/>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Command:</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 </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/_ping </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Output:</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 </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	"Error": "error message", </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	"Healthy": true</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 }</a:t>
            </a:r>
            <a:endParaRPr sz="1800" b="0" i="0" u="none" strike="noStrike" cap="none">
              <a:solidFill>
                <a:schemeClr val="dk1"/>
              </a:solidFill>
              <a:latin typeface="Arial"/>
              <a:ea typeface="Arial"/>
              <a:cs typeface="Arial"/>
              <a:sym typeface="Arial"/>
            </a:endParaRPr>
          </a:p>
          <a:p>
            <a:pPr marL="285750" marR="0" lvl="0" indent="-146050" algn="l"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441" name="Google Shape;2441;g6b96e44160_2_237"/>
          <p:cNvSpPr/>
          <p:nvPr/>
        </p:nvSpPr>
        <p:spPr>
          <a:xfrm>
            <a:off x="2902616" y="5722849"/>
            <a:ext cx="803100" cy="362100"/>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340"/>
              <a:buFont typeface="Arial"/>
              <a:buNone/>
            </a:pPr>
            <a:endParaRPr sz="2340" b="0" i="0" u="none" strike="noStrike" cap="none">
              <a:solidFill>
                <a:schemeClr val="lt1"/>
              </a:solidFill>
              <a:latin typeface="Arial"/>
              <a:ea typeface="Arial"/>
              <a:cs typeface="Arial"/>
              <a:sym typeface="Arial"/>
            </a:endParaRPr>
          </a:p>
        </p:txBody>
      </p:sp>
      <p:cxnSp>
        <p:nvCxnSpPr>
          <p:cNvPr id="2442" name="Google Shape;2442;g6b96e44160_2_237"/>
          <p:cNvCxnSpPr>
            <a:stCxn id="2441" idx="3"/>
            <a:endCxn id="2443" idx="1"/>
          </p:cNvCxnSpPr>
          <p:nvPr/>
        </p:nvCxnSpPr>
        <p:spPr>
          <a:xfrm>
            <a:off x="3705716" y="5903899"/>
            <a:ext cx="6182400" cy="0"/>
          </a:xfrm>
          <a:prstGeom prst="straightConnector1">
            <a:avLst/>
          </a:prstGeom>
          <a:noFill/>
          <a:ln w="9525" cap="flat" cmpd="sng">
            <a:solidFill>
              <a:srgbClr val="5597D3"/>
            </a:solidFill>
            <a:prstDash val="solid"/>
            <a:round/>
            <a:headEnd type="none" w="sm" len="sm"/>
            <a:tailEnd type="triangle" w="med" len="med"/>
          </a:ln>
        </p:spPr>
      </p:cxnSp>
      <p:sp>
        <p:nvSpPr>
          <p:cNvPr id="2443" name="Google Shape;2443;g6b96e44160_2_237"/>
          <p:cNvSpPr/>
          <p:nvPr/>
        </p:nvSpPr>
        <p:spPr>
          <a:xfrm>
            <a:off x="9887975" y="5433800"/>
            <a:ext cx="4914600" cy="940200"/>
          </a:xfrm>
          <a:prstGeom prst="roundRect">
            <a:avLst>
              <a:gd name="adj" fmla="val 11839"/>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1" u="none" strike="noStrike" cap="none">
                <a:solidFill>
                  <a:srgbClr val="3F3F3F"/>
                </a:solidFill>
                <a:latin typeface="Open Sans"/>
                <a:ea typeface="Open Sans"/>
                <a:cs typeface="Open Sans"/>
                <a:sym typeface="Open Sans"/>
              </a:rPr>
              <a:t>true </a:t>
            </a:r>
            <a:r>
              <a:rPr lang="en-US" sz="2200" b="0" i="0" u="none" strike="noStrike" cap="none">
                <a:solidFill>
                  <a:srgbClr val="3F3F3F"/>
                </a:solidFill>
                <a:latin typeface="Open Sans"/>
                <a:ea typeface="Open Sans"/>
                <a:cs typeface="Open Sans"/>
                <a:sym typeface="Open Sans"/>
              </a:rPr>
              <a:t>tells that the replica is suitable for taking requests.</a:t>
            </a: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2448"/>
        <p:cNvGrpSpPr/>
        <p:nvPr/>
      </p:nvGrpSpPr>
      <p:grpSpPr>
        <a:xfrm>
          <a:off x="0" y="0"/>
          <a:ext cx="0" cy="0"/>
          <a:chOff x="0" y="0"/>
          <a:chExt cx="0" cy="0"/>
        </a:xfrm>
      </p:grpSpPr>
      <p:sp>
        <p:nvSpPr>
          <p:cNvPr id="2449" name="Google Shape;2449;g6b96e44160_2_248"/>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Health Check of Replicas</a:t>
            </a:r>
            <a:endParaRPr/>
          </a:p>
        </p:txBody>
      </p:sp>
      <p:pic>
        <p:nvPicPr>
          <p:cNvPr id="2450" name="Google Shape;2450;g6b96e44160_2_248"/>
          <p:cNvPicPr preferRelativeResize="0"/>
          <p:nvPr/>
        </p:nvPicPr>
        <p:blipFill rotWithShape="1">
          <a:blip r:embed="rId3">
            <a:alphaModFix/>
          </a:blip>
          <a:srcRect/>
          <a:stretch/>
        </p:blipFill>
        <p:spPr>
          <a:xfrm>
            <a:off x="5153336" y="593458"/>
            <a:ext cx="5949335" cy="481699"/>
          </a:xfrm>
          <a:prstGeom prst="rect">
            <a:avLst/>
          </a:prstGeom>
          <a:noFill/>
          <a:ln>
            <a:noFill/>
          </a:ln>
        </p:spPr>
      </p:pic>
      <p:grpSp>
        <p:nvGrpSpPr>
          <p:cNvPr id="2451" name="Google Shape;2451;g6b96e44160_2_248"/>
          <p:cNvGrpSpPr/>
          <p:nvPr/>
        </p:nvGrpSpPr>
        <p:grpSpPr>
          <a:xfrm>
            <a:off x="5108148" y="1617188"/>
            <a:ext cx="5911817" cy="5924976"/>
            <a:chOff x="5331907" y="2134079"/>
            <a:chExt cx="5911817" cy="5924976"/>
          </a:xfrm>
        </p:grpSpPr>
        <p:sp>
          <p:nvSpPr>
            <p:cNvPr id="2452" name="Google Shape;2452;g6b96e44160_2_248"/>
            <p:cNvSpPr/>
            <p:nvPr/>
          </p:nvSpPr>
          <p:spPr>
            <a:xfrm>
              <a:off x="7332984" y="4163066"/>
              <a:ext cx="1834800" cy="1732200"/>
            </a:xfrm>
            <a:prstGeom prst="ellipse">
              <a:avLst/>
            </a:prstGeom>
            <a:solidFill>
              <a:srgbClr val="F9DE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503 status for services: </a:t>
              </a:r>
              <a:endParaRPr sz="2200" b="0" i="0" u="none" strike="noStrike" cap="none">
                <a:solidFill>
                  <a:srgbClr val="3F3F3F"/>
                </a:solidFill>
                <a:latin typeface="Open Sans"/>
                <a:ea typeface="Open Sans"/>
                <a:cs typeface="Open Sans"/>
                <a:sym typeface="Open Sans"/>
              </a:endParaRPr>
            </a:p>
          </p:txBody>
        </p:sp>
        <p:sp>
          <p:nvSpPr>
            <p:cNvPr id="2453" name="Google Shape;2453;g6b96e44160_2_248"/>
            <p:cNvSpPr/>
            <p:nvPr/>
          </p:nvSpPr>
          <p:spPr>
            <a:xfrm rot="-2813424">
              <a:off x="9677382" y="2499347"/>
              <a:ext cx="1208962" cy="1208962"/>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454" name="Google Shape;2454;g6b96e44160_2_248"/>
            <p:cNvSpPr/>
            <p:nvPr/>
          </p:nvSpPr>
          <p:spPr>
            <a:xfrm rot="175198">
              <a:off x="9819597" y="2641639"/>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2200" b="0" i="0" u="none" strike="noStrike" cap="none">
                <a:solidFill>
                  <a:srgbClr val="3F3F3F"/>
                </a:solidFill>
                <a:latin typeface="Open Sans"/>
                <a:ea typeface="Open Sans"/>
                <a:cs typeface="Open Sans"/>
                <a:sym typeface="Open Sans"/>
              </a:endParaRPr>
            </a:p>
          </p:txBody>
        </p:sp>
        <p:sp>
          <p:nvSpPr>
            <p:cNvPr id="2455" name="Google Shape;2455;g6b96e44160_2_248"/>
            <p:cNvSpPr/>
            <p:nvPr/>
          </p:nvSpPr>
          <p:spPr>
            <a:xfrm rot="8886942">
              <a:off x="9580885" y="2405330"/>
              <a:ext cx="1399455" cy="1397038"/>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456" name="Google Shape;2456;g6b96e44160_2_248"/>
            <p:cNvSpPr/>
            <p:nvPr/>
          </p:nvSpPr>
          <p:spPr>
            <a:xfrm rot="7432500">
              <a:off x="5767155" y="6467926"/>
              <a:ext cx="1211555" cy="1209142"/>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457" name="Google Shape;2457;g6b96e44160_2_248"/>
            <p:cNvSpPr/>
            <p:nvPr/>
          </p:nvSpPr>
          <p:spPr>
            <a:xfrm rot="186964">
              <a:off x="5909174" y="6610337"/>
              <a:ext cx="927171" cy="924475"/>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Open Sans"/>
                <a:ea typeface="Open Sans"/>
                <a:cs typeface="Open Sans"/>
                <a:sym typeface="Open Sans"/>
              </a:endParaRPr>
            </a:p>
          </p:txBody>
        </p:sp>
        <p:sp>
          <p:nvSpPr>
            <p:cNvPr id="2458" name="Google Shape;2458;g6b96e44160_2_248"/>
            <p:cNvSpPr/>
            <p:nvPr/>
          </p:nvSpPr>
          <p:spPr>
            <a:xfrm rot="-2466988">
              <a:off x="5671929" y="6372871"/>
              <a:ext cx="1396915" cy="1399455"/>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459" name="Google Shape;2459;g6b96e44160_2_248"/>
            <p:cNvSpPr/>
            <p:nvPr/>
          </p:nvSpPr>
          <p:spPr>
            <a:xfrm rot="-8390477">
              <a:off x="5702321" y="2501935"/>
              <a:ext cx="1209011" cy="1209011"/>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460" name="Google Shape;2460;g6b96e44160_2_248"/>
            <p:cNvSpPr/>
            <p:nvPr/>
          </p:nvSpPr>
          <p:spPr>
            <a:xfrm>
              <a:off x="5844541" y="2644141"/>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Open Sans"/>
                <a:ea typeface="Open Sans"/>
                <a:cs typeface="Open Sans"/>
                <a:sym typeface="Open Sans"/>
              </a:endParaRPr>
            </a:p>
          </p:txBody>
        </p:sp>
        <p:sp>
          <p:nvSpPr>
            <p:cNvPr id="2461" name="Google Shape;2461;g6b96e44160_2_248"/>
            <p:cNvSpPr/>
            <p:nvPr/>
          </p:nvSpPr>
          <p:spPr>
            <a:xfrm rot="3309793">
              <a:off x="5605727" y="2407899"/>
              <a:ext cx="1396959" cy="1396959"/>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462" name="Google Shape;2462;g6b96e44160_2_248"/>
            <p:cNvSpPr/>
            <p:nvPr/>
          </p:nvSpPr>
          <p:spPr>
            <a:xfrm rot="-7537924">
              <a:off x="9521169" y="6361322"/>
              <a:ext cx="1397066" cy="1399647"/>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cxnSp>
          <p:nvCxnSpPr>
            <p:cNvPr id="2463" name="Google Shape;2463;g6b96e44160_2_248"/>
            <p:cNvCxnSpPr/>
            <p:nvPr/>
          </p:nvCxnSpPr>
          <p:spPr>
            <a:xfrm flipH="1">
              <a:off x="8978900" y="366014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464" name="Google Shape;2464;g6b96e44160_2_248"/>
            <p:cNvCxnSpPr/>
            <p:nvPr/>
          </p:nvCxnSpPr>
          <p:spPr>
            <a:xfrm flipH="1">
              <a:off x="6939282" y="577342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465" name="Google Shape;2465;g6b96e44160_2_248"/>
            <p:cNvCxnSpPr/>
            <p:nvPr/>
          </p:nvCxnSpPr>
          <p:spPr>
            <a:xfrm>
              <a:off x="6931661" y="366014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466" name="Google Shape;2466;g6b96e44160_2_248"/>
            <p:cNvCxnSpPr/>
            <p:nvPr/>
          </p:nvCxnSpPr>
          <p:spPr>
            <a:xfrm>
              <a:off x="8981441" y="5768341"/>
              <a:ext cx="647700" cy="670500"/>
            </a:xfrm>
            <a:prstGeom prst="straightConnector1">
              <a:avLst/>
            </a:prstGeom>
            <a:noFill/>
            <a:ln w="12700" cap="flat" cmpd="sng">
              <a:solidFill>
                <a:srgbClr val="7B7F8F"/>
              </a:solidFill>
              <a:prstDash val="solid"/>
              <a:round/>
              <a:headEnd type="oval" w="med" len="med"/>
              <a:tailEnd type="oval" w="med" len="med"/>
            </a:ln>
          </p:spPr>
        </p:cxnSp>
        <p:sp>
          <p:nvSpPr>
            <p:cNvPr id="2467" name="Google Shape;2467;g6b96e44160_2_248"/>
            <p:cNvSpPr/>
            <p:nvPr/>
          </p:nvSpPr>
          <p:spPr>
            <a:xfrm rot="-455904">
              <a:off x="9629007" y="6466376"/>
              <a:ext cx="1211538" cy="1209120"/>
            </a:xfrm>
            <a:prstGeom prst="ellipse">
              <a:avLst/>
            </a:prstGeom>
            <a:solidFill>
              <a:srgbClr val="0075C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468" name="Google Shape;2468;g6b96e44160_2_248"/>
            <p:cNvSpPr/>
            <p:nvPr/>
          </p:nvSpPr>
          <p:spPr>
            <a:xfrm rot="170245">
              <a:off x="9771146" y="6594892"/>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2200" b="0" i="0" u="none" strike="noStrike" cap="none">
                <a:solidFill>
                  <a:srgbClr val="3F3F3F"/>
                </a:solidFill>
                <a:latin typeface="Open Sans"/>
                <a:ea typeface="Open Sans"/>
                <a:cs typeface="Open Sans"/>
                <a:sym typeface="Open Sans"/>
              </a:endParaRPr>
            </a:p>
          </p:txBody>
        </p:sp>
      </p:grpSp>
      <p:sp>
        <p:nvSpPr>
          <p:cNvPr id="2469" name="Google Shape;2469;g6b96e44160_2_248"/>
          <p:cNvSpPr txBox="1"/>
          <p:nvPr/>
        </p:nvSpPr>
        <p:spPr>
          <a:xfrm>
            <a:off x="2827625" y="6500675"/>
            <a:ext cx="2504400" cy="4818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Storage container</a:t>
            </a:r>
            <a:endParaRPr sz="1400" b="0" i="0" u="none" strike="noStrike" cap="none">
              <a:solidFill>
                <a:srgbClr val="000000"/>
              </a:solidFill>
              <a:latin typeface="Arial"/>
              <a:ea typeface="Arial"/>
              <a:cs typeface="Arial"/>
              <a:sym typeface="Arial"/>
            </a:endParaRPr>
          </a:p>
        </p:txBody>
      </p:sp>
      <p:sp>
        <p:nvSpPr>
          <p:cNvPr id="2470" name="Google Shape;2470;g6b96e44160_2_248"/>
          <p:cNvSpPr txBox="1"/>
          <p:nvPr/>
        </p:nvSpPr>
        <p:spPr>
          <a:xfrm>
            <a:off x="3219225" y="2074400"/>
            <a:ext cx="2010000" cy="5517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Authorization</a:t>
            </a:r>
            <a:endParaRPr sz="1400" b="0" i="0" u="none" strike="noStrike" cap="none">
              <a:solidFill>
                <a:srgbClr val="000000"/>
              </a:solidFill>
              <a:latin typeface="Arial"/>
              <a:ea typeface="Arial"/>
              <a:cs typeface="Arial"/>
              <a:sym typeface="Arial"/>
            </a:endParaRPr>
          </a:p>
        </p:txBody>
      </p:sp>
      <p:sp>
        <p:nvSpPr>
          <p:cNvPr id="2471" name="Google Shape;2471;g6b96e44160_2_248"/>
          <p:cNvSpPr txBox="1"/>
          <p:nvPr/>
        </p:nvSpPr>
        <p:spPr>
          <a:xfrm>
            <a:off x="11020000" y="1922000"/>
            <a:ext cx="3077100" cy="4818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Metadata persistence</a:t>
            </a:r>
            <a:endParaRPr sz="1400" b="0" i="0" u="none" strike="noStrike" cap="none">
              <a:solidFill>
                <a:srgbClr val="000000"/>
              </a:solidFill>
              <a:latin typeface="Arial"/>
              <a:ea typeface="Arial"/>
              <a:cs typeface="Arial"/>
              <a:sym typeface="Arial"/>
            </a:endParaRPr>
          </a:p>
        </p:txBody>
      </p:sp>
      <p:sp>
        <p:nvSpPr>
          <p:cNvPr id="2472" name="Google Shape;2472;g6b96e44160_2_248"/>
          <p:cNvSpPr txBox="1"/>
          <p:nvPr/>
        </p:nvSpPr>
        <p:spPr>
          <a:xfrm>
            <a:off x="11020000" y="6376100"/>
            <a:ext cx="2010000" cy="4818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Content trust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2477"/>
        <p:cNvGrpSpPr/>
        <p:nvPr/>
      </p:nvGrpSpPr>
      <p:grpSpPr>
        <a:xfrm>
          <a:off x="0" y="0"/>
          <a:ext cx="0" cy="0"/>
          <a:chOff x="0" y="0"/>
          <a:chExt cx="0" cy="0"/>
        </a:xfrm>
      </p:grpSpPr>
      <p:sp>
        <p:nvSpPr>
          <p:cNvPr id="2478" name="Google Shape;2478;g6b96e44160_2_256"/>
          <p:cNvSpPr/>
          <p:nvPr/>
        </p:nvSpPr>
        <p:spPr>
          <a:xfrm>
            <a:off x="1046500" y="2994925"/>
            <a:ext cx="13025100" cy="5474100"/>
          </a:xfrm>
          <a:prstGeom prst="roundRect">
            <a:avLst>
              <a:gd name="adj" fmla="val 4103"/>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user  nginx;</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worker_processes  1;</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error_log  /var/log/nginx/error.log warn;</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pid        /var/run/nginx.pid;</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events {</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worker_connections  1024;</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stream {</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upstream dtr_80 {</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server &lt;DTR_REPLICA_1_IP&gt;:80  max_fails=2 fail_timeout=30s;</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server &lt;DTR_REPLICA_2_IP&gt;:80  max_fails=2 fail_timeout=30s;</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server &lt;DTR_REPLICA_N_IP&gt;:80   max_fails=2 fail_timeout=30s;</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a:t>
            </a:r>
            <a:endParaRPr sz="2200" b="0" i="1" u="none" strike="noStrike" cap="none">
              <a:solidFill>
                <a:srgbClr val="434343"/>
              </a:solidFill>
              <a:latin typeface="Open Sans"/>
              <a:ea typeface="Open Sans"/>
              <a:cs typeface="Open Sans"/>
              <a:sym typeface="Open Sans"/>
            </a:endParaRPr>
          </a:p>
        </p:txBody>
      </p:sp>
      <p:sp>
        <p:nvSpPr>
          <p:cNvPr id="2479" name="Google Shape;2479;g6b96e44160_2_256"/>
          <p:cNvSpPr/>
          <p:nvPr/>
        </p:nvSpPr>
        <p:spPr>
          <a:xfrm>
            <a:off x="1046500" y="1975400"/>
            <a:ext cx="6703500"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Configure load balancer for DTR using NGINX:</a:t>
            </a:r>
            <a:endParaRPr sz="2200" b="0" i="0" u="none" strike="noStrike" cap="none">
              <a:solidFill>
                <a:schemeClr val="lt1"/>
              </a:solidFill>
              <a:latin typeface="Open Sans"/>
              <a:ea typeface="Open Sans"/>
              <a:cs typeface="Open Sans"/>
              <a:sym typeface="Open Sans"/>
            </a:endParaRPr>
          </a:p>
        </p:txBody>
      </p:sp>
      <p:sp>
        <p:nvSpPr>
          <p:cNvPr id="2480" name="Google Shape;2480;g6b96e44160_2_256"/>
          <p:cNvSpPr txBox="1">
            <a:spLocks noGrp="1"/>
          </p:cNvSpPr>
          <p:nvPr>
            <p:ph type="title"/>
          </p:nvPr>
        </p:nvSpPr>
        <p:spPr>
          <a:xfrm>
            <a:off x="3936425" y="192375"/>
            <a:ext cx="86109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Load Balancer: Configuration and Deployment</a:t>
            </a:r>
            <a:endParaRPr/>
          </a:p>
        </p:txBody>
      </p:sp>
      <p:pic>
        <p:nvPicPr>
          <p:cNvPr id="2481" name="Google Shape;2481;g6b96e44160_2_256"/>
          <p:cNvPicPr preferRelativeResize="0"/>
          <p:nvPr/>
        </p:nvPicPr>
        <p:blipFill rotWithShape="1">
          <a:blip r:embed="rId3">
            <a:alphaModFix/>
          </a:blip>
          <a:srcRect/>
          <a:stretch/>
        </p:blipFill>
        <p:spPr>
          <a:xfrm>
            <a:off x="2269600" y="593450"/>
            <a:ext cx="11993800" cy="481700"/>
          </a:xfrm>
          <a:prstGeom prst="rect">
            <a:avLst/>
          </a:prstGeom>
          <a:noFill/>
          <a:ln>
            <a:noFill/>
          </a:ln>
        </p:spPr>
      </p:pic>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2486"/>
        <p:cNvGrpSpPr/>
        <p:nvPr/>
      </p:nvGrpSpPr>
      <p:grpSpPr>
        <a:xfrm>
          <a:off x="0" y="0"/>
          <a:ext cx="0" cy="0"/>
          <a:chOff x="0" y="0"/>
          <a:chExt cx="0" cy="0"/>
        </a:xfrm>
      </p:grpSpPr>
      <p:sp>
        <p:nvSpPr>
          <p:cNvPr id="2487" name="Google Shape;2487;g6b96e44160_2_265"/>
          <p:cNvSpPr/>
          <p:nvPr/>
        </p:nvSpPr>
        <p:spPr>
          <a:xfrm>
            <a:off x="1046500" y="2994925"/>
            <a:ext cx="13025100" cy="5474100"/>
          </a:xfrm>
          <a:prstGeom prst="roundRect">
            <a:avLst>
              <a:gd name="adj" fmla="val 3728"/>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upstream dtr_443 {</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server &lt;DTR_REPLICA_1_IP&gt;:443 max_fails=2 fail_timeout=30s;</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server &lt;DTR_REPLICA_2_IP&gt;:443 max_fails=2 fail_timeout=30s;</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server &lt;DTR_REPLICA_N_IP&gt;:443  max_fails=2 fail_timeout=30s;</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server {</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listen 443;</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proxy_pass dtr_443;</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server {</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listen 80;</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proxy_pass dtr_80;</a:t>
            </a:r>
            <a:endParaRPr sz="22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a:t>
            </a:r>
            <a:endParaRPr sz="2200" b="0" i="1"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a:t>
            </a:r>
            <a:endParaRPr sz="2200" b="0" i="1" u="none" strike="noStrike" cap="none">
              <a:solidFill>
                <a:srgbClr val="434343"/>
              </a:solidFill>
              <a:latin typeface="Open Sans"/>
              <a:ea typeface="Open Sans"/>
              <a:cs typeface="Open Sans"/>
              <a:sym typeface="Open Sans"/>
            </a:endParaRPr>
          </a:p>
        </p:txBody>
      </p:sp>
      <p:sp>
        <p:nvSpPr>
          <p:cNvPr id="2488" name="Google Shape;2488;g6b96e44160_2_265"/>
          <p:cNvSpPr txBox="1">
            <a:spLocks noGrp="1"/>
          </p:cNvSpPr>
          <p:nvPr>
            <p:ph type="title"/>
          </p:nvPr>
        </p:nvSpPr>
        <p:spPr>
          <a:xfrm>
            <a:off x="3936425" y="192375"/>
            <a:ext cx="86109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Load Balancer: Configuration and Deployment</a:t>
            </a:r>
            <a:endParaRPr/>
          </a:p>
        </p:txBody>
      </p:sp>
      <p:pic>
        <p:nvPicPr>
          <p:cNvPr id="2489" name="Google Shape;2489;g6b96e44160_2_265"/>
          <p:cNvPicPr preferRelativeResize="0"/>
          <p:nvPr/>
        </p:nvPicPr>
        <p:blipFill rotWithShape="1">
          <a:blip r:embed="rId3">
            <a:alphaModFix/>
          </a:blip>
          <a:srcRect/>
          <a:stretch/>
        </p:blipFill>
        <p:spPr>
          <a:xfrm>
            <a:off x="2269600" y="593450"/>
            <a:ext cx="11993800" cy="481700"/>
          </a:xfrm>
          <a:prstGeom prst="rect">
            <a:avLst/>
          </a:prstGeom>
          <a:noFill/>
          <a:ln>
            <a:noFill/>
          </a:ln>
        </p:spPr>
      </p:pic>
      <p:sp>
        <p:nvSpPr>
          <p:cNvPr id="2490" name="Google Shape;2490;g6b96e44160_2_265"/>
          <p:cNvSpPr/>
          <p:nvPr/>
        </p:nvSpPr>
        <p:spPr>
          <a:xfrm>
            <a:off x="1046500" y="1975400"/>
            <a:ext cx="6703500"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Configure load balancer for DTR using NGINX:</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2495"/>
        <p:cNvGrpSpPr/>
        <p:nvPr/>
      </p:nvGrpSpPr>
      <p:grpSpPr>
        <a:xfrm>
          <a:off x="0" y="0"/>
          <a:ext cx="0" cy="0"/>
          <a:chOff x="0" y="0"/>
          <a:chExt cx="0" cy="0"/>
        </a:xfrm>
      </p:grpSpPr>
      <p:sp>
        <p:nvSpPr>
          <p:cNvPr id="2496" name="Google Shape;2496;g6b96e44160_2_274"/>
          <p:cNvSpPr/>
          <p:nvPr/>
        </p:nvSpPr>
        <p:spPr>
          <a:xfrm>
            <a:off x="1046500" y="2297575"/>
            <a:ext cx="13025100" cy="6465600"/>
          </a:xfrm>
          <a:prstGeom prst="roundRect">
            <a:avLst>
              <a:gd name="adj" fmla="val 3791"/>
            </a:avLst>
          </a:prstGeom>
          <a:noFill/>
          <a:ln w="2857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It is a two step process:</a:t>
            </a:r>
            <a:endParaRPr sz="2200" b="0" i="0" u="none" strike="noStrike" cap="none">
              <a:solidFill>
                <a:srgbClr val="434343"/>
              </a:solidFill>
              <a:latin typeface="Open Sans"/>
              <a:ea typeface="Open Sans"/>
              <a:cs typeface="Open Sans"/>
              <a:sym typeface="Open Sans"/>
            </a:endParaRPr>
          </a:p>
          <a:p>
            <a:pPr marL="457200" marR="88900" lvl="0" indent="-368300" algn="l" rtl="0">
              <a:lnSpc>
                <a:spcPct val="142857"/>
              </a:lnSpc>
              <a:spcBef>
                <a:spcPts val="80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Creating file “nginx.conf”</a:t>
            </a:r>
            <a:endParaRPr sz="2200" b="0" i="0" u="none" strike="noStrike" cap="none">
              <a:solidFill>
                <a:srgbClr val="434343"/>
              </a:solidFill>
              <a:latin typeface="Open Sans"/>
              <a:ea typeface="Open Sans"/>
              <a:cs typeface="Open Sans"/>
              <a:sym typeface="Open Sans"/>
            </a:endParaRPr>
          </a:p>
          <a:p>
            <a:pPr marL="457200" marR="88900" lvl="0" indent="-368300" algn="l" rtl="0">
              <a:lnSpc>
                <a:spcPct val="142857"/>
              </a:lnSpc>
              <a:spcBef>
                <a:spcPts val="0"/>
              </a:spcBef>
              <a:spcAft>
                <a:spcPts val="0"/>
              </a:spcAft>
              <a:buClr>
                <a:srgbClr val="434343"/>
              </a:buClr>
              <a:buSzPts val="2200"/>
              <a:buFont typeface="Open Sans"/>
              <a:buAutoNum type="arabicPeriod"/>
            </a:pPr>
            <a:r>
              <a:rPr lang="en-US" sz="2200" b="0" i="0" u="none" strike="noStrike" cap="none">
                <a:solidFill>
                  <a:srgbClr val="434343"/>
                </a:solidFill>
                <a:latin typeface="Open Sans"/>
                <a:ea typeface="Open Sans"/>
                <a:cs typeface="Open Sans"/>
                <a:sym typeface="Open Sans"/>
              </a:rPr>
              <a:t>Deploying the load balancer</a:t>
            </a:r>
            <a:endParaRPr sz="2200" b="0" i="0" u="none" strike="noStrike" cap="none">
              <a:solidFill>
                <a:srgbClr val="434343"/>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Command:</a:t>
            </a:r>
            <a:endParaRPr sz="2200" b="0" i="0"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docker run --detach \</a:t>
            </a:r>
            <a:endParaRPr sz="2200" b="0" i="1"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--name dtr-lb \</a:t>
            </a:r>
            <a:endParaRPr sz="2200" b="0" i="1"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--restart=unless-stopped \</a:t>
            </a:r>
            <a:endParaRPr sz="2200" b="0" i="1"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--publish 80:80 \</a:t>
            </a:r>
            <a:endParaRPr sz="2200" b="0" i="1"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--publish 443:443 \</a:t>
            </a:r>
            <a:endParaRPr sz="2200" b="0" i="1"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--volume ${PWD}/nginx.conf:/etc/nginx/nginx.conf:ro \</a:t>
            </a:r>
            <a:endParaRPr sz="2200" b="0" i="1" u="none" strike="noStrike" cap="none">
              <a:solidFill>
                <a:srgbClr val="434343"/>
              </a:solidFill>
              <a:latin typeface="Open Sans"/>
              <a:ea typeface="Open Sans"/>
              <a:cs typeface="Open Sans"/>
              <a:sym typeface="Open Sans"/>
            </a:endParaRPr>
          </a:p>
          <a:p>
            <a:pPr marL="88900" marR="88900" lvl="0" indent="0" algn="l" rtl="0">
              <a:lnSpc>
                <a:spcPct val="142857"/>
              </a:lnSpc>
              <a:spcBef>
                <a:spcPts val="800"/>
              </a:spcBef>
              <a:spcAft>
                <a:spcPts val="800"/>
              </a:spcAft>
              <a:buClr>
                <a:srgbClr val="000000"/>
              </a:buClr>
              <a:buSzPts val="2200"/>
              <a:buFont typeface="Arial"/>
              <a:buNone/>
            </a:pPr>
            <a:r>
              <a:rPr lang="en-US" sz="2200" b="0" i="1" u="none" strike="noStrike" cap="none">
                <a:solidFill>
                  <a:srgbClr val="434343"/>
                </a:solidFill>
                <a:latin typeface="Open Sans"/>
                <a:ea typeface="Open Sans"/>
                <a:cs typeface="Open Sans"/>
                <a:sym typeface="Open Sans"/>
              </a:rPr>
              <a:t>  nginx:stable-alpine</a:t>
            </a:r>
            <a:endParaRPr sz="2200" b="0" i="1" u="none" strike="noStrike" cap="none">
              <a:solidFill>
                <a:srgbClr val="434343"/>
              </a:solidFill>
              <a:latin typeface="Open Sans"/>
              <a:ea typeface="Open Sans"/>
              <a:cs typeface="Open Sans"/>
              <a:sym typeface="Open Sans"/>
            </a:endParaRPr>
          </a:p>
        </p:txBody>
      </p:sp>
      <p:sp>
        <p:nvSpPr>
          <p:cNvPr id="2497" name="Google Shape;2497;g6b96e44160_2_274"/>
          <p:cNvSpPr/>
          <p:nvPr/>
        </p:nvSpPr>
        <p:spPr>
          <a:xfrm>
            <a:off x="1046500" y="1380850"/>
            <a:ext cx="5370600" cy="663300"/>
          </a:xfrm>
          <a:prstGeom prst="roundRect">
            <a:avLst>
              <a:gd name="adj" fmla="val 16667"/>
            </a:avLst>
          </a:prstGeom>
          <a:solidFill>
            <a:schemeClr val="accent1"/>
          </a:solidFill>
          <a:ln w="762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2200"/>
              <a:buFont typeface="Open Sans"/>
              <a:buNone/>
            </a:pPr>
            <a:r>
              <a:rPr lang="en-US" sz="2200" b="0" i="0" u="none" strike="noStrike" cap="none">
                <a:solidFill>
                  <a:schemeClr val="lt1"/>
                </a:solidFill>
                <a:latin typeface="Open Sans"/>
                <a:ea typeface="Open Sans"/>
                <a:cs typeface="Open Sans"/>
                <a:sym typeface="Open Sans"/>
              </a:rPr>
              <a:t>Deploying load balancer using NGINX:</a:t>
            </a:r>
            <a:endParaRPr sz="2200" b="0" i="0" u="none" strike="noStrike" cap="none">
              <a:solidFill>
                <a:schemeClr val="lt1"/>
              </a:solidFill>
              <a:latin typeface="Open Sans"/>
              <a:ea typeface="Open Sans"/>
              <a:cs typeface="Open Sans"/>
              <a:sym typeface="Open Sans"/>
            </a:endParaRPr>
          </a:p>
        </p:txBody>
      </p:sp>
      <p:sp>
        <p:nvSpPr>
          <p:cNvPr id="2498" name="Google Shape;2498;g6b96e44160_2_274"/>
          <p:cNvSpPr txBox="1">
            <a:spLocks noGrp="1"/>
          </p:cNvSpPr>
          <p:nvPr>
            <p:ph type="title"/>
          </p:nvPr>
        </p:nvSpPr>
        <p:spPr>
          <a:xfrm>
            <a:off x="3936425" y="192375"/>
            <a:ext cx="86109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Load Balancer: Configuration and Deployment</a:t>
            </a:r>
            <a:endParaRPr/>
          </a:p>
        </p:txBody>
      </p:sp>
      <p:pic>
        <p:nvPicPr>
          <p:cNvPr id="2499" name="Google Shape;2499;g6b96e44160_2_274"/>
          <p:cNvPicPr preferRelativeResize="0"/>
          <p:nvPr/>
        </p:nvPicPr>
        <p:blipFill rotWithShape="1">
          <a:blip r:embed="rId3">
            <a:alphaModFix/>
          </a:blip>
          <a:srcRect/>
          <a:stretch/>
        </p:blipFill>
        <p:spPr>
          <a:xfrm>
            <a:off x="2269600" y="593450"/>
            <a:ext cx="11993800" cy="481700"/>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2504"/>
        <p:cNvGrpSpPr/>
        <p:nvPr/>
      </p:nvGrpSpPr>
      <p:grpSpPr>
        <a:xfrm>
          <a:off x="0" y="0"/>
          <a:ext cx="0" cy="0"/>
          <a:chOff x="0" y="0"/>
          <a:chExt cx="0" cy="0"/>
        </a:xfrm>
      </p:grpSpPr>
      <p:sp>
        <p:nvSpPr>
          <p:cNvPr id="2505" name="Google Shape;2505;g77d1e0bba3_0_0"/>
          <p:cNvSpPr txBox="1">
            <a:spLocks noGrp="1"/>
          </p:cNvSpPr>
          <p:nvPr>
            <p:ph type="body" idx="1"/>
          </p:nvPr>
        </p:nvSpPr>
        <p:spPr>
          <a:xfrm>
            <a:off x="8"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UCP: Backup and Restore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16"/>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Docker Enterprise: Features</a:t>
            </a:r>
            <a:endParaRPr sz="2800" b="1" i="0" u="none" strike="noStrike" cap="none">
              <a:solidFill>
                <a:srgbClr val="3F3F3F"/>
              </a:solidFill>
              <a:latin typeface="Open Sans"/>
              <a:ea typeface="Open Sans"/>
              <a:cs typeface="Open Sans"/>
              <a:sym typeface="Open Sans"/>
            </a:endParaRPr>
          </a:p>
        </p:txBody>
      </p:sp>
      <p:pic>
        <p:nvPicPr>
          <p:cNvPr id="956" name="Google Shape;956;p16"/>
          <p:cNvPicPr preferRelativeResize="0"/>
          <p:nvPr/>
        </p:nvPicPr>
        <p:blipFill rotWithShape="1">
          <a:blip r:embed="rId3">
            <a:alphaModFix/>
          </a:blip>
          <a:srcRect/>
          <a:stretch/>
        </p:blipFill>
        <p:spPr>
          <a:xfrm>
            <a:off x="5034991" y="698848"/>
            <a:ext cx="6490834" cy="530797"/>
          </a:xfrm>
          <a:prstGeom prst="rect">
            <a:avLst/>
          </a:prstGeom>
          <a:noFill/>
          <a:ln>
            <a:noFill/>
          </a:ln>
        </p:spPr>
      </p:pic>
      <p:sp>
        <p:nvSpPr>
          <p:cNvPr id="957" name="Google Shape;957;p16"/>
          <p:cNvSpPr/>
          <p:nvPr/>
        </p:nvSpPr>
        <p:spPr>
          <a:xfrm rot="-5734063">
            <a:off x="7680708" y="3103800"/>
            <a:ext cx="1209004" cy="1209004"/>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958" name="Google Shape;958;p16"/>
          <p:cNvSpPr/>
          <p:nvPr/>
        </p:nvSpPr>
        <p:spPr>
          <a:xfrm>
            <a:off x="4146623" y="5412531"/>
            <a:ext cx="1209000" cy="12117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959" name="Google Shape;959;p16"/>
          <p:cNvSpPr/>
          <p:nvPr/>
        </p:nvSpPr>
        <p:spPr>
          <a:xfrm rot="-455904">
            <a:off x="11235811" y="5338852"/>
            <a:ext cx="1211538" cy="120912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960" name="Google Shape;960;p16"/>
          <p:cNvSpPr/>
          <p:nvPr/>
        </p:nvSpPr>
        <p:spPr>
          <a:xfrm>
            <a:off x="7797895" y="3253213"/>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Open Sans"/>
              <a:ea typeface="Open Sans"/>
              <a:cs typeface="Open Sans"/>
              <a:sym typeface="Open Sans"/>
            </a:endParaRPr>
          </a:p>
        </p:txBody>
      </p:sp>
      <p:sp>
        <p:nvSpPr>
          <p:cNvPr id="961" name="Google Shape;961;p16"/>
          <p:cNvSpPr/>
          <p:nvPr/>
        </p:nvSpPr>
        <p:spPr>
          <a:xfrm rot="5652711">
            <a:off x="7586735" y="3017029"/>
            <a:ext cx="1396973" cy="1396973"/>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962" name="Google Shape;962;p16"/>
          <p:cNvSpPr/>
          <p:nvPr/>
        </p:nvSpPr>
        <p:spPr>
          <a:xfrm>
            <a:off x="4288864" y="5554771"/>
            <a:ext cx="924600" cy="9270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Open Sans"/>
              <a:ea typeface="Open Sans"/>
              <a:cs typeface="Open Sans"/>
              <a:sym typeface="Open Sans"/>
            </a:endParaRPr>
          </a:p>
        </p:txBody>
      </p:sp>
      <p:sp>
        <p:nvSpPr>
          <p:cNvPr id="963" name="Google Shape;963;p16"/>
          <p:cNvSpPr/>
          <p:nvPr/>
        </p:nvSpPr>
        <p:spPr>
          <a:xfrm rot="609245">
            <a:off x="4050230" y="5318511"/>
            <a:ext cx="1397082" cy="1399498"/>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964" name="Google Shape;964;p16"/>
          <p:cNvSpPr/>
          <p:nvPr/>
        </p:nvSpPr>
        <p:spPr>
          <a:xfrm rot="170245">
            <a:off x="11377876" y="5481039"/>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2200" b="0" i="0" u="none" strike="noStrike" cap="none">
              <a:solidFill>
                <a:srgbClr val="3F3F3F"/>
              </a:solidFill>
              <a:latin typeface="Open Sans"/>
              <a:ea typeface="Open Sans"/>
              <a:cs typeface="Open Sans"/>
              <a:sym typeface="Open Sans"/>
            </a:endParaRPr>
          </a:p>
        </p:txBody>
      </p:sp>
      <p:sp>
        <p:nvSpPr>
          <p:cNvPr id="965" name="Google Shape;965;p16"/>
          <p:cNvSpPr/>
          <p:nvPr/>
        </p:nvSpPr>
        <p:spPr>
          <a:xfrm rot="-10355863">
            <a:off x="11139333" y="5244858"/>
            <a:ext cx="1399463" cy="1397044"/>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cxnSp>
        <p:nvCxnSpPr>
          <p:cNvPr id="966" name="Google Shape;966;p16"/>
          <p:cNvCxnSpPr/>
          <p:nvPr/>
        </p:nvCxnSpPr>
        <p:spPr>
          <a:xfrm>
            <a:off x="8272163" y="4487700"/>
            <a:ext cx="26100" cy="982800"/>
          </a:xfrm>
          <a:prstGeom prst="straightConnector1">
            <a:avLst/>
          </a:prstGeom>
          <a:noFill/>
          <a:ln w="12700" cap="flat" cmpd="sng">
            <a:solidFill>
              <a:srgbClr val="7B7F8F"/>
            </a:solidFill>
            <a:prstDash val="solid"/>
            <a:round/>
            <a:headEnd type="oval" w="med" len="med"/>
            <a:tailEnd type="oval" w="med" len="med"/>
          </a:ln>
        </p:spPr>
      </p:cxnSp>
      <p:cxnSp>
        <p:nvCxnSpPr>
          <p:cNvPr id="967" name="Google Shape;967;p16"/>
          <p:cNvCxnSpPr/>
          <p:nvPr/>
        </p:nvCxnSpPr>
        <p:spPr>
          <a:xfrm>
            <a:off x="9480623" y="5963709"/>
            <a:ext cx="1506300" cy="0"/>
          </a:xfrm>
          <a:prstGeom prst="straightConnector1">
            <a:avLst/>
          </a:prstGeom>
          <a:noFill/>
          <a:ln w="12700" cap="flat" cmpd="sng">
            <a:solidFill>
              <a:srgbClr val="7B7F8F"/>
            </a:solidFill>
            <a:prstDash val="solid"/>
            <a:round/>
            <a:headEnd type="oval" w="med" len="med"/>
            <a:tailEnd type="oval" w="med" len="med"/>
          </a:ln>
        </p:spPr>
      </p:cxnSp>
      <p:cxnSp>
        <p:nvCxnSpPr>
          <p:cNvPr id="968" name="Google Shape;968;p16"/>
          <p:cNvCxnSpPr/>
          <p:nvPr/>
        </p:nvCxnSpPr>
        <p:spPr>
          <a:xfrm>
            <a:off x="5607125" y="6039909"/>
            <a:ext cx="1506300" cy="0"/>
          </a:xfrm>
          <a:prstGeom prst="straightConnector1">
            <a:avLst/>
          </a:prstGeom>
          <a:noFill/>
          <a:ln w="12700" cap="flat" cmpd="sng">
            <a:solidFill>
              <a:srgbClr val="7B7F8F"/>
            </a:solidFill>
            <a:prstDash val="solid"/>
            <a:round/>
            <a:headEnd type="oval" w="med" len="med"/>
            <a:tailEnd type="oval" w="med" len="med"/>
          </a:ln>
        </p:spPr>
      </p:cxnSp>
      <p:sp>
        <p:nvSpPr>
          <p:cNvPr id="969" name="Google Shape;969;p16"/>
          <p:cNvSpPr/>
          <p:nvPr/>
        </p:nvSpPr>
        <p:spPr>
          <a:xfrm>
            <a:off x="7252188" y="5546700"/>
            <a:ext cx="2122800" cy="1119000"/>
          </a:xfrm>
          <a:prstGeom prst="rect">
            <a:avLst/>
          </a:prstGeom>
          <a:solidFill>
            <a:srgbClr val="F9DEC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2200"/>
              <a:buFont typeface="Arial"/>
              <a:buNone/>
            </a:pPr>
            <a:r>
              <a:rPr lang="en-US" sz="2200" b="0" i="0" u="none" strike="noStrike" cap="none">
                <a:solidFill>
                  <a:srgbClr val="3F3F3F"/>
                </a:solidFill>
                <a:latin typeface="Open Sans"/>
                <a:ea typeface="Open Sans"/>
                <a:cs typeface="Open Sans"/>
                <a:sym typeface="Open Sans"/>
              </a:rPr>
              <a:t>Secure supply chain attributes</a:t>
            </a:r>
            <a:endParaRPr sz="2200" b="0" i="0" u="none" strike="noStrike" cap="none">
              <a:solidFill>
                <a:srgbClr val="434343"/>
              </a:solidFill>
              <a:latin typeface="Open Sans"/>
              <a:ea typeface="Open Sans"/>
              <a:cs typeface="Open Sans"/>
              <a:sym typeface="Open Sans"/>
            </a:endParaRPr>
          </a:p>
        </p:txBody>
      </p:sp>
      <p:sp>
        <p:nvSpPr>
          <p:cNvPr id="970" name="Google Shape;970;p16"/>
          <p:cNvSpPr/>
          <p:nvPr/>
        </p:nvSpPr>
        <p:spPr>
          <a:xfrm>
            <a:off x="1020579" y="5748300"/>
            <a:ext cx="2917200" cy="4308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DTR support for the Docker App format </a:t>
            </a:r>
            <a:endParaRPr sz="1400" b="0" i="0" u="none" strike="noStrike" cap="none">
              <a:solidFill>
                <a:srgbClr val="3F3F3F"/>
              </a:solidFill>
              <a:latin typeface="Arial"/>
              <a:ea typeface="Arial"/>
              <a:cs typeface="Arial"/>
              <a:sym typeface="Arial"/>
            </a:endParaRPr>
          </a:p>
        </p:txBody>
      </p:sp>
      <p:sp>
        <p:nvSpPr>
          <p:cNvPr id="971" name="Google Shape;971;p16"/>
          <p:cNvSpPr/>
          <p:nvPr/>
        </p:nvSpPr>
        <p:spPr>
          <a:xfrm>
            <a:off x="5275149" y="1835446"/>
            <a:ext cx="5705700" cy="11079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Image scanning and signing of Swarm images and Docker Apps</a:t>
            </a:r>
            <a:endParaRPr sz="1400" b="0" i="0" u="none" strike="noStrike" cap="none">
              <a:solidFill>
                <a:srgbClr val="3F3F3F"/>
              </a:solidFill>
              <a:latin typeface="Arial"/>
              <a:ea typeface="Arial"/>
              <a:cs typeface="Arial"/>
              <a:sym typeface="Arial"/>
            </a:endParaRPr>
          </a:p>
        </p:txBody>
      </p:sp>
      <p:sp>
        <p:nvSpPr>
          <p:cNvPr id="972" name="Google Shape;972;p16"/>
          <p:cNvSpPr/>
          <p:nvPr/>
        </p:nvSpPr>
        <p:spPr>
          <a:xfrm>
            <a:off x="12691223" y="5727899"/>
            <a:ext cx="3396000" cy="4308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Image promotion</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2510"/>
        <p:cNvGrpSpPr/>
        <p:nvPr/>
      </p:nvGrpSpPr>
      <p:grpSpPr>
        <a:xfrm>
          <a:off x="0" y="0"/>
          <a:ext cx="0" cy="0"/>
          <a:chOff x="0" y="0"/>
          <a:chExt cx="0" cy="0"/>
        </a:xfrm>
      </p:grpSpPr>
      <p:sp>
        <p:nvSpPr>
          <p:cNvPr id="2511" name="Google Shape;2511;g77d1e0bba3_0_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UCP: Backup</a:t>
            </a:r>
            <a:endParaRPr/>
          </a:p>
        </p:txBody>
      </p:sp>
      <p:pic>
        <p:nvPicPr>
          <p:cNvPr id="2512" name="Google Shape;2512;g77d1e0bba3_0_5"/>
          <p:cNvPicPr preferRelativeResize="0"/>
          <p:nvPr/>
        </p:nvPicPr>
        <p:blipFill rotWithShape="1">
          <a:blip r:embed="rId3">
            <a:alphaModFix/>
          </a:blip>
          <a:srcRect/>
          <a:stretch/>
        </p:blipFill>
        <p:spPr>
          <a:xfrm>
            <a:off x="5794600" y="716425"/>
            <a:ext cx="4780026" cy="318300"/>
          </a:xfrm>
          <a:prstGeom prst="rect">
            <a:avLst/>
          </a:prstGeom>
          <a:noFill/>
          <a:ln>
            <a:noFill/>
          </a:ln>
        </p:spPr>
      </p:pic>
      <p:grpSp>
        <p:nvGrpSpPr>
          <p:cNvPr id="2513" name="Google Shape;2513;g77d1e0bba3_0_5"/>
          <p:cNvGrpSpPr/>
          <p:nvPr/>
        </p:nvGrpSpPr>
        <p:grpSpPr>
          <a:xfrm>
            <a:off x="1623024" y="1617188"/>
            <a:ext cx="12588263" cy="5924863"/>
            <a:chOff x="1846783" y="2134079"/>
            <a:chExt cx="12588263" cy="5924863"/>
          </a:xfrm>
        </p:grpSpPr>
        <p:sp>
          <p:nvSpPr>
            <p:cNvPr id="2514" name="Google Shape;2514;g77d1e0bba3_0_5"/>
            <p:cNvSpPr/>
            <p:nvPr/>
          </p:nvSpPr>
          <p:spPr>
            <a:xfrm>
              <a:off x="7409182" y="4163062"/>
              <a:ext cx="1729800" cy="1732200"/>
            </a:xfrm>
            <a:prstGeom prst="ellipse">
              <a:avLst/>
            </a:prstGeom>
            <a:solidFill>
              <a:srgbClr val="F9DE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Data</a:t>
              </a:r>
              <a:endParaRPr sz="2200" b="1" i="0" u="none" strike="noStrike" cap="none">
                <a:solidFill>
                  <a:srgbClr val="3F3F3F"/>
                </a:solidFill>
                <a:latin typeface="Open Sans"/>
                <a:ea typeface="Open Sans"/>
                <a:cs typeface="Open Sans"/>
                <a:sym typeface="Open Sans"/>
              </a:endParaRPr>
            </a:p>
          </p:txBody>
        </p:sp>
        <p:sp>
          <p:nvSpPr>
            <p:cNvPr id="2515" name="Google Shape;2515;g77d1e0bba3_0_5"/>
            <p:cNvSpPr/>
            <p:nvPr/>
          </p:nvSpPr>
          <p:spPr>
            <a:xfrm rot="-2813424">
              <a:off x="9677382" y="2499347"/>
              <a:ext cx="1208962" cy="1208962"/>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16" name="Google Shape;2516;g77d1e0bba3_0_5"/>
            <p:cNvSpPr/>
            <p:nvPr/>
          </p:nvSpPr>
          <p:spPr>
            <a:xfrm rot="175198">
              <a:off x="9819597" y="2641639"/>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2200" b="0" i="0" u="none" strike="noStrike" cap="none">
                <a:solidFill>
                  <a:srgbClr val="3F3F3F"/>
                </a:solidFill>
                <a:latin typeface="Open Sans"/>
                <a:ea typeface="Open Sans"/>
                <a:cs typeface="Open Sans"/>
                <a:sym typeface="Open Sans"/>
              </a:endParaRPr>
            </a:p>
          </p:txBody>
        </p:sp>
        <p:sp>
          <p:nvSpPr>
            <p:cNvPr id="2517" name="Google Shape;2517;g77d1e0bba3_0_5"/>
            <p:cNvSpPr/>
            <p:nvPr/>
          </p:nvSpPr>
          <p:spPr>
            <a:xfrm rot="8886942">
              <a:off x="9580847" y="2405354"/>
              <a:ext cx="1399455" cy="1397038"/>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18" name="Google Shape;2518;g77d1e0bba3_0_5"/>
            <p:cNvSpPr/>
            <p:nvPr/>
          </p:nvSpPr>
          <p:spPr>
            <a:xfrm rot="7432500">
              <a:off x="5767204" y="6467853"/>
              <a:ext cx="1211555" cy="1209142"/>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19" name="Google Shape;2519;g77d1e0bba3_0_5"/>
            <p:cNvSpPr/>
            <p:nvPr/>
          </p:nvSpPr>
          <p:spPr>
            <a:xfrm rot="186964">
              <a:off x="5909101" y="6610333"/>
              <a:ext cx="927171" cy="924475"/>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2200" b="0" i="0" u="none" strike="noStrike" cap="none">
                <a:solidFill>
                  <a:srgbClr val="3F3F3F"/>
                </a:solidFill>
                <a:latin typeface="Open Sans"/>
                <a:ea typeface="Open Sans"/>
                <a:cs typeface="Open Sans"/>
                <a:sym typeface="Open Sans"/>
              </a:endParaRPr>
            </a:p>
          </p:txBody>
        </p:sp>
        <p:sp>
          <p:nvSpPr>
            <p:cNvPr id="2520" name="Google Shape;2520;g77d1e0bba3_0_5"/>
            <p:cNvSpPr/>
            <p:nvPr/>
          </p:nvSpPr>
          <p:spPr>
            <a:xfrm rot="-2466988">
              <a:off x="5671994" y="6372814"/>
              <a:ext cx="1396915" cy="1399455"/>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21" name="Google Shape;2521;g77d1e0bba3_0_5"/>
            <p:cNvSpPr/>
            <p:nvPr/>
          </p:nvSpPr>
          <p:spPr>
            <a:xfrm rot="-8390477">
              <a:off x="5702321" y="2501935"/>
              <a:ext cx="1209011" cy="1209011"/>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22" name="Google Shape;2522;g77d1e0bba3_0_5"/>
            <p:cNvSpPr/>
            <p:nvPr/>
          </p:nvSpPr>
          <p:spPr>
            <a:xfrm>
              <a:off x="5844541" y="2644141"/>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Open Sans"/>
                <a:ea typeface="Open Sans"/>
                <a:cs typeface="Open Sans"/>
                <a:sym typeface="Open Sans"/>
              </a:endParaRPr>
            </a:p>
          </p:txBody>
        </p:sp>
        <p:sp>
          <p:nvSpPr>
            <p:cNvPr id="2523" name="Google Shape;2523;g77d1e0bba3_0_5"/>
            <p:cNvSpPr/>
            <p:nvPr/>
          </p:nvSpPr>
          <p:spPr>
            <a:xfrm rot="3309793">
              <a:off x="5605727" y="2407899"/>
              <a:ext cx="1396959" cy="1396959"/>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24" name="Google Shape;2524;g77d1e0bba3_0_5"/>
            <p:cNvSpPr/>
            <p:nvPr/>
          </p:nvSpPr>
          <p:spPr>
            <a:xfrm rot="-7537924">
              <a:off x="9521170" y="6361324"/>
              <a:ext cx="1397066" cy="1399647"/>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25" name="Google Shape;2525;g77d1e0bba3_0_5"/>
            <p:cNvSpPr/>
            <p:nvPr/>
          </p:nvSpPr>
          <p:spPr>
            <a:xfrm>
              <a:off x="4312920" y="4401822"/>
              <a:ext cx="1209000" cy="12117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26" name="Google Shape;2526;g77d1e0bba3_0_5"/>
            <p:cNvSpPr/>
            <p:nvPr/>
          </p:nvSpPr>
          <p:spPr>
            <a:xfrm>
              <a:off x="4455160" y="4544062"/>
              <a:ext cx="924600" cy="9270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Open Sans"/>
                <a:ea typeface="Open Sans"/>
                <a:cs typeface="Open Sans"/>
                <a:sym typeface="Open Sans"/>
              </a:endParaRPr>
            </a:p>
          </p:txBody>
        </p:sp>
        <p:sp>
          <p:nvSpPr>
            <p:cNvPr id="2527" name="Google Shape;2527;g77d1e0bba3_0_5"/>
            <p:cNvSpPr/>
            <p:nvPr/>
          </p:nvSpPr>
          <p:spPr>
            <a:xfrm rot="609245">
              <a:off x="4216527" y="4307802"/>
              <a:ext cx="1397082" cy="1399498"/>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28" name="Google Shape;2528;g77d1e0bba3_0_5"/>
            <p:cNvSpPr/>
            <p:nvPr/>
          </p:nvSpPr>
          <p:spPr>
            <a:xfrm rot="-455904">
              <a:off x="11021109" y="4404343"/>
              <a:ext cx="1211538" cy="120912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29" name="Google Shape;2529;g77d1e0bba3_0_5"/>
            <p:cNvSpPr/>
            <p:nvPr/>
          </p:nvSpPr>
          <p:spPr>
            <a:xfrm rot="170245">
              <a:off x="11163172" y="4546530"/>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2200" b="0" i="0" u="none" strike="noStrike" cap="none">
                <a:solidFill>
                  <a:srgbClr val="3F3F3F"/>
                </a:solidFill>
                <a:latin typeface="Open Sans"/>
                <a:ea typeface="Open Sans"/>
                <a:cs typeface="Open Sans"/>
                <a:sym typeface="Open Sans"/>
              </a:endParaRPr>
            </a:p>
          </p:txBody>
        </p:sp>
        <p:sp>
          <p:nvSpPr>
            <p:cNvPr id="2530" name="Google Shape;2530;g77d1e0bba3_0_5"/>
            <p:cNvSpPr/>
            <p:nvPr/>
          </p:nvSpPr>
          <p:spPr>
            <a:xfrm rot="-10355863">
              <a:off x="10924629" y="4310349"/>
              <a:ext cx="1399463" cy="1397044"/>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31" name="Google Shape;2531;g77d1e0bba3_0_5"/>
            <p:cNvSpPr/>
            <p:nvPr/>
          </p:nvSpPr>
          <p:spPr>
            <a:xfrm>
              <a:off x="3848237" y="6962816"/>
              <a:ext cx="15063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Volumes</a:t>
              </a:r>
              <a:endParaRPr sz="1400" b="0" i="0" u="none" strike="noStrike" cap="none">
                <a:solidFill>
                  <a:srgbClr val="000000"/>
                </a:solidFill>
                <a:latin typeface="Arial"/>
                <a:ea typeface="Arial"/>
                <a:cs typeface="Arial"/>
                <a:sym typeface="Arial"/>
              </a:endParaRPr>
            </a:p>
          </p:txBody>
        </p:sp>
        <p:sp>
          <p:nvSpPr>
            <p:cNvPr id="2532" name="Google Shape;2532;g77d1e0bba3_0_5"/>
            <p:cNvSpPr/>
            <p:nvPr/>
          </p:nvSpPr>
          <p:spPr>
            <a:xfrm>
              <a:off x="12408246" y="4734301"/>
              <a:ext cx="2026800" cy="769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Metrics data</a:t>
              </a:r>
              <a:endParaRPr sz="1400" b="0" i="0" u="none" strike="noStrike" cap="none">
                <a:solidFill>
                  <a:srgbClr val="000000"/>
                </a:solidFill>
                <a:latin typeface="Arial"/>
                <a:ea typeface="Arial"/>
                <a:cs typeface="Arial"/>
                <a:sym typeface="Arial"/>
              </a:endParaRPr>
            </a:p>
          </p:txBody>
        </p:sp>
        <p:sp>
          <p:nvSpPr>
            <p:cNvPr id="2533" name="Google Shape;2533;g77d1e0bba3_0_5"/>
            <p:cNvSpPr/>
            <p:nvPr/>
          </p:nvSpPr>
          <p:spPr>
            <a:xfrm>
              <a:off x="10952849" y="7002859"/>
              <a:ext cx="23199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Organizations</a:t>
              </a:r>
              <a:endParaRPr sz="1400" b="0" i="0" u="none" strike="noStrike" cap="none">
                <a:solidFill>
                  <a:srgbClr val="000000"/>
                </a:solidFill>
                <a:latin typeface="Arial"/>
                <a:ea typeface="Arial"/>
                <a:cs typeface="Arial"/>
                <a:sym typeface="Arial"/>
              </a:endParaRPr>
            </a:p>
          </p:txBody>
        </p:sp>
        <p:sp>
          <p:nvSpPr>
            <p:cNvPr id="2534" name="Google Shape;2534;g77d1e0bba3_0_5"/>
            <p:cNvSpPr/>
            <p:nvPr/>
          </p:nvSpPr>
          <p:spPr>
            <a:xfrm>
              <a:off x="1846783" y="4792166"/>
              <a:ext cx="2160000" cy="430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Configurations</a:t>
              </a:r>
              <a:endParaRPr sz="2200" b="0" i="0" u="none" strike="noStrike" cap="none">
                <a:solidFill>
                  <a:srgbClr val="3F3F3F"/>
                </a:solidFill>
                <a:latin typeface="Open Sans"/>
                <a:ea typeface="Open Sans"/>
                <a:cs typeface="Open Sans"/>
                <a:sym typeface="Open Sans"/>
              </a:endParaRPr>
            </a:p>
          </p:txBody>
        </p:sp>
        <p:sp>
          <p:nvSpPr>
            <p:cNvPr id="2535" name="Google Shape;2535;g77d1e0bba3_0_5"/>
            <p:cNvSpPr/>
            <p:nvPr/>
          </p:nvSpPr>
          <p:spPr>
            <a:xfrm>
              <a:off x="3261659" y="2773741"/>
              <a:ext cx="21600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Access control</a:t>
              </a:r>
              <a:endParaRPr sz="1400" b="0" i="0" u="none" strike="noStrike" cap="none">
                <a:solidFill>
                  <a:srgbClr val="000000"/>
                </a:solidFill>
                <a:latin typeface="Arial"/>
                <a:ea typeface="Arial"/>
                <a:cs typeface="Arial"/>
                <a:sym typeface="Arial"/>
              </a:endParaRPr>
            </a:p>
          </p:txBody>
        </p:sp>
        <p:sp>
          <p:nvSpPr>
            <p:cNvPr id="2536" name="Google Shape;2536;g77d1e0bba3_0_5"/>
            <p:cNvSpPr/>
            <p:nvPr/>
          </p:nvSpPr>
          <p:spPr>
            <a:xfrm>
              <a:off x="11136385" y="2688041"/>
              <a:ext cx="1729800" cy="4308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Certificates and keys</a:t>
              </a:r>
              <a:endParaRPr sz="2200" b="0" i="0" u="none" strike="noStrike" cap="none">
                <a:solidFill>
                  <a:srgbClr val="3F3F3F"/>
                </a:solidFill>
                <a:latin typeface="Open Sans"/>
                <a:ea typeface="Open Sans"/>
                <a:cs typeface="Open Sans"/>
                <a:sym typeface="Open Sans"/>
              </a:endParaRPr>
            </a:p>
          </p:txBody>
        </p:sp>
        <p:cxnSp>
          <p:nvCxnSpPr>
            <p:cNvPr id="2537" name="Google Shape;2537;g77d1e0bba3_0_5"/>
            <p:cNvCxnSpPr/>
            <p:nvPr/>
          </p:nvCxnSpPr>
          <p:spPr>
            <a:xfrm flipH="1">
              <a:off x="8978900" y="366014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538" name="Google Shape;2538;g77d1e0bba3_0_5"/>
            <p:cNvCxnSpPr/>
            <p:nvPr/>
          </p:nvCxnSpPr>
          <p:spPr>
            <a:xfrm flipH="1">
              <a:off x="6939282" y="577342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539" name="Google Shape;2539;g77d1e0bba3_0_5"/>
            <p:cNvCxnSpPr/>
            <p:nvPr/>
          </p:nvCxnSpPr>
          <p:spPr>
            <a:xfrm>
              <a:off x="6931661" y="366014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540" name="Google Shape;2540;g77d1e0bba3_0_5"/>
            <p:cNvCxnSpPr/>
            <p:nvPr/>
          </p:nvCxnSpPr>
          <p:spPr>
            <a:xfrm>
              <a:off x="8981441" y="5768341"/>
              <a:ext cx="647700" cy="670500"/>
            </a:xfrm>
            <a:prstGeom prst="straightConnector1">
              <a:avLst/>
            </a:prstGeom>
            <a:noFill/>
            <a:ln w="12700" cap="flat" cmpd="sng">
              <a:solidFill>
                <a:srgbClr val="7B7F8F"/>
              </a:solidFill>
              <a:prstDash val="solid"/>
              <a:round/>
              <a:headEnd type="oval" w="med" len="med"/>
              <a:tailEnd type="oval" w="med" len="med"/>
            </a:ln>
          </p:spPr>
        </p:cxnSp>
        <p:cxnSp>
          <p:nvCxnSpPr>
            <p:cNvPr id="2541" name="Google Shape;2541;g77d1e0bba3_0_5"/>
            <p:cNvCxnSpPr/>
            <p:nvPr/>
          </p:nvCxnSpPr>
          <p:spPr>
            <a:xfrm>
              <a:off x="9265920" y="5029200"/>
              <a:ext cx="1506300" cy="0"/>
            </a:xfrm>
            <a:prstGeom prst="straightConnector1">
              <a:avLst/>
            </a:prstGeom>
            <a:noFill/>
            <a:ln w="12700" cap="flat" cmpd="sng">
              <a:solidFill>
                <a:srgbClr val="7B7F8F"/>
              </a:solidFill>
              <a:prstDash val="solid"/>
              <a:round/>
              <a:headEnd type="oval" w="med" len="med"/>
              <a:tailEnd type="oval" w="med" len="med"/>
            </a:ln>
          </p:spPr>
        </p:cxnSp>
        <p:cxnSp>
          <p:nvCxnSpPr>
            <p:cNvPr id="2542" name="Google Shape;2542;g77d1e0bba3_0_5"/>
            <p:cNvCxnSpPr/>
            <p:nvPr/>
          </p:nvCxnSpPr>
          <p:spPr>
            <a:xfrm>
              <a:off x="5773422" y="5029200"/>
              <a:ext cx="1506300" cy="0"/>
            </a:xfrm>
            <a:prstGeom prst="straightConnector1">
              <a:avLst/>
            </a:prstGeom>
            <a:noFill/>
            <a:ln w="12700" cap="flat" cmpd="sng">
              <a:solidFill>
                <a:srgbClr val="7B7F8F"/>
              </a:solidFill>
              <a:prstDash val="solid"/>
              <a:round/>
              <a:headEnd type="oval" w="med" len="med"/>
              <a:tailEnd type="oval" w="med" len="med"/>
            </a:ln>
          </p:spPr>
        </p:cxnSp>
        <p:sp>
          <p:nvSpPr>
            <p:cNvPr id="2543" name="Google Shape;2543;g77d1e0bba3_0_5"/>
            <p:cNvSpPr/>
            <p:nvPr/>
          </p:nvSpPr>
          <p:spPr>
            <a:xfrm rot="-455904">
              <a:off x="9629017" y="6466375"/>
              <a:ext cx="1211538" cy="1209120"/>
            </a:xfrm>
            <a:prstGeom prst="ellipse">
              <a:avLst/>
            </a:prstGeom>
            <a:solidFill>
              <a:srgbClr val="0075C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44" name="Google Shape;2544;g77d1e0bba3_0_5"/>
            <p:cNvSpPr/>
            <p:nvPr/>
          </p:nvSpPr>
          <p:spPr>
            <a:xfrm rot="170245">
              <a:off x="9771079" y="6594889"/>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2200" b="0" i="0" u="none" strike="noStrike" cap="none">
                <a:solidFill>
                  <a:srgbClr val="3F3F3F"/>
                </a:solidFill>
                <a:latin typeface="Open Sans"/>
                <a:ea typeface="Open Sans"/>
                <a:cs typeface="Open Sans"/>
                <a:sym typeface="Open Sans"/>
              </a:endParaRPr>
            </a:p>
          </p:txBody>
        </p:sp>
      </p:gr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2549"/>
        <p:cNvGrpSpPr/>
        <p:nvPr/>
      </p:nvGrpSpPr>
      <p:grpSpPr>
        <a:xfrm>
          <a:off x="0" y="0"/>
          <a:ext cx="0" cy="0"/>
          <a:chOff x="0" y="0"/>
          <a:chExt cx="0" cy="0"/>
        </a:xfrm>
      </p:grpSpPr>
      <p:sp>
        <p:nvSpPr>
          <p:cNvPr id="2550" name="Google Shape;2550;g77d1e0bba3_0_4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UCP: Backup</a:t>
            </a:r>
            <a:endParaRPr/>
          </a:p>
        </p:txBody>
      </p:sp>
      <p:pic>
        <p:nvPicPr>
          <p:cNvPr id="2551" name="Google Shape;2551;g77d1e0bba3_0_43"/>
          <p:cNvPicPr preferRelativeResize="0"/>
          <p:nvPr/>
        </p:nvPicPr>
        <p:blipFill rotWithShape="1">
          <a:blip r:embed="rId3">
            <a:alphaModFix/>
          </a:blip>
          <a:srcRect/>
          <a:stretch/>
        </p:blipFill>
        <p:spPr>
          <a:xfrm>
            <a:off x="5794600" y="716425"/>
            <a:ext cx="4780026" cy="318300"/>
          </a:xfrm>
          <a:prstGeom prst="rect">
            <a:avLst/>
          </a:prstGeom>
          <a:noFill/>
          <a:ln>
            <a:noFill/>
          </a:ln>
        </p:spPr>
      </p:pic>
      <p:sp>
        <p:nvSpPr>
          <p:cNvPr id="2552" name="Google Shape;2552;g77d1e0bba3_0_43"/>
          <p:cNvSpPr/>
          <p:nvPr/>
        </p:nvSpPr>
        <p:spPr>
          <a:xfrm>
            <a:off x="1253588" y="1635973"/>
            <a:ext cx="6372600" cy="5886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F3F3F3"/>
                </a:solidFill>
                <a:latin typeface="Open Sans"/>
                <a:ea typeface="Open Sans"/>
                <a:cs typeface="Open Sans"/>
                <a:sym typeface="Open Sans"/>
              </a:rPr>
              <a:t>Procedure to create a UCP backup using CLI:</a:t>
            </a:r>
            <a:endParaRPr sz="2200" b="0" i="0" u="none" strike="noStrike" cap="none">
              <a:solidFill>
                <a:srgbClr val="F3F3F3"/>
              </a:solidFill>
              <a:latin typeface="Open Sans"/>
              <a:ea typeface="Open Sans"/>
              <a:cs typeface="Open Sans"/>
              <a:sym typeface="Open Sans"/>
            </a:endParaRPr>
          </a:p>
        </p:txBody>
      </p:sp>
      <p:sp>
        <p:nvSpPr>
          <p:cNvPr id="2553" name="Google Shape;2553;g77d1e0bba3_0_43"/>
          <p:cNvSpPr/>
          <p:nvPr/>
        </p:nvSpPr>
        <p:spPr>
          <a:xfrm>
            <a:off x="7635733" y="61202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2554" name="Google Shape;2554;g77d1e0bba3_0_43"/>
          <p:cNvCxnSpPr>
            <a:endCxn id="2553" idx="0"/>
          </p:cNvCxnSpPr>
          <p:nvPr/>
        </p:nvCxnSpPr>
        <p:spPr>
          <a:xfrm>
            <a:off x="7864333" y="5801946"/>
            <a:ext cx="0" cy="318300"/>
          </a:xfrm>
          <a:prstGeom prst="straightConnector1">
            <a:avLst/>
          </a:prstGeom>
          <a:noFill/>
          <a:ln w="19050" cap="flat" cmpd="sng">
            <a:solidFill>
              <a:srgbClr val="5B5B5B"/>
            </a:solidFill>
            <a:prstDash val="dot"/>
            <a:round/>
            <a:headEnd type="none" w="sm" len="sm"/>
            <a:tailEnd type="none" w="sm" len="sm"/>
          </a:ln>
        </p:spPr>
      </p:cxnSp>
      <p:sp>
        <p:nvSpPr>
          <p:cNvPr id="2555" name="Google Shape;2555;g77d1e0bba3_0_43"/>
          <p:cNvSpPr/>
          <p:nvPr/>
        </p:nvSpPr>
        <p:spPr>
          <a:xfrm>
            <a:off x="7635733" y="37937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556" name="Google Shape;2556;g77d1e0bba3_0_43"/>
          <p:cNvSpPr/>
          <p:nvPr/>
        </p:nvSpPr>
        <p:spPr>
          <a:xfrm>
            <a:off x="7635733" y="45692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557" name="Google Shape;2557;g77d1e0bba3_0_43"/>
          <p:cNvSpPr/>
          <p:nvPr/>
        </p:nvSpPr>
        <p:spPr>
          <a:xfrm>
            <a:off x="7635733" y="53447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558" name="Google Shape;2558;g77d1e0bba3_0_43"/>
          <p:cNvCxnSpPr>
            <a:stCxn id="2555" idx="4"/>
            <a:endCxn id="2556" idx="0"/>
          </p:cNvCxnSpPr>
          <p:nvPr/>
        </p:nvCxnSpPr>
        <p:spPr>
          <a:xfrm>
            <a:off x="7864333" y="4250961"/>
            <a:ext cx="0" cy="318300"/>
          </a:xfrm>
          <a:prstGeom prst="straightConnector1">
            <a:avLst/>
          </a:prstGeom>
          <a:noFill/>
          <a:ln w="19050" cap="flat" cmpd="sng">
            <a:solidFill>
              <a:srgbClr val="5B5B5B"/>
            </a:solidFill>
            <a:prstDash val="dot"/>
            <a:round/>
            <a:headEnd type="none" w="sm" len="sm"/>
            <a:tailEnd type="none" w="sm" len="sm"/>
          </a:ln>
        </p:spPr>
      </p:cxnSp>
      <p:cxnSp>
        <p:nvCxnSpPr>
          <p:cNvPr id="2559" name="Google Shape;2559;g77d1e0bba3_0_43"/>
          <p:cNvCxnSpPr>
            <a:stCxn id="2556" idx="4"/>
            <a:endCxn id="2557" idx="0"/>
          </p:cNvCxnSpPr>
          <p:nvPr/>
        </p:nvCxnSpPr>
        <p:spPr>
          <a:xfrm>
            <a:off x="7864333" y="5026456"/>
            <a:ext cx="0" cy="318300"/>
          </a:xfrm>
          <a:prstGeom prst="straightConnector1">
            <a:avLst/>
          </a:prstGeom>
          <a:noFill/>
          <a:ln w="19050" cap="flat" cmpd="sng">
            <a:solidFill>
              <a:srgbClr val="5B5B5B"/>
            </a:solidFill>
            <a:prstDash val="dot"/>
            <a:round/>
            <a:headEnd type="none" w="sm" len="sm"/>
            <a:tailEnd type="none" w="sm" len="sm"/>
          </a:ln>
        </p:spPr>
      </p:cxnSp>
      <p:sp>
        <p:nvSpPr>
          <p:cNvPr id="2560" name="Google Shape;2560;g77d1e0bba3_0_43"/>
          <p:cNvSpPr txBox="1"/>
          <p:nvPr/>
        </p:nvSpPr>
        <p:spPr>
          <a:xfrm>
            <a:off x="1253600" y="3644900"/>
            <a:ext cx="5869500" cy="9483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the </a:t>
            </a:r>
            <a:r>
              <a:rPr lang="en-US" sz="2200" b="1" i="0" u="none" strike="noStrike" cap="none">
                <a:solidFill>
                  <a:srgbClr val="434343"/>
                </a:solidFill>
                <a:latin typeface="Open Sans"/>
                <a:ea typeface="Open Sans"/>
                <a:cs typeface="Open Sans"/>
                <a:sym typeface="Open Sans"/>
              </a:rPr>
              <a:t>docker/ucp:</a:t>
            </a:r>
            <a:r>
              <a:rPr lang="en-US" sz="2200" b="0" i="0" u="none" strike="noStrike" cap="none">
                <a:solidFill>
                  <a:srgbClr val="434343"/>
                </a:solidFill>
                <a:latin typeface="Open Sans"/>
                <a:ea typeface="Open Sans"/>
                <a:cs typeface="Open Sans"/>
                <a:sym typeface="Open Sans"/>
              </a:rPr>
              <a:t> (latest version) backup command on a single UCP manager</a:t>
            </a:r>
            <a:endParaRPr sz="1400" b="0" i="0" u="none" strike="noStrike" cap="none">
              <a:solidFill>
                <a:srgbClr val="000000"/>
              </a:solidFill>
              <a:latin typeface="Arial"/>
              <a:ea typeface="Arial"/>
              <a:cs typeface="Arial"/>
              <a:sym typeface="Arial"/>
            </a:endParaRPr>
          </a:p>
        </p:txBody>
      </p:sp>
      <p:sp>
        <p:nvSpPr>
          <p:cNvPr id="2561" name="Google Shape;2561;g77d1e0bba3_0_43"/>
          <p:cNvSpPr txBox="1"/>
          <p:nvPr/>
        </p:nvSpPr>
        <p:spPr>
          <a:xfrm>
            <a:off x="8672400" y="4505454"/>
            <a:ext cx="5627700" cy="916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Replace the latest version with the version the user is currently running</a:t>
            </a:r>
            <a:endParaRPr sz="1400" b="0" i="0" u="none" strike="noStrike" cap="none">
              <a:solidFill>
                <a:srgbClr val="000000"/>
              </a:solidFill>
              <a:latin typeface="Arial"/>
              <a:ea typeface="Arial"/>
              <a:cs typeface="Arial"/>
              <a:sym typeface="Arial"/>
            </a:endParaRPr>
          </a:p>
        </p:txBody>
      </p:sp>
      <p:sp>
        <p:nvSpPr>
          <p:cNvPr id="2562" name="Google Shape;2562;g77d1e0bba3_0_43"/>
          <p:cNvSpPr txBox="1"/>
          <p:nvPr/>
        </p:nvSpPr>
        <p:spPr>
          <a:xfrm>
            <a:off x="1488559" y="5141519"/>
            <a:ext cx="5622900" cy="9483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View the backup progress and error reporting</a:t>
            </a:r>
            <a:endParaRPr sz="1400" b="0" i="0" u="none" strike="noStrike" cap="none">
              <a:solidFill>
                <a:srgbClr val="000000"/>
              </a:solidFill>
              <a:latin typeface="Arial"/>
              <a:ea typeface="Arial"/>
              <a:cs typeface="Arial"/>
              <a:sym typeface="Arial"/>
            </a:endParaRPr>
          </a:p>
        </p:txBody>
      </p:sp>
      <p:sp>
        <p:nvSpPr>
          <p:cNvPr id="2563" name="Google Shape;2563;g77d1e0bba3_0_43"/>
          <p:cNvSpPr txBox="1"/>
          <p:nvPr/>
        </p:nvSpPr>
        <p:spPr>
          <a:xfrm>
            <a:off x="8672400" y="6062650"/>
            <a:ext cx="29577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Verify a UCP Backup</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2568"/>
        <p:cNvGrpSpPr/>
        <p:nvPr/>
      </p:nvGrpSpPr>
      <p:grpSpPr>
        <a:xfrm>
          <a:off x="0" y="0"/>
          <a:ext cx="0" cy="0"/>
          <a:chOff x="0" y="0"/>
          <a:chExt cx="0" cy="0"/>
        </a:xfrm>
      </p:grpSpPr>
      <p:sp>
        <p:nvSpPr>
          <p:cNvPr id="2569" name="Google Shape;2569;g77d1e0bba3_0_6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UCP: Backup</a:t>
            </a:r>
            <a:endParaRPr/>
          </a:p>
        </p:txBody>
      </p:sp>
      <p:pic>
        <p:nvPicPr>
          <p:cNvPr id="2570" name="Google Shape;2570;g77d1e0bba3_0_61"/>
          <p:cNvPicPr preferRelativeResize="0"/>
          <p:nvPr/>
        </p:nvPicPr>
        <p:blipFill rotWithShape="1">
          <a:blip r:embed="rId3">
            <a:alphaModFix/>
          </a:blip>
          <a:srcRect/>
          <a:stretch/>
        </p:blipFill>
        <p:spPr>
          <a:xfrm>
            <a:off x="5794600" y="716425"/>
            <a:ext cx="4780026" cy="318300"/>
          </a:xfrm>
          <a:prstGeom prst="rect">
            <a:avLst/>
          </a:prstGeom>
          <a:noFill/>
          <a:ln>
            <a:noFill/>
          </a:ln>
        </p:spPr>
      </p:pic>
      <p:sp>
        <p:nvSpPr>
          <p:cNvPr id="2571" name="Google Shape;2571;g77d1e0bba3_0_61"/>
          <p:cNvSpPr/>
          <p:nvPr/>
        </p:nvSpPr>
        <p:spPr>
          <a:xfrm>
            <a:off x="1272921" y="1614708"/>
            <a:ext cx="6488700" cy="5886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F3F3F3"/>
                </a:solidFill>
                <a:latin typeface="Open Sans"/>
                <a:ea typeface="Open Sans"/>
                <a:cs typeface="Open Sans"/>
                <a:sym typeface="Open Sans"/>
              </a:rPr>
              <a:t>Procedure to create a UCP backup using UI:</a:t>
            </a:r>
            <a:endParaRPr sz="1400" b="0" i="0" u="none" strike="noStrike" cap="none">
              <a:solidFill>
                <a:srgbClr val="000000"/>
              </a:solidFill>
              <a:latin typeface="Arial"/>
              <a:ea typeface="Arial"/>
              <a:cs typeface="Arial"/>
              <a:sym typeface="Arial"/>
            </a:endParaRPr>
          </a:p>
        </p:txBody>
      </p:sp>
      <p:sp>
        <p:nvSpPr>
          <p:cNvPr id="2572" name="Google Shape;2572;g77d1e0bba3_0_61"/>
          <p:cNvSpPr/>
          <p:nvPr/>
        </p:nvSpPr>
        <p:spPr>
          <a:xfrm>
            <a:off x="7635733" y="37937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573" name="Google Shape;2573;g77d1e0bba3_0_61"/>
          <p:cNvSpPr/>
          <p:nvPr/>
        </p:nvSpPr>
        <p:spPr>
          <a:xfrm>
            <a:off x="7635733" y="45692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574" name="Google Shape;2574;g77d1e0bba3_0_61"/>
          <p:cNvSpPr/>
          <p:nvPr/>
        </p:nvSpPr>
        <p:spPr>
          <a:xfrm>
            <a:off x="7635733" y="53447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575" name="Google Shape;2575;g77d1e0bba3_0_61"/>
          <p:cNvCxnSpPr>
            <a:stCxn id="2572" idx="4"/>
            <a:endCxn id="2573" idx="0"/>
          </p:cNvCxnSpPr>
          <p:nvPr/>
        </p:nvCxnSpPr>
        <p:spPr>
          <a:xfrm>
            <a:off x="7864333" y="4250961"/>
            <a:ext cx="0" cy="318300"/>
          </a:xfrm>
          <a:prstGeom prst="straightConnector1">
            <a:avLst/>
          </a:prstGeom>
          <a:noFill/>
          <a:ln w="19050" cap="flat" cmpd="sng">
            <a:solidFill>
              <a:srgbClr val="5B5B5B"/>
            </a:solidFill>
            <a:prstDash val="dot"/>
            <a:round/>
            <a:headEnd type="none" w="sm" len="sm"/>
            <a:tailEnd type="none" w="sm" len="sm"/>
          </a:ln>
        </p:spPr>
      </p:cxnSp>
      <p:cxnSp>
        <p:nvCxnSpPr>
          <p:cNvPr id="2576" name="Google Shape;2576;g77d1e0bba3_0_61"/>
          <p:cNvCxnSpPr>
            <a:stCxn id="2573" idx="4"/>
            <a:endCxn id="2574" idx="0"/>
          </p:cNvCxnSpPr>
          <p:nvPr/>
        </p:nvCxnSpPr>
        <p:spPr>
          <a:xfrm>
            <a:off x="7864333" y="5026456"/>
            <a:ext cx="0" cy="318300"/>
          </a:xfrm>
          <a:prstGeom prst="straightConnector1">
            <a:avLst/>
          </a:prstGeom>
          <a:noFill/>
          <a:ln w="19050" cap="flat" cmpd="sng">
            <a:solidFill>
              <a:srgbClr val="5B5B5B"/>
            </a:solidFill>
            <a:prstDash val="dot"/>
            <a:round/>
            <a:headEnd type="none" w="sm" len="sm"/>
            <a:tailEnd type="none" w="sm" len="sm"/>
          </a:ln>
        </p:spPr>
      </p:cxnSp>
      <p:sp>
        <p:nvSpPr>
          <p:cNvPr id="2577" name="Google Shape;2577;g77d1e0bba3_0_61"/>
          <p:cNvSpPr txBox="1"/>
          <p:nvPr/>
        </p:nvSpPr>
        <p:spPr>
          <a:xfrm>
            <a:off x="1330600" y="3687425"/>
            <a:ext cx="5792400" cy="7122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In the UCP UI, navigate to Admin Settings</a:t>
            </a:r>
            <a:endParaRPr sz="1400" b="0" i="0" u="none" strike="noStrike" cap="none">
              <a:solidFill>
                <a:srgbClr val="000000"/>
              </a:solidFill>
              <a:latin typeface="Arial"/>
              <a:ea typeface="Arial"/>
              <a:cs typeface="Arial"/>
              <a:sym typeface="Arial"/>
            </a:endParaRPr>
          </a:p>
        </p:txBody>
      </p:sp>
      <p:sp>
        <p:nvSpPr>
          <p:cNvPr id="2578" name="Google Shape;2578;g77d1e0bba3_0_61"/>
          <p:cNvSpPr txBox="1"/>
          <p:nvPr/>
        </p:nvSpPr>
        <p:spPr>
          <a:xfrm>
            <a:off x="8672400" y="4505454"/>
            <a:ext cx="5627700" cy="916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Select Backup Admin</a:t>
            </a:r>
            <a:endParaRPr sz="1400" b="0" i="0" u="none" strike="noStrike" cap="none">
              <a:solidFill>
                <a:srgbClr val="000000"/>
              </a:solidFill>
              <a:latin typeface="Arial"/>
              <a:ea typeface="Arial"/>
              <a:cs typeface="Arial"/>
              <a:sym typeface="Arial"/>
            </a:endParaRPr>
          </a:p>
        </p:txBody>
      </p:sp>
      <p:sp>
        <p:nvSpPr>
          <p:cNvPr id="2579" name="Google Shape;2579;g77d1e0bba3_0_61"/>
          <p:cNvSpPr txBox="1"/>
          <p:nvPr/>
        </p:nvSpPr>
        <p:spPr>
          <a:xfrm>
            <a:off x="1488559" y="5141519"/>
            <a:ext cx="5622900" cy="9483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Select Backup Now to trigger an immediate backup</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2584"/>
        <p:cNvGrpSpPr/>
        <p:nvPr/>
      </p:nvGrpSpPr>
      <p:grpSpPr>
        <a:xfrm>
          <a:off x="0" y="0"/>
          <a:ext cx="0" cy="0"/>
          <a:chOff x="0" y="0"/>
          <a:chExt cx="0" cy="0"/>
        </a:xfrm>
      </p:grpSpPr>
      <p:sp>
        <p:nvSpPr>
          <p:cNvPr id="2585" name="Google Shape;2585;g77d1e0bba3_0_76"/>
          <p:cNvSpPr txBox="1">
            <a:spLocks noGrp="1"/>
          </p:cNvSpPr>
          <p:nvPr>
            <p:ph type="title"/>
          </p:nvPr>
        </p:nvSpPr>
        <p:spPr>
          <a:xfrm>
            <a:off x="4331493" y="192369"/>
            <a:ext cx="8179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UCP: Restore</a:t>
            </a:r>
            <a:endParaRPr/>
          </a:p>
        </p:txBody>
      </p:sp>
      <p:pic>
        <p:nvPicPr>
          <p:cNvPr id="2586" name="Google Shape;2586;g77d1e0bba3_0_76"/>
          <p:cNvPicPr preferRelativeResize="0"/>
          <p:nvPr/>
        </p:nvPicPr>
        <p:blipFill rotWithShape="1">
          <a:blip r:embed="rId3">
            <a:alphaModFix/>
          </a:blip>
          <a:srcRect/>
          <a:stretch/>
        </p:blipFill>
        <p:spPr>
          <a:xfrm>
            <a:off x="6204822" y="539286"/>
            <a:ext cx="4469824" cy="481699"/>
          </a:xfrm>
          <a:prstGeom prst="rect">
            <a:avLst/>
          </a:prstGeom>
          <a:noFill/>
          <a:ln>
            <a:noFill/>
          </a:ln>
        </p:spPr>
      </p:pic>
      <p:sp>
        <p:nvSpPr>
          <p:cNvPr id="2587" name="Google Shape;2587;g77d1e0bba3_0_76"/>
          <p:cNvSpPr/>
          <p:nvPr/>
        </p:nvSpPr>
        <p:spPr>
          <a:xfrm>
            <a:off x="1615875" y="2517197"/>
            <a:ext cx="13347000" cy="15732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4318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The user needs to uninstall UCP from the swarm by using the </a:t>
            </a:r>
            <a:r>
              <a:rPr lang="en-US" sz="2200" b="1" i="0" u="none" strike="noStrike" cap="none">
                <a:solidFill>
                  <a:srgbClr val="3F3F3F"/>
                </a:solidFill>
                <a:latin typeface="Open Sans"/>
                <a:ea typeface="Open Sans"/>
                <a:cs typeface="Open Sans"/>
                <a:sym typeface="Open Sans"/>
              </a:rPr>
              <a:t>uninstall-ucp</a:t>
            </a:r>
            <a:r>
              <a:rPr lang="en-US" sz="2200" b="0" i="0" u="none" strike="noStrike" cap="none">
                <a:solidFill>
                  <a:srgbClr val="3F3F3F"/>
                </a:solidFill>
                <a:latin typeface="Open Sans"/>
                <a:ea typeface="Open Sans"/>
                <a:cs typeface="Open Sans"/>
                <a:sym typeface="Open Sans"/>
              </a:rPr>
              <a:t> command.</a:t>
            </a:r>
            <a:endParaRPr sz="1400" b="0" i="0" u="none" strike="noStrike" cap="none">
              <a:solidFill>
                <a:srgbClr val="000000"/>
              </a:solidFill>
              <a:latin typeface="Arial"/>
              <a:ea typeface="Arial"/>
              <a:cs typeface="Arial"/>
              <a:sym typeface="Arial"/>
            </a:endParaRPr>
          </a:p>
          <a:p>
            <a:pPr marL="431800" marR="0" lvl="0" indent="-203200" algn="l" rtl="0">
              <a:lnSpc>
                <a:spcPct val="100000"/>
              </a:lnSpc>
              <a:spcBef>
                <a:spcPts val="0"/>
              </a:spcBef>
              <a:spcAft>
                <a:spcPts val="0"/>
              </a:spcAft>
              <a:buClr>
                <a:srgbClr val="3F3F3F"/>
              </a:buClr>
              <a:buSzPts val="2200"/>
              <a:buFont typeface="Arial"/>
              <a:buNone/>
            </a:pPr>
            <a:endParaRPr sz="2200" b="0" i="0" u="none" strike="noStrike" cap="none">
              <a:solidFill>
                <a:srgbClr val="3F3F3F"/>
              </a:solidFill>
              <a:latin typeface="Open Sans"/>
              <a:ea typeface="Open Sans"/>
              <a:cs typeface="Open Sans"/>
              <a:sym typeface="Open Sans"/>
            </a:endParaRPr>
          </a:p>
          <a:p>
            <a:pPr marL="4318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The user should use the same version of the docker/ucp image that they have used to create the backup while restoring.</a:t>
            </a:r>
            <a:endParaRPr sz="2200" b="0" i="0" u="none" strike="noStrike" cap="none">
              <a:solidFill>
                <a:srgbClr val="3F3F3F"/>
              </a:solidFill>
              <a:latin typeface="Open Sans"/>
              <a:ea typeface="Open Sans"/>
              <a:cs typeface="Open Sans"/>
              <a:sym typeface="Open Sans"/>
            </a:endParaRPr>
          </a:p>
        </p:txBody>
      </p:sp>
      <p:sp>
        <p:nvSpPr>
          <p:cNvPr id="2588" name="Google Shape;2588;g77d1e0bba3_0_76"/>
          <p:cNvSpPr/>
          <p:nvPr/>
        </p:nvSpPr>
        <p:spPr>
          <a:xfrm>
            <a:off x="1927406" y="6003770"/>
            <a:ext cx="12714600" cy="1420200"/>
          </a:xfrm>
          <a:prstGeom prst="roundRect">
            <a:avLst>
              <a:gd name="adj" fmla="val 11839"/>
            </a:avLst>
          </a:prstGeom>
          <a:solidFill>
            <a:srgbClr val="EBF2F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 docker container run --rm -i --name ucp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  -v /var/run/docker.sock:/var/run/docker.sock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  docker/ucp:2.2.22 restore &lt; /tmp/backup.tar</a:t>
            </a:r>
            <a:endParaRPr sz="1400" b="0" i="0" u="none" strike="noStrike" cap="none">
              <a:solidFill>
                <a:srgbClr val="000000"/>
              </a:solidFill>
              <a:latin typeface="Arial"/>
              <a:ea typeface="Arial"/>
              <a:cs typeface="Arial"/>
              <a:sym typeface="Arial"/>
            </a:endParaRPr>
          </a:p>
        </p:txBody>
      </p:sp>
      <p:sp>
        <p:nvSpPr>
          <p:cNvPr id="2589" name="Google Shape;2589;g77d1e0bba3_0_76"/>
          <p:cNvSpPr/>
          <p:nvPr/>
        </p:nvSpPr>
        <p:spPr>
          <a:xfrm>
            <a:off x="1628529" y="4665391"/>
            <a:ext cx="13158300" cy="30237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590" name="Google Shape;2590;g77d1e0bba3_0_76"/>
          <p:cNvSpPr/>
          <p:nvPr/>
        </p:nvSpPr>
        <p:spPr>
          <a:xfrm>
            <a:off x="1642250" y="1654375"/>
            <a:ext cx="7501800" cy="5886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To restore an existing UCP installation from a backup:</a:t>
            </a:r>
            <a:endParaRPr sz="2200" b="0" i="0" u="none" strike="noStrike" cap="none">
              <a:solidFill>
                <a:schemeClr val="lt1"/>
              </a:solidFill>
              <a:latin typeface="Open Sans"/>
              <a:ea typeface="Open Sans"/>
              <a:cs typeface="Open Sans"/>
              <a:sym typeface="Open Sans"/>
            </a:endParaRPr>
          </a:p>
        </p:txBody>
      </p:sp>
      <p:sp>
        <p:nvSpPr>
          <p:cNvPr id="2591" name="Google Shape;2591;g77d1e0bba3_0_76"/>
          <p:cNvSpPr/>
          <p:nvPr/>
        </p:nvSpPr>
        <p:spPr>
          <a:xfrm>
            <a:off x="2037222" y="4826202"/>
            <a:ext cx="119001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example below shows how to restore UCP from an existing backup file, presumed to be located at </a:t>
            </a:r>
            <a:r>
              <a:rPr lang="en-US" sz="2200" b="1" i="0" u="none" strike="noStrike" cap="none">
                <a:solidFill>
                  <a:srgbClr val="3F3F3F"/>
                </a:solidFill>
                <a:latin typeface="Open Sans"/>
                <a:ea typeface="Open Sans"/>
                <a:cs typeface="Open Sans"/>
                <a:sym typeface="Open Sans"/>
              </a:rPr>
              <a:t>/tmp/backup.tar</a:t>
            </a:r>
            <a:r>
              <a:rPr lang="en-US" sz="2200" b="0" i="0" u="none" strike="noStrike" cap="none">
                <a:solidFill>
                  <a:srgbClr val="3F3F3F"/>
                </a:solidFill>
                <a:latin typeface="Open Sans"/>
                <a:ea typeface="Open Sans"/>
                <a:cs typeface="Open Sans"/>
                <a:sym typeface="Open Sans"/>
              </a:rPr>
              <a: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2596"/>
        <p:cNvGrpSpPr/>
        <p:nvPr/>
      </p:nvGrpSpPr>
      <p:grpSpPr>
        <a:xfrm>
          <a:off x="0" y="0"/>
          <a:ext cx="0" cy="0"/>
          <a:chOff x="0" y="0"/>
          <a:chExt cx="0" cy="0"/>
        </a:xfrm>
      </p:grpSpPr>
      <p:sp>
        <p:nvSpPr>
          <p:cNvPr id="2597" name="Google Shape;2597;g77d1e0bba3_0_87"/>
          <p:cNvSpPr txBox="1">
            <a:spLocks noGrp="1"/>
          </p:cNvSpPr>
          <p:nvPr>
            <p:ph type="body" idx="1"/>
          </p:nvPr>
        </p:nvSpPr>
        <p:spPr>
          <a:xfrm>
            <a:off x="8"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DTR: Backup and Restore</a:t>
            </a:r>
            <a:endParaRPr/>
          </a:p>
          <a:p>
            <a:pPr marL="0" lvl="0" indent="0" algn="ctr" rtl="0">
              <a:lnSpc>
                <a:spcPct val="90000"/>
              </a:lnSpc>
              <a:spcBef>
                <a:spcPts val="1000"/>
              </a:spcBef>
              <a:spcAft>
                <a:spcPts val="0"/>
              </a:spcAft>
              <a:buSzPts val="2800"/>
              <a:buNone/>
            </a:pPr>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2602"/>
        <p:cNvGrpSpPr/>
        <p:nvPr/>
      </p:nvGrpSpPr>
      <p:grpSpPr>
        <a:xfrm>
          <a:off x="0" y="0"/>
          <a:ext cx="0" cy="0"/>
          <a:chOff x="0" y="0"/>
          <a:chExt cx="0" cy="0"/>
        </a:xfrm>
      </p:grpSpPr>
      <p:sp>
        <p:nvSpPr>
          <p:cNvPr id="2603" name="Google Shape;2603;g77d1e0bba3_0_9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Backup</a:t>
            </a:r>
            <a:endParaRPr/>
          </a:p>
        </p:txBody>
      </p:sp>
      <p:pic>
        <p:nvPicPr>
          <p:cNvPr id="2604" name="Google Shape;2604;g77d1e0bba3_0_92"/>
          <p:cNvPicPr preferRelativeResize="0"/>
          <p:nvPr/>
        </p:nvPicPr>
        <p:blipFill rotWithShape="1">
          <a:blip r:embed="rId3">
            <a:alphaModFix/>
          </a:blip>
          <a:srcRect/>
          <a:stretch/>
        </p:blipFill>
        <p:spPr>
          <a:xfrm>
            <a:off x="5794600" y="716425"/>
            <a:ext cx="4780026" cy="318300"/>
          </a:xfrm>
          <a:prstGeom prst="rect">
            <a:avLst/>
          </a:prstGeom>
          <a:noFill/>
          <a:ln>
            <a:noFill/>
          </a:ln>
        </p:spPr>
      </p:pic>
      <p:grpSp>
        <p:nvGrpSpPr>
          <p:cNvPr id="2605" name="Google Shape;2605;g77d1e0bba3_0_92"/>
          <p:cNvGrpSpPr/>
          <p:nvPr/>
        </p:nvGrpSpPr>
        <p:grpSpPr>
          <a:xfrm>
            <a:off x="5367163" y="2008561"/>
            <a:ext cx="5242665" cy="5242665"/>
            <a:chOff x="5367163" y="2008561"/>
            <a:chExt cx="5242665" cy="5242665"/>
          </a:xfrm>
        </p:grpSpPr>
        <p:grpSp>
          <p:nvGrpSpPr>
            <p:cNvPr id="2606" name="Google Shape;2606;g77d1e0bba3_0_92"/>
            <p:cNvGrpSpPr/>
            <p:nvPr/>
          </p:nvGrpSpPr>
          <p:grpSpPr>
            <a:xfrm rot="-366852">
              <a:off x="5607245" y="2248644"/>
              <a:ext cx="4762500" cy="4762500"/>
              <a:chOff x="3529" y="1420"/>
              <a:chExt cx="3000" cy="3000"/>
            </a:xfrm>
          </p:grpSpPr>
          <p:sp>
            <p:nvSpPr>
              <p:cNvPr id="2607" name="Google Shape;2607;g77d1e0bba3_0_92"/>
              <p:cNvSpPr/>
              <p:nvPr/>
            </p:nvSpPr>
            <p:spPr>
              <a:xfrm>
                <a:off x="3529" y="1420"/>
                <a:ext cx="3000" cy="3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08" name="Google Shape;2608;g77d1e0bba3_0_92"/>
              <p:cNvSpPr/>
              <p:nvPr/>
            </p:nvSpPr>
            <p:spPr>
              <a:xfrm>
                <a:off x="5547" y="2039"/>
                <a:ext cx="919" cy="1296"/>
              </a:xfrm>
              <a:custGeom>
                <a:avLst/>
                <a:gdLst/>
                <a:ahLst/>
                <a:cxnLst/>
                <a:rect l="l" t="t" r="r" b="b"/>
                <a:pathLst>
                  <a:path w="919" h="1296" extrusionOk="0">
                    <a:moveTo>
                      <a:pt x="0" y="515"/>
                    </a:moveTo>
                    <a:lnTo>
                      <a:pt x="0" y="515"/>
                    </a:lnTo>
                    <a:lnTo>
                      <a:pt x="19" y="553"/>
                    </a:lnTo>
                    <a:lnTo>
                      <a:pt x="39" y="591"/>
                    </a:lnTo>
                    <a:lnTo>
                      <a:pt x="55" y="632"/>
                    </a:lnTo>
                    <a:lnTo>
                      <a:pt x="68" y="673"/>
                    </a:lnTo>
                    <a:lnTo>
                      <a:pt x="78" y="716"/>
                    </a:lnTo>
                    <a:lnTo>
                      <a:pt x="87" y="759"/>
                    </a:lnTo>
                    <a:lnTo>
                      <a:pt x="91" y="803"/>
                    </a:lnTo>
                    <a:lnTo>
                      <a:pt x="93" y="850"/>
                    </a:lnTo>
                    <a:lnTo>
                      <a:pt x="93" y="850"/>
                    </a:lnTo>
                    <a:lnTo>
                      <a:pt x="93" y="884"/>
                    </a:lnTo>
                    <a:lnTo>
                      <a:pt x="89" y="918"/>
                    </a:lnTo>
                    <a:lnTo>
                      <a:pt x="84" y="952"/>
                    </a:lnTo>
                    <a:lnTo>
                      <a:pt x="78" y="984"/>
                    </a:lnTo>
                    <a:lnTo>
                      <a:pt x="432" y="1296"/>
                    </a:lnTo>
                    <a:lnTo>
                      <a:pt x="885" y="1167"/>
                    </a:lnTo>
                    <a:lnTo>
                      <a:pt x="885" y="1167"/>
                    </a:lnTo>
                    <a:lnTo>
                      <a:pt x="899" y="1090"/>
                    </a:lnTo>
                    <a:lnTo>
                      <a:pt x="906" y="1050"/>
                    </a:lnTo>
                    <a:lnTo>
                      <a:pt x="910" y="1011"/>
                    </a:lnTo>
                    <a:lnTo>
                      <a:pt x="915" y="972"/>
                    </a:lnTo>
                    <a:lnTo>
                      <a:pt x="917" y="931"/>
                    </a:lnTo>
                    <a:lnTo>
                      <a:pt x="919" y="891"/>
                    </a:lnTo>
                    <a:lnTo>
                      <a:pt x="919" y="850"/>
                    </a:lnTo>
                    <a:lnTo>
                      <a:pt x="919" y="850"/>
                    </a:lnTo>
                    <a:lnTo>
                      <a:pt x="919" y="791"/>
                    </a:lnTo>
                    <a:lnTo>
                      <a:pt x="915" y="732"/>
                    </a:lnTo>
                    <a:lnTo>
                      <a:pt x="910" y="675"/>
                    </a:lnTo>
                    <a:lnTo>
                      <a:pt x="901" y="617"/>
                    </a:lnTo>
                    <a:lnTo>
                      <a:pt x="892" y="560"/>
                    </a:lnTo>
                    <a:lnTo>
                      <a:pt x="880" y="505"/>
                    </a:lnTo>
                    <a:lnTo>
                      <a:pt x="865" y="449"/>
                    </a:lnTo>
                    <a:lnTo>
                      <a:pt x="849" y="396"/>
                    </a:lnTo>
                    <a:lnTo>
                      <a:pt x="830" y="344"/>
                    </a:lnTo>
                    <a:lnTo>
                      <a:pt x="810" y="290"/>
                    </a:lnTo>
                    <a:lnTo>
                      <a:pt x="788" y="240"/>
                    </a:lnTo>
                    <a:lnTo>
                      <a:pt x="763" y="190"/>
                    </a:lnTo>
                    <a:lnTo>
                      <a:pt x="738" y="140"/>
                    </a:lnTo>
                    <a:lnTo>
                      <a:pt x="710" y="93"/>
                    </a:lnTo>
                    <a:lnTo>
                      <a:pt x="681" y="45"/>
                    </a:lnTo>
                    <a:lnTo>
                      <a:pt x="649" y="0"/>
                    </a:lnTo>
                    <a:lnTo>
                      <a:pt x="470" y="431"/>
                    </a:lnTo>
                    <a:lnTo>
                      <a:pt x="0" y="515"/>
                    </a:lnTo>
                    <a:close/>
                  </a:path>
                </a:pathLst>
              </a:custGeom>
              <a:solidFill>
                <a:srgbClr val="EF646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09" name="Google Shape;2609;g77d1e0bba3_0_92"/>
              <p:cNvSpPr/>
              <p:nvPr/>
            </p:nvSpPr>
            <p:spPr>
              <a:xfrm>
                <a:off x="3567" y="2912"/>
                <a:ext cx="1080" cy="1260"/>
              </a:xfrm>
              <a:custGeom>
                <a:avLst/>
                <a:gdLst/>
                <a:ahLst/>
                <a:cxnLst/>
                <a:rect l="l" t="t" r="r" b="b"/>
                <a:pathLst>
                  <a:path w="1080" h="1260" extrusionOk="0">
                    <a:moveTo>
                      <a:pt x="1080" y="516"/>
                    </a:moveTo>
                    <a:lnTo>
                      <a:pt x="1080" y="516"/>
                    </a:lnTo>
                    <a:lnTo>
                      <a:pt x="1057" y="498"/>
                    </a:lnTo>
                    <a:lnTo>
                      <a:pt x="1032" y="480"/>
                    </a:lnTo>
                    <a:lnTo>
                      <a:pt x="1008" y="460"/>
                    </a:lnTo>
                    <a:lnTo>
                      <a:pt x="987" y="440"/>
                    </a:lnTo>
                    <a:lnTo>
                      <a:pt x="965" y="419"/>
                    </a:lnTo>
                    <a:lnTo>
                      <a:pt x="946" y="396"/>
                    </a:lnTo>
                    <a:lnTo>
                      <a:pt x="926" y="372"/>
                    </a:lnTo>
                    <a:lnTo>
                      <a:pt x="908" y="349"/>
                    </a:lnTo>
                    <a:lnTo>
                      <a:pt x="890" y="324"/>
                    </a:lnTo>
                    <a:lnTo>
                      <a:pt x="876" y="299"/>
                    </a:lnTo>
                    <a:lnTo>
                      <a:pt x="862" y="272"/>
                    </a:lnTo>
                    <a:lnTo>
                      <a:pt x="847" y="245"/>
                    </a:lnTo>
                    <a:lnTo>
                      <a:pt x="835" y="217"/>
                    </a:lnTo>
                    <a:lnTo>
                      <a:pt x="824" y="188"/>
                    </a:lnTo>
                    <a:lnTo>
                      <a:pt x="815" y="160"/>
                    </a:lnTo>
                    <a:lnTo>
                      <a:pt x="806" y="129"/>
                    </a:lnTo>
                    <a:lnTo>
                      <a:pt x="350" y="0"/>
                    </a:lnTo>
                    <a:lnTo>
                      <a:pt x="0" y="312"/>
                    </a:lnTo>
                    <a:lnTo>
                      <a:pt x="0" y="312"/>
                    </a:lnTo>
                    <a:lnTo>
                      <a:pt x="19" y="387"/>
                    </a:lnTo>
                    <a:lnTo>
                      <a:pt x="44" y="460"/>
                    </a:lnTo>
                    <a:lnTo>
                      <a:pt x="71" y="533"/>
                    </a:lnTo>
                    <a:lnTo>
                      <a:pt x="102" y="603"/>
                    </a:lnTo>
                    <a:lnTo>
                      <a:pt x="137" y="671"/>
                    </a:lnTo>
                    <a:lnTo>
                      <a:pt x="175" y="737"/>
                    </a:lnTo>
                    <a:lnTo>
                      <a:pt x="216" y="802"/>
                    </a:lnTo>
                    <a:lnTo>
                      <a:pt x="261" y="864"/>
                    </a:lnTo>
                    <a:lnTo>
                      <a:pt x="307" y="924"/>
                    </a:lnTo>
                    <a:lnTo>
                      <a:pt x="357" y="981"/>
                    </a:lnTo>
                    <a:lnTo>
                      <a:pt x="411" y="1034"/>
                    </a:lnTo>
                    <a:lnTo>
                      <a:pt x="466" y="1085"/>
                    </a:lnTo>
                    <a:lnTo>
                      <a:pt x="525" y="1135"/>
                    </a:lnTo>
                    <a:lnTo>
                      <a:pt x="586" y="1179"/>
                    </a:lnTo>
                    <a:lnTo>
                      <a:pt x="651" y="1221"/>
                    </a:lnTo>
                    <a:lnTo>
                      <a:pt x="715" y="1260"/>
                    </a:lnTo>
                    <a:lnTo>
                      <a:pt x="692" y="796"/>
                    </a:lnTo>
                    <a:lnTo>
                      <a:pt x="1080" y="516"/>
                    </a:lnTo>
                    <a:close/>
                  </a:path>
                </a:pathLst>
              </a:custGeom>
              <a:solidFill>
                <a:srgbClr val="0075C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10" name="Google Shape;2610;g77d1e0bba3_0_92"/>
              <p:cNvSpPr/>
              <p:nvPr/>
            </p:nvSpPr>
            <p:spPr>
              <a:xfrm>
                <a:off x="5076" y="1422"/>
                <a:ext cx="1063" cy="1059"/>
              </a:xfrm>
              <a:custGeom>
                <a:avLst/>
                <a:gdLst/>
                <a:ahLst/>
                <a:cxnLst/>
                <a:rect l="l" t="t" r="r" b="b"/>
                <a:pathLst>
                  <a:path w="1063" h="1059" extrusionOk="0">
                    <a:moveTo>
                      <a:pt x="0" y="830"/>
                    </a:moveTo>
                    <a:lnTo>
                      <a:pt x="0" y="830"/>
                    </a:lnTo>
                    <a:lnTo>
                      <a:pt x="32" y="834"/>
                    </a:lnTo>
                    <a:lnTo>
                      <a:pt x="63" y="841"/>
                    </a:lnTo>
                    <a:lnTo>
                      <a:pt x="93" y="848"/>
                    </a:lnTo>
                    <a:lnTo>
                      <a:pt x="122" y="857"/>
                    </a:lnTo>
                    <a:lnTo>
                      <a:pt x="150" y="866"/>
                    </a:lnTo>
                    <a:lnTo>
                      <a:pt x="179" y="878"/>
                    </a:lnTo>
                    <a:lnTo>
                      <a:pt x="208" y="891"/>
                    </a:lnTo>
                    <a:lnTo>
                      <a:pt x="235" y="905"/>
                    </a:lnTo>
                    <a:lnTo>
                      <a:pt x="260" y="921"/>
                    </a:lnTo>
                    <a:lnTo>
                      <a:pt x="285" y="937"/>
                    </a:lnTo>
                    <a:lnTo>
                      <a:pt x="310" y="955"/>
                    </a:lnTo>
                    <a:lnTo>
                      <a:pt x="333" y="973"/>
                    </a:lnTo>
                    <a:lnTo>
                      <a:pt x="356" y="993"/>
                    </a:lnTo>
                    <a:lnTo>
                      <a:pt x="378" y="1014"/>
                    </a:lnTo>
                    <a:lnTo>
                      <a:pt x="397" y="1036"/>
                    </a:lnTo>
                    <a:lnTo>
                      <a:pt x="417" y="1059"/>
                    </a:lnTo>
                    <a:lnTo>
                      <a:pt x="882" y="977"/>
                    </a:lnTo>
                    <a:lnTo>
                      <a:pt x="1063" y="542"/>
                    </a:lnTo>
                    <a:lnTo>
                      <a:pt x="1063" y="542"/>
                    </a:lnTo>
                    <a:lnTo>
                      <a:pt x="1014" y="485"/>
                    </a:lnTo>
                    <a:lnTo>
                      <a:pt x="963" y="429"/>
                    </a:lnTo>
                    <a:lnTo>
                      <a:pt x="909" y="377"/>
                    </a:lnTo>
                    <a:lnTo>
                      <a:pt x="852" y="329"/>
                    </a:lnTo>
                    <a:lnTo>
                      <a:pt x="793" y="282"/>
                    </a:lnTo>
                    <a:lnTo>
                      <a:pt x="730" y="240"/>
                    </a:lnTo>
                    <a:lnTo>
                      <a:pt x="666" y="200"/>
                    </a:lnTo>
                    <a:lnTo>
                      <a:pt x="599" y="163"/>
                    </a:lnTo>
                    <a:lnTo>
                      <a:pt x="531" y="129"/>
                    </a:lnTo>
                    <a:lnTo>
                      <a:pt x="462" y="100"/>
                    </a:lnTo>
                    <a:lnTo>
                      <a:pt x="388" y="73"/>
                    </a:lnTo>
                    <a:lnTo>
                      <a:pt x="315" y="50"/>
                    </a:lnTo>
                    <a:lnTo>
                      <a:pt x="240" y="32"/>
                    </a:lnTo>
                    <a:lnTo>
                      <a:pt x="163" y="18"/>
                    </a:lnTo>
                    <a:lnTo>
                      <a:pt x="84" y="7"/>
                    </a:lnTo>
                    <a:lnTo>
                      <a:pt x="45" y="2"/>
                    </a:lnTo>
                    <a:lnTo>
                      <a:pt x="6" y="0"/>
                    </a:lnTo>
                    <a:lnTo>
                      <a:pt x="229" y="408"/>
                    </a:lnTo>
                    <a:lnTo>
                      <a:pt x="0" y="830"/>
                    </a:lnTo>
                    <a:close/>
                  </a:path>
                </a:pathLst>
              </a:custGeom>
              <a:solidFill>
                <a:srgbClr val="E4B36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11" name="Google Shape;2611;g77d1e0bba3_0_92"/>
              <p:cNvSpPr/>
              <p:nvPr/>
            </p:nvSpPr>
            <p:spPr>
              <a:xfrm>
                <a:off x="4341" y="3471"/>
                <a:ext cx="1215" cy="887"/>
              </a:xfrm>
              <a:custGeom>
                <a:avLst/>
                <a:gdLst/>
                <a:ahLst/>
                <a:cxnLst/>
                <a:rect l="l" t="t" r="r" b="b"/>
                <a:pathLst>
                  <a:path w="1215" h="887" extrusionOk="0">
                    <a:moveTo>
                      <a:pt x="859" y="26"/>
                    </a:moveTo>
                    <a:lnTo>
                      <a:pt x="859" y="26"/>
                    </a:lnTo>
                    <a:lnTo>
                      <a:pt x="810" y="41"/>
                    </a:lnTo>
                    <a:lnTo>
                      <a:pt x="760" y="51"/>
                    </a:lnTo>
                    <a:lnTo>
                      <a:pt x="708" y="57"/>
                    </a:lnTo>
                    <a:lnTo>
                      <a:pt x="683" y="59"/>
                    </a:lnTo>
                    <a:lnTo>
                      <a:pt x="657" y="60"/>
                    </a:lnTo>
                    <a:lnTo>
                      <a:pt x="657" y="60"/>
                    </a:lnTo>
                    <a:lnTo>
                      <a:pt x="621" y="59"/>
                    </a:lnTo>
                    <a:lnTo>
                      <a:pt x="585" y="55"/>
                    </a:lnTo>
                    <a:lnTo>
                      <a:pt x="549" y="51"/>
                    </a:lnTo>
                    <a:lnTo>
                      <a:pt x="515" y="44"/>
                    </a:lnTo>
                    <a:lnTo>
                      <a:pt x="481" y="35"/>
                    </a:lnTo>
                    <a:lnTo>
                      <a:pt x="449" y="25"/>
                    </a:lnTo>
                    <a:lnTo>
                      <a:pt x="417" y="14"/>
                    </a:lnTo>
                    <a:lnTo>
                      <a:pt x="386" y="0"/>
                    </a:lnTo>
                    <a:lnTo>
                      <a:pt x="0" y="277"/>
                    </a:lnTo>
                    <a:lnTo>
                      <a:pt x="25" y="746"/>
                    </a:lnTo>
                    <a:lnTo>
                      <a:pt x="25" y="746"/>
                    </a:lnTo>
                    <a:lnTo>
                      <a:pt x="63" y="762"/>
                    </a:lnTo>
                    <a:lnTo>
                      <a:pt x="98" y="778"/>
                    </a:lnTo>
                    <a:lnTo>
                      <a:pt x="136" y="792"/>
                    </a:lnTo>
                    <a:lnTo>
                      <a:pt x="174" y="805"/>
                    </a:lnTo>
                    <a:lnTo>
                      <a:pt x="211" y="819"/>
                    </a:lnTo>
                    <a:lnTo>
                      <a:pt x="250" y="830"/>
                    </a:lnTo>
                    <a:lnTo>
                      <a:pt x="288" y="840"/>
                    </a:lnTo>
                    <a:lnTo>
                      <a:pt x="327" y="849"/>
                    </a:lnTo>
                    <a:lnTo>
                      <a:pt x="369" y="858"/>
                    </a:lnTo>
                    <a:lnTo>
                      <a:pt x="408" y="866"/>
                    </a:lnTo>
                    <a:lnTo>
                      <a:pt x="449" y="873"/>
                    </a:lnTo>
                    <a:lnTo>
                      <a:pt x="490" y="878"/>
                    </a:lnTo>
                    <a:lnTo>
                      <a:pt x="531" y="882"/>
                    </a:lnTo>
                    <a:lnTo>
                      <a:pt x="572" y="885"/>
                    </a:lnTo>
                    <a:lnTo>
                      <a:pt x="615" y="887"/>
                    </a:lnTo>
                    <a:lnTo>
                      <a:pt x="657" y="887"/>
                    </a:lnTo>
                    <a:lnTo>
                      <a:pt x="657" y="887"/>
                    </a:lnTo>
                    <a:lnTo>
                      <a:pt x="730" y="885"/>
                    </a:lnTo>
                    <a:lnTo>
                      <a:pt x="803" y="880"/>
                    </a:lnTo>
                    <a:lnTo>
                      <a:pt x="875" y="871"/>
                    </a:lnTo>
                    <a:lnTo>
                      <a:pt x="946" y="858"/>
                    </a:lnTo>
                    <a:lnTo>
                      <a:pt x="1014" y="842"/>
                    </a:lnTo>
                    <a:lnTo>
                      <a:pt x="1082" y="824"/>
                    </a:lnTo>
                    <a:lnTo>
                      <a:pt x="1150" y="803"/>
                    </a:lnTo>
                    <a:lnTo>
                      <a:pt x="1215" y="778"/>
                    </a:lnTo>
                    <a:lnTo>
                      <a:pt x="835" y="506"/>
                    </a:lnTo>
                    <a:lnTo>
                      <a:pt x="859" y="26"/>
                    </a:lnTo>
                    <a:close/>
                  </a:path>
                </a:pathLst>
              </a:custGeom>
              <a:solidFill>
                <a:srgbClr val="E9AFA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12" name="Google Shape;2612;g77d1e0bba3_0_92"/>
              <p:cNvSpPr/>
              <p:nvPr/>
            </p:nvSpPr>
            <p:spPr>
              <a:xfrm>
                <a:off x="5260" y="3111"/>
                <a:ext cx="1149" cy="1098"/>
              </a:xfrm>
              <a:custGeom>
                <a:avLst/>
                <a:gdLst/>
                <a:ahLst/>
                <a:cxnLst/>
                <a:rect l="l" t="t" r="r" b="b"/>
                <a:pathLst>
                  <a:path w="1149" h="1098" extrusionOk="0">
                    <a:moveTo>
                      <a:pt x="1149" y="186"/>
                    </a:moveTo>
                    <a:lnTo>
                      <a:pt x="700" y="315"/>
                    </a:lnTo>
                    <a:lnTo>
                      <a:pt x="340" y="0"/>
                    </a:lnTo>
                    <a:lnTo>
                      <a:pt x="340" y="0"/>
                    </a:lnTo>
                    <a:lnTo>
                      <a:pt x="330" y="28"/>
                    </a:lnTo>
                    <a:lnTo>
                      <a:pt x="317" y="55"/>
                    </a:lnTo>
                    <a:lnTo>
                      <a:pt x="303" y="84"/>
                    </a:lnTo>
                    <a:lnTo>
                      <a:pt x="287" y="109"/>
                    </a:lnTo>
                    <a:lnTo>
                      <a:pt x="271" y="136"/>
                    </a:lnTo>
                    <a:lnTo>
                      <a:pt x="253" y="161"/>
                    </a:lnTo>
                    <a:lnTo>
                      <a:pt x="235" y="184"/>
                    </a:lnTo>
                    <a:lnTo>
                      <a:pt x="215" y="207"/>
                    </a:lnTo>
                    <a:lnTo>
                      <a:pt x="194" y="229"/>
                    </a:lnTo>
                    <a:lnTo>
                      <a:pt x="172" y="250"/>
                    </a:lnTo>
                    <a:lnTo>
                      <a:pt x="149" y="270"/>
                    </a:lnTo>
                    <a:lnTo>
                      <a:pt x="126" y="288"/>
                    </a:lnTo>
                    <a:lnTo>
                      <a:pt x="102" y="306"/>
                    </a:lnTo>
                    <a:lnTo>
                      <a:pt x="76" y="324"/>
                    </a:lnTo>
                    <a:lnTo>
                      <a:pt x="51" y="338"/>
                    </a:lnTo>
                    <a:lnTo>
                      <a:pt x="24" y="352"/>
                    </a:lnTo>
                    <a:lnTo>
                      <a:pt x="0" y="825"/>
                    </a:lnTo>
                    <a:lnTo>
                      <a:pt x="383" y="1098"/>
                    </a:lnTo>
                    <a:lnTo>
                      <a:pt x="383" y="1098"/>
                    </a:lnTo>
                    <a:lnTo>
                      <a:pt x="451" y="1063"/>
                    </a:lnTo>
                    <a:lnTo>
                      <a:pt x="516" y="1023"/>
                    </a:lnTo>
                    <a:lnTo>
                      <a:pt x="580" y="982"/>
                    </a:lnTo>
                    <a:lnTo>
                      <a:pt x="641" y="936"/>
                    </a:lnTo>
                    <a:lnTo>
                      <a:pt x="700" y="887"/>
                    </a:lnTo>
                    <a:lnTo>
                      <a:pt x="757" y="835"/>
                    </a:lnTo>
                    <a:lnTo>
                      <a:pt x="811" y="782"/>
                    </a:lnTo>
                    <a:lnTo>
                      <a:pt x="861" y="725"/>
                    </a:lnTo>
                    <a:lnTo>
                      <a:pt x="907" y="665"/>
                    </a:lnTo>
                    <a:lnTo>
                      <a:pt x="952" y="603"/>
                    </a:lnTo>
                    <a:lnTo>
                      <a:pt x="993" y="540"/>
                    </a:lnTo>
                    <a:lnTo>
                      <a:pt x="1032" y="472"/>
                    </a:lnTo>
                    <a:lnTo>
                      <a:pt x="1066" y="404"/>
                    </a:lnTo>
                    <a:lnTo>
                      <a:pt x="1099" y="333"/>
                    </a:lnTo>
                    <a:lnTo>
                      <a:pt x="1126" y="261"/>
                    </a:lnTo>
                    <a:lnTo>
                      <a:pt x="1149" y="186"/>
                    </a:lnTo>
                    <a:lnTo>
                      <a:pt x="1149" y="186"/>
                    </a:lnTo>
                    <a:close/>
                  </a:path>
                </a:pathLst>
              </a:custGeom>
              <a:solidFill>
                <a:srgbClr val="427AA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13" name="Google Shape;2613;g77d1e0bba3_0_92"/>
              <p:cNvSpPr/>
              <p:nvPr/>
            </p:nvSpPr>
            <p:spPr>
              <a:xfrm>
                <a:off x="3529" y="1980"/>
                <a:ext cx="961" cy="1151"/>
              </a:xfrm>
              <a:custGeom>
                <a:avLst/>
                <a:gdLst/>
                <a:ahLst/>
                <a:cxnLst/>
                <a:rect l="l" t="t" r="r" b="b"/>
                <a:pathLst>
                  <a:path w="961" h="1151" extrusionOk="0">
                    <a:moveTo>
                      <a:pt x="830" y="972"/>
                    </a:moveTo>
                    <a:lnTo>
                      <a:pt x="830" y="972"/>
                    </a:lnTo>
                    <a:lnTo>
                      <a:pt x="828" y="941"/>
                    </a:lnTo>
                    <a:lnTo>
                      <a:pt x="826" y="909"/>
                    </a:lnTo>
                    <a:lnTo>
                      <a:pt x="826" y="909"/>
                    </a:lnTo>
                    <a:lnTo>
                      <a:pt x="828" y="880"/>
                    </a:lnTo>
                    <a:lnTo>
                      <a:pt x="830" y="854"/>
                    </a:lnTo>
                    <a:lnTo>
                      <a:pt x="832" y="827"/>
                    </a:lnTo>
                    <a:lnTo>
                      <a:pt x="835" y="800"/>
                    </a:lnTo>
                    <a:lnTo>
                      <a:pt x="841" y="775"/>
                    </a:lnTo>
                    <a:lnTo>
                      <a:pt x="846" y="748"/>
                    </a:lnTo>
                    <a:lnTo>
                      <a:pt x="853" y="723"/>
                    </a:lnTo>
                    <a:lnTo>
                      <a:pt x="862" y="698"/>
                    </a:lnTo>
                    <a:lnTo>
                      <a:pt x="882" y="650"/>
                    </a:lnTo>
                    <a:lnTo>
                      <a:pt x="903" y="603"/>
                    </a:lnTo>
                    <a:lnTo>
                      <a:pt x="930" y="558"/>
                    </a:lnTo>
                    <a:lnTo>
                      <a:pt x="961" y="517"/>
                    </a:lnTo>
                    <a:lnTo>
                      <a:pt x="774" y="79"/>
                    </a:lnTo>
                    <a:lnTo>
                      <a:pt x="315" y="0"/>
                    </a:lnTo>
                    <a:lnTo>
                      <a:pt x="315" y="0"/>
                    </a:lnTo>
                    <a:lnTo>
                      <a:pt x="279" y="47"/>
                    </a:lnTo>
                    <a:lnTo>
                      <a:pt x="245" y="97"/>
                    </a:lnTo>
                    <a:lnTo>
                      <a:pt x="213" y="147"/>
                    </a:lnTo>
                    <a:lnTo>
                      <a:pt x="182" y="199"/>
                    </a:lnTo>
                    <a:lnTo>
                      <a:pt x="154" y="252"/>
                    </a:lnTo>
                    <a:lnTo>
                      <a:pt x="129" y="306"/>
                    </a:lnTo>
                    <a:lnTo>
                      <a:pt x="106" y="361"/>
                    </a:lnTo>
                    <a:lnTo>
                      <a:pt x="84" y="419"/>
                    </a:lnTo>
                    <a:lnTo>
                      <a:pt x="64" y="478"/>
                    </a:lnTo>
                    <a:lnTo>
                      <a:pt x="48" y="537"/>
                    </a:lnTo>
                    <a:lnTo>
                      <a:pt x="34" y="596"/>
                    </a:lnTo>
                    <a:lnTo>
                      <a:pt x="21" y="657"/>
                    </a:lnTo>
                    <a:lnTo>
                      <a:pt x="13" y="719"/>
                    </a:lnTo>
                    <a:lnTo>
                      <a:pt x="5" y="782"/>
                    </a:lnTo>
                    <a:lnTo>
                      <a:pt x="2" y="845"/>
                    </a:lnTo>
                    <a:lnTo>
                      <a:pt x="0" y="909"/>
                    </a:lnTo>
                    <a:lnTo>
                      <a:pt x="0" y="909"/>
                    </a:lnTo>
                    <a:lnTo>
                      <a:pt x="2" y="970"/>
                    </a:lnTo>
                    <a:lnTo>
                      <a:pt x="5" y="1031"/>
                    </a:lnTo>
                    <a:lnTo>
                      <a:pt x="11" y="1092"/>
                    </a:lnTo>
                    <a:lnTo>
                      <a:pt x="20" y="1151"/>
                    </a:lnTo>
                    <a:lnTo>
                      <a:pt x="367" y="843"/>
                    </a:lnTo>
                    <a:lnTo>
                      <a:pt x="830" y="972"/>
                    </a:lnTo>
                    <a:close/>
                  </a:path>
                </a:pathLst>
              </a:custGeom>
              <a:solidFill>
                <a:srgbClr val="0FCFE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14" name="Google Shape;2614;g77d1e0bba3_0_92"/>
              <p:cNvSpPr/>
              <p:nvPr/>
            </p:nvSpPr>
            <p:spPr>
              <a:xfrm>
                <a:off x="3905" y="1420"/>
                <a:ext cx="1307" cy="1009"/>
              </a:xfrm>
              <a:custGeom>
                <a:avLst/>
                <a:gdLst/>
                <a:ahLst/>
                <a:cxnLst/>
                <a:rect l="l" t="t" r="r" b="b"/>
                <a:pathLst>
                  <a:path w="1307" h="1009" extrusionOk="0">
                    <a:moveTo>
                      <a:pt x="644" y="1009"/>
                    </a:moveTo>
                    <a:lnTo>
                      <a:pt x="644" y="1009"/>
                    </a:lnTo>
                    <a:lnTo>
                      <a:pt x="665" y="989"/>
                    </a:lnTo>
                    <a:lnTo>
                      <a:pt x="688" y="970"/>
                    </a:lnTo>
                    <a:lnTo>
                      <a:pt x="712" y="952"/>
                    </a:lnTo>
                    <a:lnTo>
                      <a:pt x="737" y="934"/>
                    </a:lnTo>
                    <a:lnTo>
                      <a:pt x="762" y="918"/>
                    </a:lnTo>
                    <a:lnTo>
                      <a:pt x="787" y="904"/>
                    </a:lnTo>
                    <a:lnTo>
                      <a:pt x="813" y="889"/>
                    </a:lnTo>
                    <a:lnTo>
                      <a:pt x="842" y="877"/>
                    </a:lnTo>
                    <a:lnTo>
                      <a:pt x="869" y="866"/>
                    </a:lnTo>
                    <a:lnTo>
                      <a:pt x="898" y="857"/>
                    </a:lnTo>
                    <a:lnTo>
                      <a:pt x="928" y="848"/>
                    </a:lnTo>
                    <a:lnTo>
                      <a:pt x="957" y="841"/>
                    </a:lnTo>
                    <a:lnTo>
                      <a:pt x="987" y="836"/>
                    </a:lnTo>
                    <a:lnTo>
                      <a:pt x="1019" y="830"/>
                    </a:lnTo>
                    <a:lnTo>
                      <a:pt x="1050" y="828"/>
                    </a:lnTo>
                    <a:lnTo>
                      <a:pt x="1082" y="827"/>
                    </a:lnTo>
                    <a:lnTo>
                      <a:pt x="1307" y="410"/>
                    </a:lnTo>
                    <a:lnTo>
                      <a:pt x="1082" y="0"/>
                    </a:lnTo>
                    <a:lnTo>
                      <a:pt x="1082" y="0"/>
                    </a:lnTo>
                    <a:lnTo>
                      <a:pt x="1042" y="0"/>
                    </a:lnTo>
                    <a:lnTo>
                      <a:pt x="1001" y="2"/>
                    </a:lnTo>
                    <a:lnTo>
                      <a:pt x="923" y="9"/>
                    </a:lnTo>
                    <a:lnTo>
                      <a:pt x="846" y="20"/>
                    </a:lnTo>
                    <a:lnTo>
                      <a:pt x="769" y="36"/>
                    </a:lnTo>
                    <a:lnTo>
                      <a:pt x="694" y="54"/>
                    </a:lnTo>
                    <a:lnTo>
                      <a:pt x="620" y="77"/>
                    </a:lnTo>
                    <a:lnTo>
                      <a:pt x="549" y="104"/>
                    </a:lnTo>
                    <a:lnTo>
                      <a:pt x="479" y="132"/>
                    </a:lnTo>
                    <a:lnTo>
                      <a:pt x="411" y="166"/>
                    </a:lnTo>
                    <a:lnTo>
                      <a:pt x="347" y="202"/>
                    </a:lnTo>
                    <a:lnTo>
                      <a:pt x="282" y="243"/>
                    </a:lnTo>
                    <a:lnTo>
                      <a:pt x="221" y="286"/>
                    </a:lnTo>
                    <a:lnTo>
                      <a:pt x="161" y="333"/>
                    </a:lnTo>
                    <a:lnTo>
                      <a:pt x="105" y="381"/>
                    </a:lnTo>
                    <a:lnTo>
                      <a:pt x="51" y="433"/>
                    </a:lnTo>
                    <a:lnTo>
                      <a:pt x="0" y="487"/>
                    </a:lnTo>
                    <a:lnTo>
                      <a:pt x="456" y="567"/>
                    </a:lnTo>
                    <a:lnTo>
                      <a:pt x="644" y="1009"/>
                    </a:lnTo>
                    <a:close/>
                  </a:path>
                </a:pathLst>
              </a:custGeom>
              <a:solidFill>
                <a:srgbClr val="F9DE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grpSp>
        <p:sp>
          <p:nvSpPr>
            <p:cNvPr id="2615" name="Google Shape;2615;g77d1e0bba3_0_92"/>
            <p:cNvSpPr/>
            <p:nvPr/>
          </p:nvSpPr>
          <p:spPr>
            <a:xfrm>
              <a:off x="7063893" y="3728308"/>
              <a:ext cx="1721100" cy="17211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grpSp>
      <p:sp>
        <p:nvSpPr>
          <p:cNvPr id="2616" name="Google Shape;2616;g77d1e0bba3_0_92"/>
          <p:cNvSpPr/>
          <p:nvPr/>
        </p:nvSpPr>
        <p:spPr>
          <a:xfrm>
            <a:off x="2999852" y="3815993"/>
            <a:ext cx="2122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Configurations</a:t>
            </a:r>
            <a:endParaRPr sz="1400" b="0" i="0" u="none" strike="noStrike" cap="none">
              <a:solidFill>
                <a:srgbClr val="000000"/>
              </a:solidFill>
              <a:latin typeface="Arial"/>
              <a:ea typeface="Arial"/>
              <a:cs typeface="Arial"/>
              <a:sym typeface="Arial"/>
            </a:endParaRPr>
          </a:p>
        </p:txBody>
      </p:sp>
      <p:sp>
        <p:nvSpPr>
          <p:cNvPr id="2617" name="Google Shape;2617;g77d1e0bba3_0_92"/>
          <p:cNvSpPr/>
          <p:nvPr/>
        </p:nvSpPr>
        <p:spPr>
          <a:xfrm>
            <a:off x="4260483" y="2121214"/>
            <a:ext cx="1999200" cy="769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Repository metadata</a:t>
            </a:r>
            <a:endParaRPr sz="1400" b="0" i="0" u="none" strike="noStrike" cap="none">
              <a:solidFill>
                <a:srgbClr val="000000"/>
              </a:solidFill>
              <a:latin typeface="Arial"/>
              <a:ea typeface="Arial"/>
              <a:cs typeface="Arial"/>
              <a:sym typeface="Arial"/>
            </a:endParaRPr>
          </a:p>
        </p:txBody>
      </p:sp>
      <p:sp>
        <p:nvSpPr>
          <p:cNvPr id="2618" name="Google Shape;2618;g77d1e0bba3_0_92"/>
          <p:cNvSpPr/>
          <p:nvPr/>
        </p:nvSpPr>
        <p:spPr>
          <a:xfrm>
            <a:off x="9945527" y="2121214"/>
            <a:ext cx="3288600" cy="434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Access control to repository and images</a:t>
            </a:r>
            <a:endParaRPr sz="1400" b="0" i="0" u="none" strike="noStrike" cap="none">
              <a:solidFill>
                <a:srgbClr val="000000"/>
              </a:solidFill>
              <a:latin typeface="Arial"/>
              <a:ea typeface="Arial"/>
              <a:cs typeface="Arial"/>
              <a:sym typeface="Arial"/>
            </a:endParaRPr>
          </a:p>
        </p:txBody>
      </p:sp>
      <p:sp>
        <p:nvSpPr>
          <p:cNvPr id="2619" name="Google Shape;2619;g77d1e0bba3_0_92"/>
          <p:cNvSpPr/>
          <p:nvPr/>
        </p:nvSpPr>
        <p:spPr>
          <a:xfrm>
            <a:off x="10753905" y="3830059"/>
            <a:ext cx="17427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Notary data</a:t>
            </a:r>
            <a:endParaRPr sz="1400" b="0" i="0" u="none" strike="noStrike" cap="none">
              <a:solidFill>
                <a:srgbClr val="000000"/>
              </a:solidFill>
              <a:latin typeface="Arial"/>
              <a:ea typeface="Arial"/>
              <a:cs typeface="Arial"/>
              <a:sym typeface="Arial"/>
            </a:endParaRPr>
          </a:p>
        </p:txBody>
      </p:sp>
      <p:sp>
        <p:nvSpPr>
          <p:cNvPr id="2620" name="Google Shape;2620;g77d1e0bba3_0_92"/>
          <p:cNvSpPr/>
          <p:nvPr/>
        </p:nvSpPr>
        <p:spPr>
          <a:xfrm>
            <a:off x="10305150" y="5949673"/>
            <a:ext cx="17667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Scan results</a:t>
            </a:r>
            <a:endParaRPr sz="1400" b="0" i="0" u="none" strike="noStrike" cap="none">
              <a:solidFill>
                <a:srgbClr val="000000"/>
              </a:solidFill>
              <a:latin typeface="Arial"/>
              <a:ea typeface="Arial"/>
              <a:cs typeface="Arial"/>
              <a:sym typeface="Arial"/>
            </a:endParaRPr>
          </a:p>
        </p:txBody>
      </p:sp>
      <p:sp>
        <p:nvSpPr>
          <p:cNvPr id="2621" name="Google Shape;2621;g77d1e0bba3_0_92"/>
          <p:cNvSpPr/>
          <p:nvPr/>
        </p:nvSpPr>
        <p:spPr>
          <a:xfrm>
            <a:off x="8384950" y="7110558"/>
            <a:ext cx="28953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Certificates and keys</a:t>
            </a:r>
            <a:endParaRPr sz="1400" b="0" i="0" u="none" strike="noStrike" cap="none">
              <a:solidFill>
                <a:srgbClr val="000000"/>
              </a:solidFill>
              <a:latin typeface="Arial"/>
              <a:ea typeface="Arial"/>
              <a:cs typeface="Arial"/>
              <a:sym typeface="Arial"/>
            </a:endParaRPr>
          </a:p>
        </p:txBody>
      </p:sp>
      <p:sp>
        <p:nvSpPr>
          <p:cNvPr id="2622" name="Google Shape;2622;g77d1e0bba3_0_92"/>
          <p:cNvSpPr txBox="1"/>
          <p:nvPr/>
        </p:nvSpPr>
        <p:spPr>
          <a:xfrm>
            <a:off x="2476366" y="5930159"/>
            <a:ext cx="3090900" cy="430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Images content</a:t>
            </a:r>
            <a:endParaRPr sz="1400" b="0" i="0" u="none" strike="noStrike" cap="none">
              <a:solidFill>
                <a:srgbClr val="000000"/>
              </a:solidFill>
              <a:latin typeface="Arial"/>
              <a:ea typeface="Arial"/>
              <a:cs typeface="Arial"/>
              <a:sym typeface="Arial"/>
            </a:endParaRPr>
          </a:p>
        </p:txBody>
      </p:sp>
      <p:sp>
        <p:nvSpPr>
          <p:cNvPr id="2623" name="Google Shape;2623;g77d1e0bba3_0_92"/>
          <p:cNvSpPr/>
          <p:nvPr/>
        </p:nvSpPr>
        <p:spPr>
          <a:xfrm rot="-267207">
            <a:off x="5191826" y="3678610"/>
            <a:ext cx="722481" cy="722481"/>
          </a:xfrm>
          <a:prstGeom prst="ellipse">
            <a:avLst/>
          </a:prstGeom>
          <a:solidFill>
            <a:schemeClr val="lt1"/>
          </a:solidFill>
          <a:ln w="381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grpSp>
        <p:nvGrpSpPr>
          <p:cNvPr id="2624" name="Google Shape;2624;g77d1e0bba3_0_92"/>
          <p:cNvGrpSpPr/>
          <p:nvPr/>
        </p:nvGrpSpPr>
        <p:grpSpPr>
          <a:xfrm>
            <a:off x="6425206" y="1968854"/>
            <a:ext cx="775200" cy="763200"/>
            <a:chOff x="6425206" y="1968854"/>
            <a:chExt cx="775200" cy="763200"/>
          </a:xfrm>
        </p:grpSpPr>
        <p:sp>
          <p:nvSpPr>
            <p:cNvPr id="2625" name="Google Shape;2625;g77d1e0bba3_0_92"/>
            <p:cNvSpPr/>
            <p:nvPr/>
          </p:nvSpPr>
          <p:spPr>
            <a:xfrm rot="-267207">
              <a:off x="6451565" y="1995840"/>
              <a:ext cx="722481" cy="709228"/>
            </a:xfrm>
            <a:prstGeom prst="ellipse">
              <a:avLst/>
            </a:prstGeom>
            <a:solidFill>
              <a:schemeClr val="lt1"/>
            </a:solidFill>
            <a:ln w="38100" cap="flat" cmpd="sng">
              <a:solidFill>
                <a:srgbClr val="F9DEC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26" name="Google Shape;2626;g77d1e0bba3_0_92"/>
            <p:cNvSpPr/>
            <p:nvPr/>
          </p:nvSpPr>
          <p:spPr>
            <a:xfrm>
              <a:off x="6662171" y="2149350"/>
              <a:ext cx="3306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grpSp>
      <p:grpSp>
        <p:nvGrpSpPr>
          <p:cNvPr id="2627" name="Google Shape;2627;g77d1e0bba3_0_92"/>
          <p:cNvGrpSpPr/>
          <p:nvPr/>
        </p:nvGrpSpPr>
        <p:grpSpPr>
          <a:xfrm>
            <a:off x="8635298" y="1969457"/>
            <a:ext cx="776400" cy="776400"/>
            <a:chOff x="8635298" y="1969457"/>
            <a:chExt cx="776400" cy="776400"/>
          </a:xfrm>
        </p:grpSpPr>
        <p:sp>
          <p:nvSpPr>
            <p:cNvPr id="2628" name="Google Shape;2628;g77d1e0bba3_0_92"/>
            <p:cNvSpPr/>
            <p:nvPr/>
          </p:nvSpPr>
          <p:spPr>
            <a:xfrm rot="-267207">
              <a:off x="8662257" y="1996416"/>
              <a:ext cx="722481" cy="722481"/>
            </a:xfrm>
            <a:prstGeom prst="ellipse">
              <a:avLst/>
            </a:prstGeom>
            <a:solidFill>
              <a:schemeClr val="lt1"/>
            </a:solidFill>
            <a:ln w="381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29" name="Google Shape;2629;g77d1e0bba3_0_92"/>
            <p:cNvSpPr/>
            <p:nvPr/>
          </p:nvSpPr>
          <p:spPr>
            <a:xfrm>
              <a:off x="8868755" y="2157066"/>
              <a:ext cx="3306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grpSp>
      <p:sp>
        <p:nvSpPr>
          <p:cNvPr id="2630" name="Google Shape;2630;g77d1e0bba3_0_92"/>
          <p:cNvSpPr/>
          <p:nvPr/>
        </p:nvSpPr>
        <p:spPr>
          <a:xfrm rot="-267207">
            <a:off x="9943942" y="3627146"/>
            <a:ext cx="722481" cy="722481"/>
          </a:xfrm>
          <a:prstGeom prst="ellipse">
            <a:avLst/>
          </a:prstGeom>
          <a:solidFill>
            <a:schemeClr val="lt1"/>
          </a:solidFill>
          <a:ln w="381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grpSp>
        <p:nvGrpSpPr>
          <p:cNvPr id="2631" name="Google Shape;2631;g77d1e0bba3_0_92"/>
          <p:cNvGrpSpPr/>
          <p:nvPr/>
        </p:nvGrpSpPr>
        <p:grpSpPr>
          <a:xfrm>
            <a:off x="9435586" y="5739777"/>
            <a:ext cx="776400" cy="776400"/>
            <a:chOff x="9435586" y="5739777"/>
            <a:chExt cx="776400" cy="776400"/>
          </a:xfrm>
        </p:grpSpPr>
        <p:sp>
          <p:nvSpPr>
            <p:cNvPr id="2632" name="Google Shape;2632;g77d1e0bba3_0_92"/>
            <p:cNvSpPr/>
            <p:nvPr/>
          </p:nvSpPr>
          <p:spPr>
            <a:xfrm rot="-267207">
              <a:off x="9462545" y="5766736"/>
              <a:ext cx="722481" cy="722481"/>
            </a:xfrm>
            <a:prstGeom prst="ellipse">
              <a:avLst/>
            </a:prstGeom>
            <a:solidFill>
              <a:schemeClr val="lt1"/>
            </a:solidFill>
            <a:ln w="38100" cap="flat" cmpd="sng">
              <a:solidFill>
                <a:srgbClr val="427AA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33" name="Google Shape;2633;g77d1e0bba3_0_92"/>
            <p:cNvSpPr/>
            <p:nvPr/>
          </p:nvSpPr>
          <p:spPr>
            <a:xfrm>
              <a:off x="9663059" y="5951740"/>
              <a:ext cx="3306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grpSp>
      <p:sp>
        <p:nvSpPr>
          <p:cNvPr id="2634" name="Google Shape;2634;g77d1e0bba3_0_92"/>
          <p:cNvSpPr/>
          <p:nvPr/>
        </p:nvSpPr>
        <p:spPr>
          <a:xfrm rot="-267207">
            <a:off x="7635574" y="6644123"/>
            <a:ext cx="722481" cy="722481"/>
          </a:xfrm>
          <a:prstGeom prst="ellipse">
            <a:avLst/>
          </a:prstGeom>
          <a:solidFill>
            <a:schemeClr val="lt1"/>
          </a:solidFill>
          <a:ln w="38100" cap="flat" cmpd="sng">
            <a:solidFill>
              <a:srgbClr val="E9AFA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35" name="Google Shape;2635;g77d1e0bba3_0_92"/>
          <p:cNvSpPr/>
          <p:nvPr/>
        </p:nvSpPr>
        <p:spPr>
          <a:xfrm rot="-267207">
            <a:off x="5686796" y="5747585"/>
            <a:ext cx="722481" cy="722481"/>
          </a:xfrm>
          <a:prstGeom prst="ellipse">
            <a:avLst/>
          </a:prstGeom>
          <a:solidFill>
            <a:schemeClr val="lt1"/>
          </a:solidFill>
          <a:ln w="38100" cap="flat" cmpd="sng">
            <a:solidFill>
              <a:srgbClr val="0075C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2636" name="Google Shape;2636;g77d1e0bba3_0_92"/>
          <p:cNvSpPr/>
          <p:nvPr/>
        </p:nvSpPr>
        <p:spPr>
          <a:xfrm>
            <a:off x="5372194" y="3853501"/>
            <a:ext cx="3306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rgbClr val="3F3F3F"/>
                </a:solidFill>
                <a:latin typeface="Open Sans"/>
                <a:ea typeface="Open Sans"/>
                <a:cs typeface="Open Sans"/>
                <a:sym typeface="Open Sans"/>
              </a:rPr>
              <a:t>1</a:t>
            </a:r>
            <a:endParaRPr sz="2000" b="1" i="0" u="none" strike="noStrike" cap="none">
              <a:solidFill>
                <a:srgbClr val="3F3F3F"/>
              </a:solidFill>
              <a:latin typeface="Open Sans"/>
              <a:ea typeface="Open Sans"/>
              <a:cs typeface="Open Sans"/>
              <a:sym typeface="Open Sans"/>
            </a:endParaRPr>
          </a:p>
        </p:txBody>
      </p:sp>
      <p:sp>
        <p:nvSpPr>
          <p:cNvPr id="2637" name="Google Shape;2637;g77d1e0bba3_0_92"/>
          <p:cNvSpPr/>
          <p:nvPr/>
        </p:nvSpPr>
        <p:spPr>
          <a:xfrm>
            <a:off x="10142314" y="3800161"/>
            <a:ext cx="3306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rgbClr val="3F3F3F"/>
                </a:solidFill>
                <a:latin typeface="Open Sans"/>
                <a:ea typeface="Open Sans"/>
                <a:cs typeface="Open Sans"/>
                <a:sym typeface="Open Sans"/>
              </a:rPr>
              <a:t>4</a:t>
            </a:r>
            <a:endParaRPr sz="2000" b="1" i="0" u="none" strike="noStrike" cap="none">
              <a:solidFill>
                <a:srgbClr val="3F3F3F"/>
              </a:solidFill>
              <a:latin typeface="Open Sans"/>
              <a:ea typeface="Open Sans"/>
              <a:cs typeface="Open Sans"/>
              <a:sym typeface="Open Sans"/>
            </a:endParaRPr>
          </a:p>
        </p:txBody>
      </p:sp>
      <p:sp>
        <p:nvSpPr>
          <p:cNvPr id="2638" name="Google Shape;2638;g77d1e0bba3_0_92"/>
          <p:cNvSpPr/>
          <p:nvPr/>
        </p:nvSpPr>
        <p:spPr>
          <a:xfrm>
            <a:off x="7826639" y="6835660"/>
            <a:ext cx="3306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rgbClr val="3F3F3F"/>
                </a:solidFill>
                <a:latin typeface="Open Sans"/>
                <a:ea typeface="Open Sans"/>
                <a:cs typeface="Open Sans"/>
                <a:sym typeface="Open Sans"/>
              </a:rPr>
              <a:t>6</a:t>
            </a:r>
            <a:endParaRPr sz="2000" b="1" i="0" u="none" strike="noStrike" cap="none">
              <a:solidFill>
                <a:srgbClr val="3F3F3F"/>
              </a:solidFill>
              <a:latin typeface="Open Sans"/>
              <a:ea typeface="Open Sans"/>
              <a:cs typeface="Open Sans"/>
              <a:sym typeface="Open Sans"/>
            </a:endParaRPr>
          </a:p>
        </p:txBody>
      </p:sp>
      <p:sp>
        <p:nvSpPr>
          <p:cNvPr id="2639" name="Google Shape;2639;g77d1e0bba3_0_92"/>
          <p:cNvSpPr/>
          <p:nvPr/>
        </p:nvSpPr>
        <p:spPr>
          <a:xfrm>
            <a:off x="5875919" y="5936500"/>
            <a:ext cx="3306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rgbClr val="3F3F3F"/>
                </a:solidFill>
                <a:latin typeface="Open Sans"/>
                <a:ea typeface="Open Sans"/>
                <a:cs typeface="Open Sans"/>
                <a:sym typeface="Open Sans"/>
              </a:rPr>
              <a:t>7</a:t>
            </a:r>
            <a:endParaRPr sz="2000" b="1" i="0" u="none" strike="noStrike" cap="none">
              <a:solidFill>
                <a:srgbClr val="3F3F3F"/>
              </a:solidFill>
              <a:latin typeface="Open Sans"/>
              <a:ea typeface="Open Sans"/>
              <a:cs typeface="Open Sans"/>
              <a:sym typeface="Open Sans"/>
            </a:endParaRPr>
          </a:p>
        </p:txBody>
      </p:sp>
      <p:sp>
        <p:nvSpPr>
          <p:cNvPr id="2640" name="Google Shape;2640;g77d1e0bba3_0_92"/>
          <p:cNvSpPr txBox="1"/>
          <p:nvPr/>
        </p:nvSpPr>
        <p:spPr>
          <a:xfrm>
            <a:off x="7477597" y="4404640"/>
            <a:ext cx="9504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Data</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2645"/>
        <p:cNvGrpSpPr/>
        <p:nvPr/>
      </p:nvGrpSpPr>
      <p:grpSpPr>
        <a:xfrm>
          <a:off x="0" y="0"/>
          <a:ext cx="0" cy="0"/>
          <a:chOff x="0" y="0"/>
          <a:chExt cx="0" cy="0"/>
        </a:xfrm>
      </p:grpSpPr>
      <p:sp>
        <p:nvSpPr>
          <p:cNvPr id="2646" name="Google Shape;2646;g77d1e0bba3_0_13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Arial"/>
              <a:buNone/>
            </a:pPr>
            <a:r>
              <a:rPr lang="en-US"/>
              <a:t>DTR: Backup</a:t>
            </a:r>
            <a:endParaRPr/>
          </a:p>
        </p:txBody>
      </p:sp>
      <p:pic>
        <p:nvPicPr>
          <p:cNvPr id="2647" name="Google Shape;2647;g77d1e0bba3_0_134"/>
          <p:cNvPicPr preferRelativeResize="0"/>
          <p:nvPr/>
        </p:nvPicPr>
        <p:blipFill rotWithShape="1">
          <a:blip r:embed="rId3">
            <a:alphaModFix/>
          </a:blip>
          <a:srcRect/>
          <a:stretch/>
        </p:blipFill>
        <p:spPr>
          <a:xfrm>
            <a:off x="5794600" y="716425"/>
            <a:ext cx="4780026" cy="318300"/>
          </a:xfrm>
          <a:prstGeom prst="rect">
            <a:avLst/>
          </a:prstGeom>
          <a:noFill/>
          <a:ln>
            <a:noFill/>
          </a:ln>
        </p:spPr>
      </p:pic>
      <p:sp>
        <p:nvSpPr>
          <p:cNvPr id="2648" name="Google Shape;2648;g77d1e0bba3_0_134"/>
          <p:cNvSpPr/>
          <p:nvPr/>
        </p:nvSpPr>
        <p:spPr>
          <a:xfrm>
            <a:off x="1330600" y="1616700"/>
            <a:ext cx="44640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800"/>
              </a:spcBef>
              <a:spcAft>
                <a:spcPts val="800"/>
              </a:spcAft>
              <a:buClr>
                <a:schemeClr val="dk1"/>
              </a:buClr>
              <a:buSzPts val="1100"/>
              <a:buFont typeface="Arial"/>
              <a:buNone/>
            </a:pPr>
            <a:r>
              <a:rPr lang="en-US" sz="2200" b="0" i="0" u="none" strike="noStrike" cap="none">
                <a:solidFill>
                  <a:srgbClr val="F3F3F3"/>
                </a:solidFill>
                <a:latin typeface="Open Sans"/>
                <a:ea typeface="Open Sans"/>
                <a:cs typeface="Open Sans"/>
                <a:sym typeface="Open Sans"/>
              </a:rPr>
              <a:t>Procedure for DTR backup:</a:t>
            </a:r>
            <a:endParaRPr sz="2200" b="0" i="0" u="none" strike="noStrike" cap="none">
              <a:solidFill>
                <a:srgbClr val="F3F3F3"/>
              </a:solidFill>
              <a:latin typeface="Open Sans"/>
              <a:ea typeface="Open Sans"/>
              <a:cs typeface="Open Sans"/>
              <a:sym typeface="Open Sans"/>
            </a:endParaRPr>
          </a:p>
        </p:txBody>
      </p:sp>
      <p:sp>
        <p:nvSpPr>
          <p:cNvPr id="2649" name="Google Shape;2649;g77d1e0bba3_0_134"/>
          <p:cNvSpPr/>
          <p:nvPr/>
        </p:nvSpPr>
        <p:spPr>
          <a:xfrm>
            <a:off x="7635733" y="61202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2650" name="Google Shape;2650;g77d1e0bba3_0_134"/>
          <p:cNvCxnSpPr>
            <a:endCxn id="2649" idx="0"/>
          </p:cNvCxnSpPr>
          <p:nvPr/>
        </p:nvCxnSpPr>
        <p:spPr>
          <a:xfrm>
            <a:off x="7864333" y="5801946"/>
            <a:ext cx="0" cy="318300"/>
          </a:xfrm>
          <a:prstGeom prst="straightConnector1">
            <a:avLst/>
          </a:prstGeom>
          <a:noFill/>
          <a:ln w="19050" cap="flat" cmpd="sng">
            <a:solidFill>
              <a:srgbClr val="5B5B5B"/>
            </a:solidFill>
            <a:prstDash val="dot"/>
            <a:round/>
            <a:headEnd type="none" w="sm" len="sm"/>
            <a:tailEnd type="none" w="sm" len="sm"/>
          </a:ln>
        </p:spPr>
      </p:cxnSp>
      <p:sp>
        <p:nvSpPr>
          <p:cNvPr id="2651" name="Google Shape;2651;g77d1e0bba3_0_134"/>
          <p:cNvSpPr/>
          <p:nvPr/>
        </p:nvSpPr>
        <p:spPr>
          <a:xfrm>
            <a:off x="7635733" y="37937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652" name="Google Shape;2652;g77d1e0bba3_0_134"/>
          <p:cNvSpPr/>
          <p:nvPr/>
        </p:nvSpPr>
        <p:spPr>
          <a:xfrm>
            <a:off x="7635733" y="45692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653" name="Google Shape;2653;g77d1e0bba3_0_134"/>
          <p:cNvSpPr/>
          <p:nvPr/>
        </p:nvSpPr>
        <p:spPr>
          <a:xfrm>
            <a:off x="7635733" y="53447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654" name="Google Shape;2654;g77d1e0bba3_0_134"/>
          <p:cNvCxnSpPr>
            <a:stCxn id="2651" idx="4"/>
            <a:endCxn id="2652" idx="0"/>
          </p:cNvCxnSpPr>
          <p:nvPr/>
        </p:nvCxnSpPr>
        <p:spPr>
          <a:xfrm>
            <a:off x="7864333" y="4250961"/>
            <a:ext cx="0" cy="318300"/>
          </a:xfrm>
          <a:prstGeom prst="straightConnector1">
            <a:avLst/>
          </a:prstGeom>
          <a:noFill/>
          <a:ln w="19050" cap="flat" cmpd="sng">
            <a:solidFill>
              <a:srgbClr val="5B5B5B"/>
            </a:solidFill>
            <a:prstDash val="dot"/>
            <a:round/>
            <a:headEnd type="none" w="sm" len="sm"/>
            <a:tailEnd type="none" w="sm" len="sm"/>
          </a:ln>
        </p:spPr>
      </p:cxnSp>
      <p:cxnSp>
        <p:nvCxnSpPr>
          <p:cNvPr id="2655" name="Google Shape;2655;g77d1e0bba3_0_134"/>
          <p:cNvCxnSpPr>
            <a:stCxn id="2652" idx="4"/>
            <a:endCxn id="2653" idx="0"/>
          </p:cNvCxnSpPr>
          <p:nvPr/>
        </p:nvCxnSpPr>
        <p:spPr>
          <a:xfrm>
            <a:off x="7864333" y="5026456"/>
            <a:ext cx="0" cy="318300"/>
          </a:xfrm>
          <a:prstGeom prst="straightConnector1">
            <a:avLst/>
          </a:prstGeom>
          <a:noFill/>
          <a:ln w="19050" cap="flat" cmpd="sng">
            <a:solidFill>
              <a:srgbClr val="5B5B5B"/>
            </a:solidFill>
            <a:prstDash val="dot"/>
            <a:round/>
            <a:headEnd type="none" w="sm" len="sm"/>
            <a:tailEnd type="none" w="sm" len="sm"/>
          </a:ln>
        </p:spPr>
      </p:cxnSp>
      <p:sp>
        <p:nvSpPr>
          <p:cNvPr id="2656" name="Google Shape;2656;g77d1e0bba3_0_134"/>
          <p:cNvSpPr txBox="1"/>
          <p:nvPr/>
        </p:nvSpPr>
        <p:spPr>
          <a:xfrm>
            <a:off x="1330600" y="3644895"/>
            <a:ext cx="5792400" cy="948300"/>
          </a:xfrm>
          <a:prstGeom prst="rect">
            <a:avLst/>
          </a:prstGeom>
          <a:noFill/>
          <a:ln>
            <a:noFill/>
          </a:ln>
        </p:spPr>
        <p:txBody>
          <a:bodyPr spcFirstLastPara="1" wrap="square" lIns="91425" tIns="91425" rIns="91425" bIns="91425" anchor="t" anchorCtr="0">
            <a:noAutofit/>
          </a:bodyPr>
          <a:lstStyle/>
          <a:p>
            <a:pPr marL="8890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Run DTR Backup command</a:t>
            </a:r>
            <a:endParaRPr sz="1400" b="0" i="0" u="none" strike="noStrike" cap="none">
              <a:solidFill>
                <a:srgbClr val="000000"/>
              </a:solidFill>
              <a:latin typeface="Arial"/>
              <a:ea typeface="Arial"/>
              <a:cs typeface="Arial"/>
              <a:sym typeface="Arial"/>
            </a:endParaRPr>
          </a:p>
        </p:txBody>
      </p:sp>
      <p:sp>
        <p:nvSpPr>
          <p:cNvPr id="2657" name="Google Shape;2657;g77d1e0bba3_0_134"/>
          <p:cNvSpPr txBox="1"/>
          <p:nvPr/>
        </p:nvSpPr>
        <p:spPr>
          <a:xfrm>
            <a:off x="8591107" y="4505454"/>
            <a:ext cx="5645400" cy="916200"/>
          </a:xfrm>
          <a:prstGeom prst="rect">
            <a:avLst/>
          </a:prstGeom>
          <a:noFill/>
          <a:ln>
            <a:noFill/>
          </a:ln>
        </p:spPr>
        <p:txBody>
          <a:bodyPr spcFirstLastPara="1" wrap="square" lIns="91425" tIns="91425" rIns="91425" bIns="91425" anchor="t" anchorCtr="0">
            <a:noAutofit/>
          </a:bodyPr>
          <a:lstStyle/>
          <a:p>
            <a:pPr marL="8890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Back up DTR image content</a:t>
            </a:r>
            <a:endParaRPr sz="1400" b="0" i="0" u="none" strike="noStrike" cap="none">
              <a:solidFill>
                <a:srgbClr val="000000"/>
              </a:solidFill>
              <a:latin typeface="Arial"/>
              <a:ea typeface="Arial"/>
              <a:cs typeface="Arial"/>
              <a:sym typeface="Arial"/>
            </a:endParaRPr>
          </a:p>
        </p:txBody>
      </p:sp>
      <p:sp>
        <p:nvSpPr>
          <p:cNvPr id="2658" name="Google Shape;2658;g77d1e0bba3_0_134"/>
          <p:cNvSpPr txBox="1"/>
          <p:nvPr/>
        </p:nvSpPr>
        <p:spPr>
          <a:xfrm>
            <a:off x="1488559" y="5247844"/>
            <a:ext cx="5622900" cy="457200"/>
          </a:xfrm>
          <a:prstGeom prst="rect">
            <a:avLst/>
          </a:prstGeom>
          <a:noFill/>
          <a:ln>
            <a:noFill/>
          </a:ln>
        </p:spPr>
        <p:txBody>
          <a:bodyPr spcFirstLastPara="1" wrap="square" lIns="91425" tIns="91425" rIns="91425" bIns="91425" anchor="t" anchorCtr="0">
            <a:noAutofit/>
          </a:bodyPr>
          <a:lstStyle/>
          <a:p>
            <a:pPr marL="8890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Back up DTR metadata</a:t>
            </a:r>
            <a:endParaRPr sz="1400" b="0" i="0" u="none" strike="noStrike" cap="none">
              <a:solidFill>
                <a:srgbClr val="000000"/>
              </a:solidFill>
              <a:latin typeface="Arial"/>
              <a:ea typeface="Arial"/>
              <a:cs typeface="Arial"/>
              <a:sym typeface="Arial"/>
            </a:endParaRPr>
          </a:p>
        </p:txBody>
      </p:sp>
      <p:sp>
        <p:nvSpPr>
          <p:cNvPr id="2659" name="Google Shape;2659;g77d1e0bba3_0_134"/>
          <p:cNvSpPr txBox="1"/>
          <p:nvPr/>
        </p:nvSpPr>
        <p:spPr>
          <a:xfrm>
            <a:off x="8566074" y="6062650"/>
            <a:ext cx="5213700" cy="572400"/>
          </a:xfrm>
          <a:prstGeom prst="rect">
            <a:avLst/>
          </a:prstGeom>
          <a:noFill/>
          <a:ln>
            <a:noFill/>
          </a:ln>
        </p:spPr>
        <p:txBody>
          <a:bodyPr spcFirstLastPara="1" wrap="square" lIns="91425" tIns="91425" rIns="91425" bIns="91425" anchor="t" anchorCtr="0">
            <a:noAutofit/>
          </a:bodyPr>
          <a:lstStyle/>
          <a:p>
            <a:pPr marL="8890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Verify your backup</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2664"/>
        <p:cNvGrpSpPr/>
        <p:nvPr/>
      </p:nvGrpSpPr>
      <p:grpSpPr>
        <a:xfrm>
          <a:off x="0" y="0"/>
          <a:ext cx="0" cy="0"/>
          <a:chOff x="0" y="0"/>
          <a:chExt cx="0" cy="0"/>
        </a:xfrm>
      </p:grpSpPr>
      <p:sp>
        <p:nvSpPr>
          <p:cNvPr id="2665" name="Google Shape;2665;g77d1e0bba3_0_152"/>
          <p:cNvSpPr txBox="1">
            <a:spLocks noGrp="1"/>
          </p:cNvSpPr>
          <p:nvPr>
            <p:ph type="title"/>
          </p:nvPr>
        </p:nvSpPr>
        <p:spPr>
          <a:xfrm>
            <a:off x="4331493" y="192369"/>
            <a:ext cx="8179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Restore</a:t>
            </a:r>
            <a:endParaRPr/>
          </a:p>
        </p:txBody>
      </p:sp>
      <p:pic>
        <p:nvPicPr>
          <p:cNvPr id="2666" name="Google Shape;2666;g77d1e0bba3_0_152"/>
          <p:cNvPicPr preferRelativeResize="0"/>
          <p:nvPr/>
        </p:nvPicPr>
        <p:blipFill rotWithShape="1">
          <a:blip r:embed="rId3">
            <a:alphaModFix/>
          </a:blip>
          <a:srcRect/>
          <a:stretch/>
        </p:blipFill>
        <p:spPr>
          <a:xfrm>
            <a:off x="6204822" y="539286"/>
            <a:ext cx="4469824" cy="481699"/>
          </a:xfrm>
          <a:prstGeom prst="rect">
            <a:avLst/>
          </a:prstGeom>
          <a:noFill/>
          <a:ln>
            <a:noFill/>
          </a:ln>
        </p:spPr>
      </p:pic>
      <p:sp>
        <p:nvSpPr>
          <p:cNvPr id="2667" name="Google Shape;2667;g77d1e0bba3_0_152"/>
          <p:cNvSpPr/>
          <p:nvPr/>
        </p:nvSpPr>
        <p:spPr>
          <a:xfrm>
            <a:off x="1697447" y="1654365"/>
            <a:ext cx="4885800" cy="5886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8890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To restore DTR, the user needs to:</a:t>
            </a:r>
            <a:endParaRPr sz="1400" b="0" i="0" u="none" strike="noStrike" cap="none">
              <a:solidFill>
                <a:srgbClr val="000000"/>
              </a:solidFill>
              <a:latin typeface="Arial"/>
              <a:ea typeface="Arial"/>
              <a:cs typeface="Arial"/>
              <a:sym typeface="Arial"/>
            </a:endParaRPr>
          </a:p>
        </p:txBody>
      </p:sp>
      <p:sp>
        <p:nvSpPr>
          <p:cNvPr id="2668" name="Google Shape;2668;g77d1e0bba3_0_152"/>
          <p:cNvSpPr/>
          <p:nvPr/>
        </p:nvSpPr>
        <p:spPr>
          <a:xfrm>
            <a:off x="7635733" y="61202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2669" name="Google Shape;2669;g77d1e0bba3_0_152"/>
          <p:cNvCxnSpPr>
            <a:endCxn id="2668" idx="0"/>
          </p:cNvCxnSpPr>
          <p:nvPr/>
        </p:nvCxnSpPr>
        <p:spPr>
          <a:xfrm>
            <a:off x="7864333" y="5801946"/>
            <a:ext cx="0" cy="318300"/>
          </a:xfrm>
          <a:prstGeom prst="straightConnector1">
            <a:avLst/>
          </a:prstGeom>
          <a:noFill/>
          <a:ln w="19050" cap="flat" cmpd="sng">
            <a:solidFill>
              <a:srgbClr val="5B5B5B"/>
            </a:solidFill>
            <a:prstDash val="dot"/>
            <a:round/>
            <a:headEnd type="none" w="sm" len="sm"/>
            <a:tailEnd type="none" w="sm" len="sm"/>
          </a:ln>
        </p:spPr>
      </p:cxnSp>
      <p:sp>
        <p:nvSpPr>
          <p:cNvPr id="2670" name="Google Shape;2670;g77d1e0bba3_0_152"/>
          <p:cNvSpPr/>
          <p:nvPr/>
        </p:nvSpPr>
        <p:spPr>
          <a:xfrm>
            <a:off x="7635733" y="37937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671" name="Google Shape;2671;g77d1e0bba3_0_152"/>
          <p:cNvSpPr/>
          <p:nvPr/>
        </p:nvSpPr>
        <p:spPr>
          <a:xfrm>
            <a:off x="7635733" y="45692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672" name="Google Shape;2672;g77d1e0bba3_0_152"/>
          <p:cNvSpPr/>
          <p:nvPr/>
        </p:nvSpPr>
        <p:spPr>
          <a:xfrm>
            <a:off x="7635733" y="53447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673" name="Google Shape;2673;g77d1e0bba3_0_152"/>
          <p:cNvCxnSpPr>
            <a:stCxn id="2670" idx="4"/>
            <a:endCxn id="2671" idx="0"/>
          </p:cNvCxnSpPr>
          <p:nvPr/>
        </p:nvCxnSpPr>
        <p:spPr>
          <a:xfrm>
            <a:off x="7864333" y="4250961"/>
            <a:ext cx="0" cy="318300"/>
          </a:xfrm>
          <a:prstGeom prst="straightConnector1">
            <a:avLst/>
          </a:prstGeom>
          <a:noFill/>
          <a:ln w="19050" cap="flat" cmpd="sng">
            <a:solidFill>
              <a:srgbClr val="5B5B5B"/>
            </a:solidFill>
            <a:prstDash val="dot"/>
            <a:round/>
            <a:headEnd type="none" w="sm" len="sm"/>
            <a:tailEnd type="none" w="sm" len="sm"/>
          </a:ln>
        </p:spPr>
      </p:cxnSp>
      <p:cxnSp>
        <p:nvCxnSpPr>
          <p:cNvPr id="2674" name="Google Shape;2674;g77d1e0bba3_0_152"/>
          <p:cNvCxnSpPr>
            <a:stCxn id="2671" idx="4"/>
            <a:endCxn id="2672" idx="0"/>
          </p:cNvCxnSpPr>
          <p:nvPr/>
        </p:nvCxnSpPr>
        <p:spPr>
          <a:xfrm>
            <a:off x="7864333" y="5026456"/>
            <a:ext cx="0" cy="318300"/>
          </a:xfrm>
          <a:prstGeom prst="straightConnector1">
            <a:avLst/>
          </a:prstGeom>
          <a:noFill/>
          <a:ln w="19050" cap="flat" cmpd="sng">
            <a:solidFill>
              <a:srgbClr val="5B5B5B"/>
            </a:solidFill>
            <a:prstDash val="dot"/>
            <a:round/>
            <a:headEnd type="none" w="sm" len="sm"/>
            <a:tailEnd type="none" w="sm" len="sm"/>
          </a:ln>
        </p:spPr>
      </p:cxnSp>
      <p:sp>
        <p:nvSpPr>
          <p:cNvPr id="2675" name="Google Shape;2675;g77d1e0bba3_0_152"/>
          <p:cNvSpPr txBox="1"/>
          <p:nvPr/>
        </p:nvSpPr>
        <p:spPr>
          <a:xfrm>
            <a:off x="1330600" y="3644895"/>
            <a:ext cx="5792400" cy="948300"/>
          </a:xfrm>
          <a:prstGeom prst="rect">
            <a:avLst/>
          </a:prstGeom>
          <a:noFill/>
          <a:ln>
            <a:noFill/>
          </a:ln>
        </p:spPr>
        <p:txBody>
          <a:bodyPr spcFirstLastPara="1" wrap="square" lIns="91425" tIns="91425" rIns="91425" bIns="91425" anchor="t" anchorCtr="0">
            <a:noAutofit/>
          </a:bodyPr>
          <a:lstStyle/>
          <a:p>
            <a:pPr marL="8890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Stop any DTR containers that might be running</a:t>
            </a:r>
            <a:endParaRPr sz="1400" b="0" i="0" u="none" strike="noStrike" cap="none">
              <a:solidFill>
                <a:srgbClr val="000000"/>
              </a:solidFill>
              <a:latin typeface="Arial"/>
              <a:ea typeface="Arial"/>
              <a:cs typeface="Arial"/>
              <a:sym typeface="Arial"/>
            </a:endParaRPr>
          </a:p>
        </p:txBody>
      </p:sp>
      <p:sp>
        <p:nvSpPr>
          <p:cNvPr id="2676" name="Google Shape;2676;g77d1e0bba3_0_152"/>
          <p:cNvSpPr txBox="1"/>
          <p:nvPr/>
        </p:nvSpPr>
        <p:spPr>
          <a:xfrm>
            <a:off x="8591107" y="4505454"/>
            <a:ext cx="5645400" cy="916200"/>
          </a:xfrm>
          <a:prstGeom prst="rect">
            <a:avLst/>
          </a:prstGeom>
          <a:noFill/>
          <a:ln>
            <a:noFill/>
          </a:ln>
        </p:spPr>
        <p:txBody>
          <a:bodyPr spcFirstLastPara="1" wrap="square" lIns="91425" tIns="91425" rIns="91425" bIns="91425" anchor="t" anchorCtr="0">
            <a:noAutofit/>
          </a:bodyPr>
          <a:lstStyle/>
          <a:p>
            <a:pPr marL="8890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Restore the images from a backup</a:t>
            </a:r>
            <a:endParaRPr sz="1400" b="0" i="0" u="none" strike="noStrike" cap="none">
              <a:solidFill>
                <a:srgbClr val="000000"/>
              </a:solidFill>
              <a:latin typeface="Arial"/>
              <a:ea typeface="Arial"/>
              <a:cs typeface="Arial"/>
              <a:sym typeface="Arial"/>
            </a:endParaRPr>
          </a:p>
        </p:txBody>
      </p:sp>
      <p:sp>
        <p:nvSpPr>
          <p:cNvPr id="2677" name="Google Shape;2677;g77d1e0bba3_0_152"/>
          <p:cNvSpPr txBox="1"/>
          <p:nvPr/>
        </p:nvSpPr>
        <p:spPr>
          <a:xfrm>
            <a:off x="1488559" y="5247844"/>
            <a:ext cx="5622900" cy="457200"/>
          </a:xfrm>
          <a:prstGeom prst="rect">
            <a:avLst/>
          </a:prstGeom>
          <a:noFill/>
          <a:ln>
            <a:noFill/>
          </a:ln>
        </p:spPr>
        <p:txBody>
          <a:bodyPr spcFirstLastPara="1" wrap="square" lIns="91425" tIns="91425" rIns="91425" bIns="91425" anchor="t" anchorCtr="0">
            <a:noAutofit/>
          </a:bodyPr>
          <a:lstStyle/>
          <a:p>
            <a:pPr marL="8890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Restore DTR metadata from a backup</a:t>
            </a:r>
            <a:endParaRPr sz="1400" b="0" i="0" u="none" strike="noStrike" cap="none">
              <a:solidFill>
                <a:srgbClr val="000000"/>
              </a:solidFill>
              <a:latin typeface="Arial"/>
              <a:ea typeface="Arial"/>
              <a:cs typeface="Arial"/>
              <a:sym typeface="Arial"/>
            </a:endParaRPr>
          </a:p>
        </p:txBody>
      </p:sp>
      <p:sp>
        <p:nvSpPr>
          <p:cNvPr id="2678" name="Google Shape;2678;g77d1e0bba3_0_152"/>
          <p:cNvSpPr txBox="1"/>
          <p:nvPr/>
        </p:nvSpPr>
        <p:spPr>
          <a:xfrm>
            <a:off x="8566074" y="6062650"/>
            <a:ext cx="5213700" cy="572400"/>
          </a:xfrm>
          <a:prstGeom prst="rect">
            <a:avLst/>
          </a:prstGeom>
          <a:noFill/>
          <a:ln>
            <a:noFill/>
          </a:ln>
        </p:spPr>
        <p:txBody>
          <a:bodyPr spcFirstLastPara="1" wrap="square" lIns="91425" tIns="91425" rIns="91425" bIns="91425" anchor="t" anchorCtr="0">
            <a:noAutofit/>
          </a:bodyPr>
          <a:lstStyle/>
          <a:p>
            <a:pPr marL="8890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Re-fetch the vulnerability database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2682"/>
        <p:cNvGrpSpPr/>
        <p:nvPr/>
      </p:nvGrpSpPr>
      <p:grpSpPr>
        <a:xfrm>
          <a:off x="0" y="0"/>
          <a:ext cx="0" cy="0"/>
          <a:chOff x="0" y="0"/>
          <a:chExt cx="0" cy="0"/>
        </a:xfrm>
      </p:grpSpPr>
      <p:sp>
        <p:nvSpPr>
          <p:cNvPr id="2683" name="Google Shape;2683;g77d1e0bba3_0_558"/>
          <p:cNvSpPr txBox="1">
            <a:spLocks noGrp="1"/>
          </p:cNvSpPr>
          <p:nvPr>
            <p:ph type="body" idx="1"/>
          </p:nvPr>
        </p:nvSpPr>
        <p:spPr>
          <a:xfrm>
            <a:off x="2" y="4114800"/>
            <a:ext cx="16256100"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Disaster Recovery</a:t>
            </a:r>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2688"/>
        <p:cNvGrpSpPr/>
        <p:nvPr/>
      </p:nvGrpSpPr>
      <p:grpSpPr>
        <a:xfrm>
          <a:off x="0" y="0"/>
          <a:ext cx="0" cy="0"/>
          <a:chOff x="0" y="0"/>
          <a:chExt cx="0" cy="0"/>
        </a:xfrm>
      </p:grpSpPr>
      <p:sp>
        <p:nvSpPr>
          <p:cNvPr id="2689" name="Google Shape;2689;g77d1e0bba3_0_754"/>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UCP Disaster Recovery</a:t>
            </a:r>
            <a:endParaRPr/>
          </a:p>
        </p:txBody>
      </p:sp>
      <p:pic>
        <p:nvPicPr>
          <p:cNvPr id="2690" name="Google Shape;2690;g77d1e0bba3_0_754"/>
          <p:cNvPicPr preferRelativeResize="0"/>
          <p:nvPr/>
        </p:nvPicPr>
        <p:blipFill rotWithShape="1">
          <a:blip r:embed="rId3">
            <a:alphaModFix/>
          </a:blip>
          <a:srcRect/>
          <a:stretch/>
        </p:blipFill>
        <p:spPr>
          <a:xfrm>
            <a:off x="4855869" y="588841"/>
            <a:ext cx="6544269" cy="481699"/>
          </a:xfrm>
          <a:prstGeom prst="rect">
            <a:avLst/>
          </a:prstGeom>
          <a:noFill/>
          <a:ln>
            <a:noFill/>
          </a:ln>
        </p:spPr>
      </p:pic>
      <p:sp>
        <p:nvSpPr>
          <p:cNvPr id="2691" name="Google Shape;2691;g77d1e0bba3_0_754"/>
          <p:cNvSpPr/>
          <p:nvPr/>
        </p:nvSpPr>
        <p:spPr>
          <a:xfrm>
            <a:off x="2096278" y="2573077"/>
            <a:ext cx="12204000" cy="25332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Uninstall UCP using the </a:t>
            </a:r>
            <a:r>
              <a:rPr lang="en-US" sz="2200" b="1" i="0" u="none" strike="noStrike" cap="none">
                <a:solidFill>
                  <a:srgbClr val="3F3F3F"/>
                </a:solidFill>
                <a:latin typeface="Open Sans"/>
                <a:ea typeface="Open Sans"/>
                <a:cs typeface="Open Sans"/>
                <a:sym typeface="Open Sans"/>
              </a:rPr>
              <a:t>uninstall-ucp</a:t>
            </a:r>
            <a:r>
              <a:rPr lang="en-US" sz="2200" b="0" i="0" u="none" strike="noStrike" cap="none">
                <a:solidFill>
                  <a:srgbClr val="3F3F3F"/>
                </a:solidFill>
                <a:latin typeface="Open Sans"/>
                <a:ea typeface="Open Sans"/>
                <a:cs typeface="Open Sans"/>
                <a:sym typeface="Open Sans"/>
              </a:rPr>
              <a:t> command, if UCP is still installed on the swarm.</a:t>
            </a:r>
            <a:endParaRPr sz="1400" b="0" i="0" u="none" strike="noStrike" cap="none">
              <a:solidFill>
                <a:srgbClr val="000000"/>
              </a:solidFill>
              <a:latin typeface="Arial"/>
              <a:ea typeface="Arial"/>
              <a:cs typeface="Arial"/>
              <a:sym typeface="Arial"/>
            </a:endParaRPr>
          </a:p>
          <a:p>
            <a:pPr marL="342900" marR="0" lvl="0" indent="-20320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Perform restore from an existing backup on any node:</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200"/>
              <a:buFont typeface="Courier New"/>
              <a:buChar char="o"/>
            </a:pPr>
            <a:r>
              <a:rPr lang="en-US" sz="2200" b="0" i="0" u="none" strike="noStrike" cap="none">
                <a:solidFill>
                  <a:srgbClr val="3F3F3F"/>
                </a:solidFill>
                <a:latin typeface="Open Sans"/>
                <a:ea typeface="Open Sans"/>
                <a:cs typeface="Open Sans"/>
                <a:sym typeface="Open Sans"/>
              </a:rPr>
              <a:t>If there is an existing swarm, the restore operation must be performed on a manager node. </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200"/>
              <a:buFont typeface="Courier New"/>
              <a:buChar char="o"/>
            </a:pPr>
            <a:r>
              <a:rPr lang="en-US" sz="2200" b="0" i="0" u="none" strike="noStrike" cap="none">
                <a:solidFill>
                  <a:srgbClr val="3F3F3F"/>
                </a:solidFill>
                <a:latin typeface="Open Sans"/>
                <a:ea typeface="Open Sans"/>
                <a:cs typeface="Open Sans"/>
                <a:sym typeface="Open Sans"/>
              </a:rPr>
              <a:t>If no swarm exists, the restore operation will create one.</a:t>
            </a:r>
            <a:endParaRPr sz="1400" b="0" i="0" u="none" strike="noStrike" cap="none">
              <a:solidFill>
                <a:srgbClr val="000000"/>
              </a:solidFill>
              <a:latin typeface="Arial"/>
              <a:ea typeface="Arial"/>
              <a:cs typeface="Arial"/>
              <a:sym typeface="Arial"/>
            </a:endParaRPr>
          </a:p>
        </p:txBody>
      </p:sp>
      <p:sp>
        <p:nvSpPr>
          <p:cNvPr id="2692" name="Google Shape;2692;g77d1e0bba3_0_754"/>
          <p:cNvSpPr/>
          <p:nvPr/>
        </p:nvSpPr>
        <p:spPr>
          <a:xfrm>
            <a:off x="2124930" y="1622193"/>
            <a:ext cx="6544200" cy="5640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Recover swarm from losing the quorum  </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17"/>
          <p:cNvSpPr/>
          <p:nvPr/>
        </p:nvSpPr>
        <p:spPr>
          <a:xfrm>
            <a:off x="1272744" y="2811584"/>
            <a:ext cx="13268446" cy="3375855"/>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2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By using Docker, thousands of physical or virtual machines can be joined to create cluster. </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Docker Enterprise deploys the applications at scale. </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Docker Enterprise makes management of the cluster from a centralized place very easy.</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Docker Enterprise manages and monitors the container cluster by using a graphical web interface.</a:t>
            </a:r>
            <a:endParaRPr sz="1400" b="0" i="0" u="none" strike="noStrike" cap="none">
              <a:solidFill>
                <a:srgbClr val="3F3F3F"/>
              </a:solidFill>
              <a:latin typeface="Arial"/>
              <a:ea typeface="Arial"/>
              <a:cs typeface="Arial"/>
              <a:sym typeface="Arial"/>
            </a:endParaRPr>
          </a:p>
        </p:txBody>
      </p:sp>
      <p:sp>
        <p:nvSpPr>
          <p:cNvPr id="979" name="Google Shape;979;p17"/>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Docker Enterprise: Features</a:t>
            </a:r>
            <a:endParaRPr sz="2800" b="1" i="0" u="none" strike="noStrike" cap="none">
              <a:solidFill>
                <a:srgbClr val="3F3F3F"/>
              </a:solidFill>
              <a:latin typeface="Open Sans"/>
              <a:ea typeface="Open Sans"/>
              <a:cs typeface="Open Sans"/>
              <a:sym typeface="Open Sans"/>
            </a:endParaRPr>
          </a:p>
        </p:txBody>
      </p:sp>
      <p:pic>
        <p:nvPicPr>
          <p:cNvPr id="980" name="Google Shape;980;p17"/>
          <p:cNvPicPr preferRelativeResize="0"/>
          <p:nvPr/>
        </p:nvPicPr>
        <p:blipFill rotWithShape="1">
          <a:blip r:embed="rId3">
            <a:alphaModFix/>
          </a:blip>
          <a:srcRect/>
          <a:stretch/>
        </p:blipFill>
        <p:spPr>
          <a:xfrm>
            <a:off x="5034991" y="698848"/>
            <a:ext cx="6490834" cy="530797"/>
          </a:xfrm>
          <a:prstGeom prst="rect">
            <a:avLst/>
          </a:prstGeom>
          <a:noFill/>
          <a:ln>
            <a:noFill/>
          </a:ln>
        </p:spPr>
      </p:pic>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2697"/>
        <p:cNvGrpSpPr/>
        <p:nvPr/>
      </p:nvGrpSpPr>
      <p:grpSpPr>
        <a:xfrm>
          <a:off x="0" y="0"/>
          <a:ext cx="0" cy="0"/>
          <a:chOff x="0" y="0"/>
          <a:chExt cx="0" cy="0"/>
        </a:xfrm>
      </p:grpSpPr>
      <p:sp>
        <p:nvSpPr>
          <p:cNvPr id="2698" name="Google Shape;2698;g77d1e0bba3_0_762"/>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UCP Disaster Recovery</a:t>
            </a:r>
            <a:endParaRPr/>
          </a:p>
        </p:txBody>
      </p:sp>
      <p:pic>
        <p:nvPicPr>
          <p:cNvPr id="2699" name="Google Shape;2699;g77d1e0bba3_0_762"/>
          <p:cNvPicPr preferRelativeResize="0"/>
          <p:nvPr/>
        </p:nvPicPr>
        <p:blipFill rotWithShape="1">
          <a:blip r:embed="rId3">
            <a:alphaModFix/>
          </a:blip>
          <a:srcRect/>
          <a:stretch/>
        </p:blipFill>
        <p:spPr>
          <a:xfrm>
            <a:off x="4855869" y="588841"/>
            <a:ext cx="6544269" cy="481699"/>
          </a:xfrm>
          <a:prstGeom prst="rect">
            <a:avLst/>
          </a:prstGeom>
          <a:noFill/>
          <a:ln>
            <a:noFill/>
          </a:ln>
        </p:spPr>
      </p:pic>
      <p:sp>
        <p:nvSpPr>
          <p:cNvPr id="2700" name="Google Shape;2700;g77d1e0bba3_0_762"/>
          <p:cNvSpPr/>
          <p:nvPr/>
        </p:nvSpPr>
        <p:spPr>
          <a:xfrm>
            <a:off x="2124930" y="1622193"/>
            <a:ext cx="6902700" cy="5640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Recover a UCP cluster without an existing backup</a:t>
            </a:r>
            <a:endParaRPr sz="2200" b="0" i="0" u="none" strike="noStrike" cap="none">
              <a:solidFill>
                <a:schemeClr val="lt1"/>
              </a:solidFill>
              <a:latin typeface="Open Sans"/>
              <a:ea typeface="Open Sans"/>
              <a:cs typeface="Open Sans"/>
              <a:sym typeface="Open Sans"/>
            </a:endParaRPr>
          </a:p>
        </p:txBody>
      </p:sp>
      <p:sp>
        <p:nvSpPr>
          <p:cNvPr id="2701" name="Google Shape;2701;g77d1e0bba3_0_762"/>
          <p:cNvSpPr/>
          <p:nvPr/>
        </p:nvSpPr>
        <p:spPr>
          <a:xfrm>
            <a:off x="7635733" y="5078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4</a:t>
            </a:r>
            <a:endParaRPr sz="1400" b="1" i="0" u="none" strike="noStrike" cap="none">
              <a:solidFill>
                <a:srgbClr val="000000"/>
              </a:solidFill>
              <a:latin typeface="Arial"/>
              <a:ea typeface="Arial"/>
              <a:cs typeface="Arial"/>
              <a:sym typeface="Arial"/>
            </a:endParaRPr>
          </a:p>
        </p:txBody>
      </p:sp>
      <p:cxnSp>
        <p:nvCxnSpPr>
          <p:cNvPr id="2702" name="Google Shape;2702;g77d1e0bba3_0_762"/>
          <p:cNvCxnSpPr>
            <a:endCxn id="2701" idx="0"/>
          </p:cNvCxnSpPr>
          <p:nvPr/>
        </p:nvCxnSpPr>
        <p:spPr>
          <a:xfrm>
            <a:off x="7864333" y="4759961"/>
            <a:ext cx="0" cy="318300"/>
          </a:xfrm>
          <a:prstGeom prst="straightConnector1">
            <a:avLst/>
          </a:prstGeom>
          <a:noFill/>
          <a:ln w="19050" cap="flat" cmpd="sng">
            <a:solidFill>
              <a:srgbClr val="5B5B5B"/>
            </a:solidFill>
            <a:prstDash val="dot"/>
            <a:round/>
            <a:headEnd type="none" w="sm" len="sm"/>
            <a:tailEnd type="none" w="sm" len="sm"/>
          </a:ln>
        </p:spPr>
      </p:cxnSp>
      <p:sp>
        <p:nvSpPr>
          <p:cNvPr id="2703" name="Google Shape;2703;g77d1e0bba3_0_762"/>
          <p:cNvSpPr/>
          <p:nvPr/>
        </p:nvSpPr>
        <p:spPr>
          <a:xfrm>
            <a:off x="7635733" y="275177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1</a:t>
            </a:r>
            <a:endParaRPr sz="1400" b="1" i="0" u="none" strike="noStrike" cap="none">
              <a:solidFill>
                <a:srgbClr val="000000"/>
              </a:solidFill>
              <a:latin typeface="Arial"/>
              <a:ea typeface="Arial"/>
              <a:cs typeface="Arial"/>
              <a:sym typeface="Arial"/>
            </a:endParaRPr>
          </a:p>
        </p:txBody>
      </p:sp>
      <p:sp>
        <p:nvSpPr>
          <p:cNvPr id="2704" name="Google Shape;2704;g77d1e0bba3_0_762"/>
          <p:cNvSpPr/>
          <p:nvPr/>
        </p:nvSpPr>
        <p:spPr>
          <a:xfrm>
            <a:off x="7635733" y="3527271"/>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2</a:t>
            </a:r>
            <a:endParaRPr sz="1400" b="1" i="0" u="none" strike="noStrike" cap="none">
              <a:solidFill>
                <a:srgbClr val="000000"/>
              </a:solidFill>
              <a:latin typeface="Arial"/>
              <a:ea typeface="Arial"/>
              <a:cs typeface="Arial"/>
              <a:sym typeface="Arial"/>
            </a:endParaRPr>
          </a:p>
        </p:txBody>
      </p:sp>
      <p:sp>
        <p:nvSpPr>
          <p:cNvPr id="2705" name="Google Shape;2705;g77d1e0bba3_0_762"/>
          <p:cNvSpPr/>
          <p:nvPr/>
        </p:nvSpPr>
        <p:spPr>
          <a:xfrm>
            <a:off x="7635733" y="4302766"/>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3</a:t>
            </a:r>
            <a:endParaRPr sz="1400" b="1" i="0" u="none" strike="noStrike" cap="none">
              <a:solidFill>
                <a:srgbClr val="000000"/>
              </a:solidFill>
              <a:latin typeface="Arial"/>
              <a:ea typeface="Arial"/>
              <a:cs typeface="Arial"/>
              <a:sym typeface="Arial"/>
            </a:endParaRPr>
          </a:p>
        </p:txBody>
      </p:sp>
      <p:cxnSp>
        <p:nvCxnSpPr>
          <p:cNvPr id="2706" name="Google Shape;2706;g77d1e0bba3_0_762"/>
          <p:cNvCxnSpPr>
            <a:stCxn id="2703" idx="4"/>
            <a:endCxn id="2704" idx="0"/>
          </p:cNvCxnSpPr>
          <p:nvPr/>
        </p:nvCxnSpPr>
        <p:spPr>
          <a:xfrm>
            <a:off x="7864333" y="3208976"/>
            <a:ext cx="0" cy="318300"/>
          </a:xfrm>
          <a:prstGeom prst="straightConnector1">
            <a:avLst/>
          </a:prstGeom>
          <a:noFill/>
          <a:ln w="19050" cap="flat" cmpd="sng">
            <a:solidFill>
              <a:srgbClr val="5B5B5B"/>
            </a:solidFill>
            <a:prstDash val="dot"/>
            <a:round/>
            <a:headEnd type="none" w="sm" len="sm"/>
            <a:tailEnd type="none" w="sm" len="sm"/>
          </a:ln>
        </p:spPr>
      </p:cxnSp>
      <p:cxnSp>
        <p:nvCxnSpPr>
          <p:cNvPr id="2707" name="Google Shape;2707;g77d1e0bba3_0_762"/>
          <p:cNvCxnSpPr>
            <a:stCxn id="2704" idx="4"/>
            <a:endCxn id="2705" idx="0"/>
          </p:cNvCxnSpPr>
          <p:nvPr/>
        </p:nvCxnSpPr>
        <p:spPr>
          <a:xfrm>
            <a:off x="7864333" y="3984471"/>
            <a:ext cx="0" cy="318300"/>
          </a:xfrm>
          <a:prstGeom prst="straightConnector1">
            <a:avLst/>
          </a:prstGeom>
          <a:noFill/>
          <a:ln w="19050" cap="flat" cmpd="sng">
            <a:solidFill>
              <a:srgbClr val="5B5B5B"/>
            </a:solidFill>
            <a:prstDash val="dot"/>
            <a:round/>
            <a:headEnd type="none" w="sm" len="sm"/>
            <a:tailEnd type="none" w="sm" len="sm"/>
          </a:ln>
        </p:spPr>
      </p:cxnSp>
      <p:sp>
        <p:nvSpPr>
          <p:cNvPr id="2708" name="Google Shape;2708;g77d1e0bba3_0_762"/>
          <p:cNvSpPr txBox="1"/>
          <p:nvPr/>
        </p:nvSpPr>
        <p:spPr>
          <a:xfrm>
            <a:off x="578800" y="2602900"/>
            <a:ext cx="6544200" cy="9483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Perform docker swarm init </a:t>
            </a:r>
            <a:r>
              <a:rPr lang="en-US" sz="2200" b="1" i="0" u="none" strike="noStrike" cap="none">
                <a:solidFill>
                  <a:srgbClr val="434343"/>
                </a:solidFill>
                <a:latin typeface="Open Sans"/>
                <a:ea typeface="Open Sans"/>
                <a:cs typeface="Open Sans"/>
                <a:sym typeface="Open Sans"/>
              </a:rPr>
              <a:t>--force-new-cluster</a:t>
            </a:r>
            <a:r>
              <a:rPr lang="en-US" sz="2200" b="0" i="0" u="none" strike="noStrike" cap="none">
                <a:solidFill>
                  <a:srgbClr val="434343"/>
                </a:solidFill>
                <a:latin typeface="Open Sans"/>
                <a:ea typeface="Open Sans"/>
                <a:cs typeface="Open Sans"/>
                <a:sym typeface="Open Sans"/>
              </a:rPr>
              <a:t> on one of the remaining manager nodes</a:t>
            </a:r>
            <a:endParaRPr sz="1400" b="0" i="0" u="none" strike="noStrike" cap="none">
              <a:solidFill>
                <a:srgbClr val="000000"/>
              </a:solidFill>
              <a:latin typeface="Arial"/>
              <a:ea typeface="Arial"/>
              <a:cs typeface="Arial"/>
              <a:sym typeface="Arial"/>
            </a:endParaRPr>
          </a:p>
        </p:txBody>
      </p:sp>
      <p:sp>
        <p:nvSpPr>
          <p:cNvPr id="2709" name="Google Shape;2709;g77d1e0bba3_0_762"/>
          <p:cNvSpPr txBox="1"/>
          <p:nvPr/>
        </p:nvSpPr>
        <p:spPr>
          <a:xfrm>
            <a:off x="8672400" y="3463469"/>
            <a:ext cx="5627700" cy="916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Create a backup of the remaining manager node</a:t>
            </a:r>
            <a:endParaRPr sz="1400" b="0" i="0" u="none" strike="noStrike" cap="none">
              <a:solidFill>
                <a:srgbClr val="000000"/>
              </a:solidFill>
              <a:latin typeface="Arial"/>
              <a:ea typeface="Arial"/>
              <a:cs typeface="Arial"/>
              <a:sym typeface="Arial"/>
            </a:endParaRPr>
          </a:p>
        </p:txBody>
      </p:sp>
      <p:sp>
        <p:nvSpPr>
          <p:cNvPr id="2710" name="Google Shape;2710;g77d1e0bba3_0_762"/>
          <p:cNvSpPr txBox="1"/>
          <p:nvPr/>
        </p:nvSpPr>
        <p:spPr>
          <a:xfrm>
            <a:off x="881461" y="4099534"/>
            <a:ext cx="6229800" cy="9483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Uninstall UCP using the </a:t>
            </a:r>
            <a:r>
              <a:rPr lang="en-US" sz="2200" b="1" i="0" u="none" strike="noStrike" cap="none">
                <a:solidFill>
                  <a:srgbClr val="434343"/>
                </a:solidFill>
                <a:latin typeface="Open Sans"/>
                <a:ea typeface="Open Sans"/>
                <a:cs typeface="Open Sans"/>
                <a:sym typeface="Open Sans"/>
              </a:rPr>
              <a:t>uninstall-ucp</a:t>
            </a:r>
            <a:r>
              <a:rPr lang="en-US" sz="2200" b="0" i="0" u="none" strike="noStrike" cap="none">
                <a:solidFill>
                  <a:srgbClr val="434343"/>
                </a:solidFill>
                <a:latin typeface="Open Sans"/>
                <a:ea typeface="Open Sans"/>
                <a:cs typeface="Open Sans"/>
                <a:sym typeface="Open Sans"/>
              </a:rPr>
              <a:t> command if UCP is still installed on the swarm</a:t>
            </a:r>
            <a:endParaRPr sz="1400" b="0" i="0" u="none" strike="noStrike" cap="none">
              <a:solidFill>
                <a:srgbClr val="000000"/>
              </a:solidFill>
              <a:latin typeface="Arial"/>
              <a:ea typeface="Arial"/>
              <a:cs typeface="Arial"/>
              <a:sym typeface="Arial"/>
            </a:endParaRPr>
          </a:p>
        </p:txBody>
      </p:sp>
      <p:sp>
        <p:nvSpPr>
          <p:cNvPr id="2711" name="Google Shape;2711;g77d1e0bba3_0_762"/>
          <p:cNvSpPr txBox="1"/>
          <p:nvPr/>
        </p:nvSpPr>
        <p:spPr>
          <a:xfrm>
            <a:off x="8672399" y="5020665"/>
            <a:ext cx="5627700" cy="916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Perform a restore on the recovered swarm manager node</a:t>
            </a:r>
            <a:endParaRPr sz="1400" b="0" i="0" u="none" strike="noStrike" cap="none">
              <a:solidFill>
                <a:srgbClr val="000000"/>
              </a:solidFill>
              <a:latin typeface="Arial"/>
              <a:ea typeface="Arial"/>
              <a:cs typeface="Arial"/>
              <a:sym typeface="Arial"/>
            </a:endParaRPr>
          </a:p>
        </p:txBody>
      </p:sp>
      <p:sp>
        <p:nvSpPr>
          <p:cNvPr id="2712" name="Google Shape;2712;g77d1e0bba3_0_762"/>
          <p:cNvSpPr/>
          <p:nvPr/>
        </p:nvSpPr>
        <p:spPr>
          <a:xfrm>
            <a:off x="7660543" y="7420965"/>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0000"/>
                </a:solidFill>
                <a:latin typeface="Open Sans"/>
                <a:ea typeface="Open Sans"/>
                <a:cs typeface="Open Sans"/>
                <a:sym typeface="Open Sans"/>
              </a:rPr>
              <a:t>7</a:t>
            </a:r>
            <a:endParaRPr sz="2200" b="1" i="0" u="none" strike="noStrike" cap="none">
              <a:solidFill>
                <a:srgbClr val="000000"/>
              </a:solidFill>
              <a:latin typeface="Open Sans"/>
              <a:ea typeface="Open Sans"/>
              <a:cs typeface="Open Sans"/>
              <a:sym typeface="Open Sans"/>
            </a:endParaRPr>
          </a:p>
        </p:txBody>
      </p:sp>
      <p:cxnSp>
        <p:nvCxnSpPr>
          <p:cNvPr id="2713" name="Google Shape;2713;g77d1e0bba3_0_762"/>
          <p:cNvCxnSpPr>
            <a:endCxn id="2712" idx="0"/>
          </p:cNvCxnSpPr>
          <p:nvPr/>
        </p:nvCxnSpPr>
        <p:spPr>
          <a:xfrm>
            <a:off x="7889143" y="7102665"/>
            <a:ext cx="0" cy="318300"/>
          </a:xfrm>
          <a:prstGeom prst="straightConnector1">
            <a:avLst/>
          </a:prstGeom>
          <a:noFill/>
          <a:ln w="19050" cap="flat" cmpd="sng">
            <a:solidFill>
              <a:srgbClr val="5B5B5B"/>
            </a:solidFill>
            <a:prstDash val="dot"/>
            <a:round/>
            <a:headEnd type="none" w="sm" len="sm"/>
            <a:tailEnd type="none" w="sm" len="sm"/>
          </a:ln>
        </p:spPr>
      </p:cxnSp>
      <p:sp>
        <p:nvSpPr>
          <p:cNvPr id="2714" name="Google Shape;2714;g77d1e0bba3_0_762"/>
          <p:cNvSpPr/>
          <p:nvPr/>
        </p:nvSpPr>
        <p:spPr>
          <a:xfrm>
            <a:off x="7660543" y="5869975"/>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5</a:t>
            </a:r>
            <a:endParaRPr sz="1400" b="1" i="0" u="none" strike="noStrike" cap="none">
              <a:solidFill>
                <a:srgbClr val="000000"/>
              </a:solidFill>
              <a:latin typeface="Arial"/>
              <a:ea typeface="Arial"/>
              <a:cs typeface="Arial"/>
              <a:sym typeface="Arial"/>
            </a:endParaRPr>
          </a:p>
        </p:txBody>
      </p:sp>
      <p:sp>
        <p:nvSpPr>
          <p:cNvPr id="2715" name="Google Shape;2715;g77d1e0bba3_0_762"/>
          <p:cNvSpPr/>
          <p:nvPr/>
        </p:nvSpPr>
        <p:spPr>
          <a:xfrm>
            <a:off x="7660543" y="6645470"/>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6</a:t>
            </a:r>
            <a:endParaRPr sz="1400" b="1" i="0" u="none" strike="noStrike" cap="none">
              <a:solidFill>
                <a:srgbClr val="000000"/>
              </a:solidFill>
              <a:latin typeface="Arial"/>
              <a:ea typeface="Arial"/>
              <a:cs typeface="Arial"/>
              <a:sym typeface="Arial"/>
            </a:endParaRPr>
          </a:p>
        </p:txBody>
      </p:sp>
      <p:cxnSp>
        <p:nvCxnSpPr>
          <p:cNvPr id="2716" name="Google Shape;2716;g77d1e0bba3_0_762"/>
          <p:cNvCxnSpPr>
            <a:endCxn id="2714" idx="0"/>
          </p:cNvCxnSpPr>
          <p:nvPr/>
        </p:nvCxnSpPr>
        <p:spPr>
          <a:xfrm>
            <a:off x="7889143" y="5551675"/>
            <a:ext cx="0" cy="318300"/>
          </a:xfrm>
          <a:prstGeom prst="straightConnector1">
            <a:avLst/>
          </a:prstGeom>
          <a:noFill/>
          <a:ln w="19050" cap="flat" cmpd="sng">
            <a:solidFill>
              <a:srgbClr val="5B5B5B"/>
            </a:solidFill>
            <a:prstDash val="dot"/>
            <a:round/>
            <a:headEnd type="none" w="sm" len="sm"/>
            <a:tailEnd type="none" w="sm" len="sm"/>
          </a:ln>
        </p:spPr>
      </p:cxnSp>
      <p:cxnSp>
        <p:nvCxnSpPr>
          <p:cNvPr id="2717" name="Google Shape;2717;g77d1e0bba3_0_762"/>
          <p:cNvCxnSpPr>
            <a:stCxn id="2714" idx="4"/>
            <a:endCxn id="2715" idx="0"/>
          </p:cNvCxnSpPr>
          <p:nvPr/>
        </p:nvCxnSpPr>
        <p:spPr>
          <a:xfrm>
            <a:off x="7889143" y="6327175"/>
            <a:ext cx="0" cy="318300"/>
          </a:xfrm>
          <a:prstGeom prst="straightConnector1">
            <a:avLst/>
          </a:prstGeom>
          <a:noFill/>
          <a:ln w="19050" cap="flat" cmpd="sng">
            <a:solidFill>
              <a:srgbClr val="5B5B5B"/>
            </a:solidFill>
            <a:prstDash val="dot"/>
            <a:round/>
            <a:headEnd type="none" w="sm" len="sm"/>
            <a:tailEnd type="none" w="sm" len="sm"/>
          </a:ln>
        </p:spPr>
      </p:cxnSp>
      <p:sp>
        <p:nvSpPr>
          <p:cNvPr id="2718" name="Google Shape;2718;g77d1e0bba3_0_762"/>
          <p:cNvSpPr txBox="1"/>
          <p:nvPr/>
        </p:nvSpPr>
        <p:spPr>
          <a:xfrm>
            <a:off x="863741" y="5761755"/>
            <a:ext cx="6229800" cy="9483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Log in to UCP and browse to the nodes page, or use the CLI </a:t>
            </a:r>
            <a:r>
              <a:rPr lang="en-US" sz="2200" b="1" i="0" u="none" strike="noStrike" cap="none">
                <a:solidFill>
                  <a:srgbClr val="434343"/>
                </a:solidFill>
                <a:latin typeface="Open Sans"/>
                <a:ea typeface="Open Sans"/>
                <a:cs typeface="Open Sans"/>
                <a:sym typeface="Open Sans"/>
              </a:rPr>
              <a:t>docker node ls</a:t>
            </a:r>
            <a:r>
              <a:rPr lang="en-US" sz="2200" b="0" i="0" u="none" strike="noStrike" cap="none">
                <a:solidFill>
                  <a:srgbClr val="434343"/>
                </a:solidFill>
                <a:latin typeface="Open Sans"/>
                <a:ea typeface="Open Sans"/>
                <a:cs typeface="Open Sans"/>
                <a:sym typeface="Open Sans"/>
              </a:rPr>
              <a:t> command</a:t>
            </a:r>
            <a:endParaRPr sz="1400" b="0" i="0" u="none" strike="noStrike" cap="none">
              <a:solidFill>
                <a:srgbClr val="000000"/>
              </a:solidFill>
              <a:latin typeface="Arial"/>
              <a:ea typeface="Arial"/>
              <a:cs typeface="Arial"/>
              <a:sym typeface="Arial"/>
            </a:endParaRPr>
          </a:p>
        </p:txBody>
      </p:sp>
      <p:sp>
        <p:nvSpPr>
          <p:cNvPr id="2719" name="Google Shape;2719;g77d1e0bba3_0_762"/>
          <p:cNvSpPr txBox="1"/>
          <p:nvPr/>
        </p:nvSpPr>
        <p:spPr>
          <a:xfrm>
            <a:off x="8625505" y="6718687"/>
            <a:ext cx="5627700" cy="623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Remove the nodes from the swarm</a:t>
            </a:r>
            <a:endParaRPr sz="1400" b="0" i="0" u="none" strike="noStrike" cap="none">
              <a:solidFill>
                <a:srgbClr val="000000"/>
              </a:solidFill>
              <a:latin typeface="Arial"/>
              <a:ea typeface="Arial"/>
              <a:cs typeface="Arial"/>
              <a:sym typeface="Arial"/>
            </a:endParaRPr>
          </a:p>
        </p:txBody>
      </p:sp>
      <p:sp>
        <p:nvSpPr>
          <p:cNvPr id="2720" name="Google Shape;2720;g77d1e0bba3_0_762"/>
          <p:cNvSpPr txBox="1"/>
          <p:nvPr/>
        </p:nvSpPr>
        <p:spPr>
          <a:xfrm>
            <a:off x="863741" y="7292844"/>
            <a:ext cx="6229800" cy="4572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8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Create a backup of the restored cluster</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sp>
        <p:nvSpPr>
          <p:cNvPr id="2726" name="Google Shape;2726;g77d1e0bba3_0_789"/>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Disaster Recovery</a:t>
            </a:r>
            <a:endParaRPr/>
          </a:p>
        </p:txBody>
      </p:sp>
      <p:pic>
        <p:nvPicPr>
          <p:cNvPr id="2727" name="Google Shape;2727;g77d1e0bba3_0_789"/>
          <p:cNvPicPr preferRelativeResize="0"/>
          <p:nvPr/>
        </p:nvPicPr>
        <p:blipFill rotWithShape="1">
          <a:blip r:embed="rId3">
            <a:alphaModFix/>
          </a:blip>
          <a:srcRect/>
          <a:stretch/>
        </p:blipFill>
        <p:spPr>
          <a:xfrm>
            <a:off x="4855869" y="588841"/>
            <a:ext cx="6544269" cy="481699"/>
          </a:xfrm>
          <a:prstGeom prst="rect">
            <a:avLst/>
          </a:prstGeom>
          <a:noFill/>
          <a:ln>
            <a:noFill/>
          </a:ln>
        </p:spPr>
      </p:pic>
      <p:sp>
        <p:nvSpPr>
          <p:cNvPr id="2728" name="Google Shape;2728;g77d1e0bba3_0_789"/>
          <p:cNvSpPr/>
          <p:nvPr/>
        </p:nvSpPr>
        <p:spPr>
          <a:xfrm>
            <a:off x="1989950" y="1502725"/>
            <a:ext cx="12276000" cy="2489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Trusted Registry is a clustered application. The user can join multiple replicas for high availability. </a:t>
            </a: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To make a DTR cluster healthy, a majority of its replicas (n/2 + 1) need to be healthy and should be able to communicate with the other replicas. This is also known as maintaining quorum.</a:t>
            </a:r>
            <a:endParaRPr sz="2200" b="0" i="0" u="none" strike="noStrike" cap="none">
              <a:solidFill>
                <a:srgbClr val="3F3F3F"/>
              </a:solidFill>
              <a:latin typeface="Open Sans"/>
              <a:ea typeface="Open Sans"/>
              <a:cs typeface="Open Sans"/>
              <a:sym typeface="Open Sans"/>
            </a:endParaRPr>
          </a:p>
        </p:txBody>
      </p:sp>
      <p:sp>
        <p:nvSpPr>
          <p:cNvPr id="2729" name="Google Shape;2729;g77d1e0bba3_0_789"/>
          <p:cNvSpPr/>
          <p:nvPr/>
        </p:nvSpPr>
        <p:spPr>
          <a:xfrm>
            <a:off x="1989975" y="4528624"/>
            <a:ext cx="12276000" cy="2489700"/>
          </a:xfrm>
          <a:prstGeom prst="roundRect">
            <a:avLst>
              <a:gd name="adj" fmla="val 11839"/>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730" name="Google Shape;2730;g77d1e0bba3_0_789"/>
          <p:cNvSpPr txBox="1"/>
          <p:nvPr/>
        </p:nvSpPr>
        <p:spPr>
          <a:xfrm>
            <a:off x="2299850" y="4767726"/>
            <a:ext cx="11451900" cy="1953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There are three failure scenarios possible:</a:t>
            </a: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Replica is unhealthy but cluster maintains quorum</a:t>
            </a:r>
            <a:endParaRPr sz="2200" b="0" i="0" u="none" strike="noStrike" cap="none">
              <a:solidFill>
                <a:srgbClr val="3F3F3F"/>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The majority of replicas are unhealthy</a:t>
            </a:r>
            <a:endParaRPr sz="2200" b="0" i="0" u="none" strike="noStrike" cap="none">
              <a:solidFill>
                <a:srgbClr val="3F3F3F"/>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All replicas are unhealthy</a:t>
            </a: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sp>
        <p:nvSpPr>
          <p:cNvPr id="2736" name="Google Shape;2736;g77d1e0bba3_0_798"/>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Disaster Recovery</a:t>
            </a:r>
            <a:endParaRPr/>
          </a:p>
        </p:txBody>
      </p:sp>
      <p:pic>
        <p:nvPicPr>
          <p:cNvPr id="2737" name="Google Shape;2737;g77d1e0bba3_0_798"/>
          <p:cNvPicPr preferRelativeResize="0"/>
          <p:nvPr/>
        </p:nvPicPr>
        <p:blipFill rotWithShape="1">
          <a:blip r:embed="rId3">
            <a:alphaModFix/>
          </a:blip>
          <a:srcRect/>
          <a:stretch/>
        </p:blipFill>
        <p:spPr>
          <a:xfrm>
            <a:off x="4855869" y="588841"/>
            <a:ext cx="6544269" cy="481699"/>
          </a:xfrm>
          <a:prstGeom prst="rect">
            <a:avLst/>
          </a:prstGeom>
          <a:noFill/>
          <a:ln>
            <a:noFill/>
          </a:ln>
        </p:spPr>
      </p:pic>
      <p:sp>
        <p:nvSpPr>
          <p:cNvPr id="2738" name="Google Shape;2738;g77d1e0bba3_0_798"/>
          <p:cNvSpPr/>
          <p:nvPr/>
        </p:nvSpPr>
        <p:spPr>
          <a:xfrm>
            <a:off x="2066150" y="2407477"/>
            <a:ext cx="12276000" cy="13749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One or more replicas are unhealthy, but the overall majority (n/2 + 1) is still healthy and are able to communicate with one another.</a:t>
            </a:r>
            <a:endParaRPr sz="1400" b="0" i="0" u="none" strike="noStrike" cap="none">
              <a:solidFill>
                <a:srgbClr val="000000"/>
              </a:solidFill>
              <a:latin typeface="Arial"/>
              <a:ea typeface="Arial"/>
              <a:cs typeface="Arial"/>
              <a:sym typeface="Arial"/>
            </a:endParaRPr>
          </a:p>
        </p:txBody>
      </p:sp>
      <p:pic>
        <p:nvPicPr>
          <p:cNvPr id="2739" name="Google Shape;2739;g77d1e0bba3_0_798" descr="A picture containing screenshot&#10;&#10;Description automatically generated"/>
          <p:cNvPicPr preferRelativeResize="0"/>
          <p:nvPr/>
        </p:nvPicPr>
        <p:blipFill rotWithShape="1">
          <a:blip r:embed="rId4">
            <a:alphaModFix/>
          </a:blip>
          <a:srcRect/>
          <a:stretch/>
        </p:blipFill>
        <p:spPr>
          <a:xfrm>
            <a:off x="1834763" y="4424305"/>
            <a:ext cx="12586473" cy="3694261"/>
          </a:xfrm>
          <a:prstGeom prst="rect">
            <a:avLst/>
          </a:prstGeom>
          <a:noFill/>
          <a:ln>
            <a:noFill/>
          </a:ln>
        </p:spPr>
      </p:pic>
      <p:sp>
        <p:nvSpPr>
          <p:cNvPr id="2740" name="Google Shape;2740;g77d1e0bba3_0_798"/>
          <p:cNvSpPr/>
          <p:nvPr/>
        </p:nvSpPr>
        <p:spPr>
          <a:xfrm>
            <a:off x="583931" y="8698700"/>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595959"/>
                </a:solidFill>
                <a:latin typeface="Open Sans"/>
                <a:ea typeface="Open Sans"/>
                <a:cs typeface="Open Sans"/>
                <a:sym typeface="Open Sans"/>
              </a:rPr>
              <a:t>Source:: https://docs.docker.com/ee/admin/disaster-recovery/</a:t>
            </a:r>
            <a:endParaRPr sz="1400" b="0" i="1" u="none" strike="noStrike" cap="none">
              <a:solidFill>
                <a:srgbClr val="595959"/>
              </a:solidFill>
              <a:latin typeface="Arial"/>
              <a:ea typeface="Arial"/>
              <a:cs typeface="Arial"/>
              <a:sym typeface="Arial"/>
            </a:endParaRPr>
          </a:p>
        </p:txBody>
      </p:sp>
      <p:sp>
        <p:nvSpPr>
          <p:cNvPr id="2741" name="Google Shape;2741;g77d1e0bba3_0_798"/>
          <p:cNvSpPr/>
          <p:nvPr/>
        </p:nvSpPr>
        <p:spPr>
          <a:xfrm>
            <a:off x="2124930" y="1393593"/>
            <a:ext cx="6902700" cy="5640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Replica is unhealthy but cluster maintains quorum</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2746"/>
        <p:cNvGrpSpPr/>
        <p:nvPr/>
      </p:nvGrpSpPr>
      <p:grpSpPr>
        <a:xfrm>
          <a:off x="0" y="0"/>
          <a:ext cx="0" cy="0"/>
          <a:chOff x="0" y="0"/>
          <a:chExt cx="0" cy="0"/>
        </a:xfrm>
      </p:grpSpPr>
      <p:sp>
        <p:nvSpPr>
          <p:cNvPr id="2747" name="Google Shape;2747;g77d1e0bba3_0_808"/>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Disaster Recovery</a:t>
            </a:r>
            <a:endParaRPr/>
          </a:p>
        </p:txBody>
      </p:sp>
      <p:pic>
        <p:nvPicPr>
          <p:cNvPr id="2748" name="Google Shape;2748;g77d1e0bba3_0_808"/>
          <p:cNvPicPr preferRelativeResize="0"/>
          <p:nvPr/>
        </p:nvPicPr>
        <p:blipFill rotWithShape="1">
          <a:blip r:embed="rId3">
            <a:alphaModFix/>
          </a:blip>
          <a:srcRect/>
          <a:stretch/>
        </p:blipFill>
        <p:spPr>
          <a:xfrm>
            <a:off x="4855869" y="588841"/>
            <a:ext cx="6544269" cy="481699"/>
          </a:xfrm>
          <a:prstGeom prst="rect">
            <a:avLst/>
          </a:prstGeom>
          <a:noFill/>
          <a:ln>
            <a:noFill/>
          </a:ln>
        </p:spPr>
      </p:pic>
      <p:sp>
        <p:nvSpPr>
          <p:cNvPr id="2749" name="Google Shape;2749;g77d1e0bba3_0_808"/>
          <p:cNvSpPr/>
          <p:nvPr/>
        </p:nvSpPr>
        <p:spPr>
          <a:xfrm>
            <a:off x="2066150" y="2526787"/>
            <a:ext cx="12276000" cy="11364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There are five-replicas DTR deployment, and something goes wrong with the overlay network connection the replicas, causing them to be separated in two groups.</a:t>
            </a:r>
            <a:endParaRPr sz="2200" b="0" i="0" u="none" strike="noStrike" cap="none">
              <a:solidFill>
                <a:srgbClr val="3F3F3F"/>
              </a:solidFill>
              <a:latin typeface="Open Sans"/>
              <a:ea typeface="Open Sans"/>
              <a:cs typeface="Open Sans"/>
              <a:sym typeface="Open Sans"/>
            </a:endParaRPr>
          </a:p>
        </p:txBody>
      </p:sp>
      <p:sp>
        <p:nvSpPr>
          <p:cNvPr id="2750" name="Google Shape;2750;g77d1e0bba3_0_808"/>
          <p:cNvSpPr/>
          <p:nvPr/>
        </p:nvSpPr>
        <p:spPr>
          <a:xfrm>
            <a:off x="583931" y="8698700"/>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595959"/>
                </a:solidFill>
                <a:latin typeface="Open Sans"/>
                <a:ea typeface="Open Sans"/>
                <a:cs typeface="Open Sans"/>
                <a:sym typeface="Open Sans"/>
              </a:rPr>
              <a:t>Source:: https://docs.docker.com/ee/admin/disaster-recovery/</a:t>
            </a:r>
            <a:endParaRPr sz="1400" b="0" i="1" u="none" strike="noStrike" cap="none">
              <a:solidFill>
                <a:srgbClr val="595959"/>
              </a:solidFill>
              <a:latin typeface="Arial"/>
              <a:ea typeface="Arial"/>
              <a:cs typeface="Arial"/>
              <a:sym typeface="Arial"/>
            </a:endParaRPr>
          </a:p>
        </p:txBody>
      </p:sp>
      <p:sp>
        <p:nvSpPr>
          <p:cNvPr id="2751" name="Google Shape;2751;g77d1e0bba3_0_808"/>
          <p:cNvSpPr/>
          <p:nvPr/>
        </p:nvSpPr>
        <p:spPr>
          <a:xfrm>
            <a:off x="2124930" y="1393593"/>
            <a:ext cx="6902700" cy="5640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Split-brain scenario</a:t>
            </a:r>
            <a:endParaRPr sz="2200" b="0" i="0" u="none" strike="noStrike" cap="none">
              <a:solidFill>
                <a:schemeClr val="lt1"/>
              </a:solidFill>
              <a:latin typeface="Open Sans"/>
              <a:ea typeface="Open Sans"/>
              <a:cs typeface="Open Sans"/>
              <a:sym typeface="Open Sans"/>
            </a:endParaRPr>
          </a:p>
        </p:txBody>
      </p:sp>
      <p:pic>
        <p:nvPicPr>
          <p:cNvPr id="2752" name="Google Shape;2752;g77d1e0bba3_0_808" descr="A picture containing screenshot&#10;&#10;Description automatically generated"/>
          <p:cNvPicPr preferRelativeResize="0"/>
          <p:nvPr/>
        </p:nvPicPr>
        <p:blipFill rotWithShape="1">
          <a:blip r:embed="rId4">
            <a:alphaModFix/>
          </a:blip>
          <a:srcRect/>
          <a:stretch/>
        </p:blipFill>
        <p:spPr>
          <a:xfrm>
            <a:off x="2168686" y="4782575"/>
            <a:ext cx="12032927" cy="3122149"/>
          </a:xfrm>
          <a:prstGeom prst="rect">
            <a:avLst/>
          </a:prstGeom>
          <a:noFill/>
          <a:ln>
            <a:noFill/>
          </a:ln>
        </p:spPr>
      </p:pic>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2757"/>
        <p:cNvGrpSpPr/>
        <p:nvPr/>
      </p:nvGrpSpPr>
      <p:grpSpPr>
        <a:xfrm>
          <a:off x="0" y="0"/>
          <a:ext cx="0" cy="0"/>
          <a:chOff x="0" y="0"/>
          <a:chExt cx="0" cy="0"/>
        </a:xfrm>
      </p:grpSpPr>
      <p:sp>
        <p:nvSpPr>
          <p:cNvPr id="2758" name="Google Shape;2758;g77d1e0bba3_0_818"/>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Disaster Recovery</a:t>
            </a:r>
            <a:endParaRPr/>
          </a:p>
        </p:txBody>
      </p:sp>
      <p:pic>
        <p:nvPicPr>
          <p:cNvPr id="2759" name="Google Shape;2759;g77d1e0bba3_0_818"/>
          <p:cNvPicPr preferRelativeResize="0"/>
          <p:nvPr/>
        </p:nvPicPr>
        <p:blipFill rotWithShape="1">
          <a:blip r:embed="rId3">
            <a:alphaModFix/>
          </a:blip>
          <a:srcRect/>
          <a:stretch/>
        </p:blipFill>
        <p:spPr>
          <a:xfrm>
            <a:off x="4855869" y="588841"/>
            <a:ext cx="6544269" cy="481699"/>
          </a:xfrm>
          <a:prstGeom prst="rect">
            <a:avLst/>
          </a:prstGeom>
          <a:noFill/>
          <a:ln>
            <a:noFill/>
          </a:ln>
        </p:spPr>
      </p:pic>
      <p:sp>
        <p:nvSpPr>
          <p:cNvPr id="2760" name="Google Shape;2760;g77d1e0bba3_0_818"/>
          <p:cNvSpPr/>
          <p:nvPr/>
        </p:nvSpPr>
        <p:spPr>
          <a:xfrm>
            <a:off x="2066150" y="2312227"/>
            <a:ext cx="12276000" cy="13749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When you join a new replica at this point instead of fixing the network problem or removing the two replicas which have been isolated from the rest, the new replica which end up on the side of the network partition which has less replicas.</a:t>
            </a:r>
            <a:endParaRPr sz="1400" b="0" i="0" u="none" strike="noStrike" cap="none">
              <a:solidFill>
                <a:srgbClr val="000000"/>
              </a:solidFill>
              <a:latin typeface="Arial"/>
              <a:ea typeface="Arial"/>
              <a:cs typeface="Arial"/>
              <a:sym typeface="Arial"/>
            </a:endParaRPr>
          </a:p>
        </p:txBody>
      </p:sp>
      <p:sp>
        <p:nvSpPr>
          <p:cNvPr id="2761" name="Google Shape;2761;g77d1e0bba3_0_818"/>
          <p:cNvSpPr/>
          <p:nvPr/>
        </p:nvSpPr>
        <p:spPr>
          <a:xfrm>
            <a:off x="583931" y="8698700"/>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595959"/>
                </a:solidFill>
                <a:latin typeface="Open Sans"/>
                <a:ea typeface="Open Sans"/>
                <a:cs typeface="Open Sans"/>
                <a:sym typeface="Open Sans"/>
              </a:rPr>
              <a:t>Source:: https://docs.docker.com/ee/admin/disaster-recovery/</a:t>
            </a:r>
            <a:endParaRPr sz="1400" b="0" i="1" u="none" strike="noStrike" cap="none">
              <a:solidFill>
                <a:srgbClr val="595959"/>
              </a:solidFill>
              <a:latin typeface="Arial"/>
              <a:ea typeface="Arial"/>
              <a:cs typeface="Arial"/>
              <a:sym typeface="Arial"/>
            </a:endParaRPr>
          </a:p>
        </p:txBody>
      </p:sp>
      <p:sp>
        <p:nvSpPr>
          <p:cNvPr id="2762" name="Google Shape;2762;g77d1e0bba3_0_818"/>
          <p:cNvSpPr/>
          <p:nvPr/>
        </p:nvSpPr>
        <p:spPr>
          <a:xfrm>
            <a:off x="2124930" y="1393593"/>
            <a:ext cx="6902700" cy="5640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Split-brain scenario</a:t>
            </a:r>
            <a:endParaRPr sz="2200" b="0" i="0" u="none" strike="noStrike" cap="none">
              <a:solidFill>
                <a:schemeClr val="lt1"/>
              </a:solidFill>
              <a:latin typeface="Open Sans"/>
              <a:ea typeface="Open Sans"/>
              <a:cs typeface="Open Sans"/>
              <a:sym typeface="Open Sans"/>
            </a:endParaRPr>
          </a:p>
        </p:txBody>
      </p:sp>
      <p:pic>
        <p:nvPicPr>
          <p:cNvPr id="2763" name="Google Shape;2763;g77d1e0bba3_0_818" descr="A screenshot of a cell phone&#10;&#10;Description automatically generated"/>
          <p:cNvPicPr preferRelativeResize="0"/>
          <p:nvPr/>
        </p:nvPicPr>
        <p:blipFill rotWithShape="1">
          <a:blip r:embed="rId4">
            <a:alphaModFix/>
          </a:blip>
          <a:srcRect/>
          <a:stretch/>
        </p:blipFill>
        <p:spPr>
          <a:xfrm>
            <a:off x="2911636" y="3893328"/>
            <a:ext cx="10432728" cy="2538445"/>
          </a:xfrm>
          <a:prstGeom prst="rect">
            <a:avLst/>
          </a:prstGeom>
          <a:noFill/>
          <a:ln>
            <a:noFill/>
          </a:ln>
        </p:spPr>
      </p:pic>
      <p:sp>
        <p:nvSpPr>
          <p:cNvPr id="2764" name="Google Shape;2764;g77d1e0bba3_0_818"/>
          <p:cNvSpPr/>
          <p:nvPr/>
        </p:nvSpPr>
        <p:spPr>
          <a:xfrm>
            <a:off x="2066150" y="6769926"/>
            <a:ext cx="12276000" cy="14217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Both groups now have the minimum amount of replicas needed to establish a cluster. This is known as a split-brain scenario because both groups can now accept writes, and their histories start to diverge, effectively making the two groups two different clusters.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2769"/>
        <p:cNvGrpSpPr/>
        <p:nvPr/>
      </p:nvGrpSpPr>
      <p:grpSpPr>
        <a:xfrm>
          <a:off x="0" y="0"/>
          <a:ext cx="0" cy="0"/>
          <a:chOff x="0" y="0"/>
          <a:chExt cx="0" cy="0"/>
        </a:xfrm>
      </p:grpSpPr>
      <p:sp>
        <p:nvSpPr>
          <p:cNvPr id="2770" name="Google Shape;2770;g77d1e0bba3_0_829"/>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Disaster Recovery</a:t>
            </a:r>
            <a:endParaRPr/>
          </a:p>
        </p:txBody>
      </p:sp>
      <p:pic>
        <p:nvPicPr>
          <p:cNvPr id="2771" name="Google Shape;2771;g77d1e0bba3_0_829"/>
          <p:cNvPicPr preferRelativeResize="0"/>
          <p:nvPr/>
        </p:nvPicPr>
        <p:blipFill rotWithShape="1">
          <a:blip r:embed="rId3">
            <a:alphaModFix/>
          </a:blip>
          <a:srcRect/>
          <a:stretch/>
        </p:blipFill>
        <p:spPr>
          <a:xfrm>
            <a:off x="4855869" y="588841"/>
            <a:ext cx="6544269" cy="481699"/>
          </a:xfrm>
          <a:prstGeom prst="rect">
            <a:avLst/>
          </a:prstGeom>
          <a:noFill/>
          <a:ln>
            <a:noFill/>
          </a:ln>
        </p:spPr>
      </p:pic>
      <p:sp>
        <p:nvSpPr>
          <p:cNvPr id="2772" name="Google Shape;2772;g77d1e0bba3_0_829"/>
          <p:cNvSpPr/>
          <p:nvPr/>
        </p:nvSpPr>
        <p:spPr>
          <a:xfrm>
            <a:off x="1989950" y="2383751"/>
            <a:ext cx="12276000" cy="15510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If the majority of replicas are unhealthy, but at least one replica is still healthy, or at least the data volumes for DTR are accessible from that replica, the user can repair the cluster without having to restore from a backup. This minimizes the amount of data loss.</a:t>
            </a:r>
            <a:endParaRPr sz="1400" b="0" i="0" u="none" strike="noStrike" cap="none">
              <a:solidFill>
                <a:srgbClr val="000000"/>
              </a:solidFill>
              <a:latin typeface="Arial"/>
              <a:ea typeface="Arial"/>
              <a:cs typeface="Arial"/>
              <a:sym typeface="Arial"/>
            </a:endParaRPr>
          </a:p>
        </p:txBody>
      </p:sp>
      <p:pic>
        <p:nvPicPr>
          <p:cNvPr id="2773" name="Google Shape;2773;g77d1e0bba3_0_829" descr="A picture containing screenshot, clock, computer&#10;&#10;Description automatically generated"/>
          <p:cNvPicPr preferRelativeResize="0"/>
          <p:nvPr/>
        </p:nvPicPr>
        <p:blipFill rotWithShape="1">
          <a:blip r:embed="rId4">
            <a:alphaModFix/>
          </a:blip>
          <a:srcRect/>
          <a:stretch/>
        </p:blipFill>
        <p:spPr>
          <a:xfrm>
            <a:off x="1989950" y="4380325"/>
            <a:ext cx="12450575" cy="3459675"/>
          </a:xfrm>
          <a:prstGeom prst="rect">
            <a:avLst/>
          </a:prstGeom>
          <a:noFill/>
          <a:ln>
            <a:noFill/>
          </a:ln>
        </p:spPr>
      </p:pic>
      <p:sp>
        <p:nvSpPr>
          <p:cNvPr id="2774" name="Google Shape;2774;g77d1e0bba3_0_829"/>
          <p:cNvSpPr/>
          <p:nvPr/>
        </p:nvSpPr>
        <p:spPr>
          <a:xfrm>
            <a:off x="583931" y="8698700"/>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595959"/>
                </a:solidFill>
                <a:latin typeface="Open Sans"/>
                <a:ea typeface="Open Sans"/>
                <a:cs typeface="Open Sans"/>
                <a:sym typeface="Open Sans"/>
              </a:rPr>
              <a:t>Source: https://docs.docker.com/ee/admin/disaster-recovery/</a:t>
            </a:r>
            <a:endParaRPr sz="1400" b="0" i="1" u="none" strike="noStrike" cap="none">
              <a:solidFill>
                <a:srgbClr val="595959"/>
              </a:solidFill>
              <a:latin typeface="Arial"/>
              <a:ea typeface="Arial"/>
              <a:cs typeface="Arial"/>
              <a:sym typeface="Arial"/>
            </a:endParaRPr>
          </a:p>
        </p:txBody>
      </p:sp>
      <p:sp>
        <p:nvSpPr>
          <p:cNvPr id="2775" name="Google Shape;2775;g77d1e0bba3_0_829"/>
          <p:cNvSpPr/>
          <p:nvPr/>
        </p:nvSpPr>
        <p:spPr>
          <a:xfrm>
            <a:off x="2124926" y="1393600"/>
            <a:ext cx="5619900" cy="5640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The majority of replicas are unhealthy</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2780"/>
        <p:cNvGrpSpPr/>
        <p:nvPr/>
      </p:nvGrpSpPr>
      <p:grpSpPr>
        <a:xfrm>
          <a:off x="0" y="0"/>
          <a:ext cx="0" cy="0"/>
          <a:chOff x="0" y="0"/>
          <a:chExt cx="0" cy="0"/>
        </a:xfrm>
      </p:grpSpPr>
      <p:sp>
        <p:nvSpPr>
          <p:cNvPr id="2781" name="Google Shape;2781;g77d1e0bba3_0_839"/>
          <p:cNvSpPr txBox="1">
            <a:spLocks noGrp="1"/>
          </p:cNvSpPr>
          <p:nvPr>
            <p:ph type="title"/>
          </p:nvPr>
        </p:nvSpPr>
        <p:spPr>
          <a:xfrm>
            <a:off x="4676630" y="192369"/>
            <a:ext cx="69027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DTR Disaster Recovery</a:t>
            </a:r>
            <a:endParaRPr/>
          </a:p>
        </p:txBody>
      </p:sp>
      <p:pic>
        <p:nvPicPr>
          <p:cNvPr id="2782" name="Google Shape;2782;g77d1e0bba3_0_839"/>
          <p:cNvPicPr preferRelativeResize="0"/>
          <p:nvPr/>
        </p:nvPicPr>
        <p:blipFill rotWithShape="1">
          <a:blip r:embed="rId3">
            <a:alphaModFix/>
          </a:blip>
          <a:srcRect/>
          <a:stretch/>
        </p:blipFill>
        <p:spPr>
          <a:xfrm>
            <a:off x="4855869" y="588841"/>
            <a:ext cx="6544269" cy="481699"/>
          </a:xfrm>
          <a:prstGeom prst="rect">
            <a:avLst/>
          </a:prstGeom>
          <a:noFill/>
          <a:ln>
            <a:noFill/>
          </a:ln>
        </p:spPr>
      </p:pic>
      <p:sp>
        <p:nvSpPr>
          <p:cNvPr id="2783" name="Google Shape;2783;g77d1e0bba3_0_839"/>
          <p:cNvSpPr/>
          <p:nvPr/>
        </p:nvSpPr>
        <p:spPr>
          <a:xfrm>
            <a:off x="1989950" y="2408727"/>
            <a:ext cx="12276000" cy="14499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This is a total disaster scenario in which all DTR replicas are lost, causing the data volumes for all DTR replicas to get corrupted or lost.</a:t>
            </a:r>
            <a:endParaRPr sz="1400" b="0" i="0" u="none" strike="noStrike" cap="none">
              <a:solidFill>
                <a:srgbClr val="000000"/>
              </a:solidFill>
              <a:latin typeface="Arial"/>
              <a:ea typeface="Arial"/>
              <a:cs typeface="Arial"/>
              <a:sym typeface="Arial"/>
            </a:endParaRPr>
          </a:p>
        </p:txBody>
      </p:sp>
      <p:pic>
        <p:nvPicPr>
          <p:cNvPr id="2784" name="Google Shape;2784;g77d1e0bba3_0_839" descr="A picture containing screenshot, clock, computer&#10;&#10;Description automatically generated"/>
          <p:cNvPicPr preferRelativeResize="0"/>
          <p:nvPr/>
        </p:nvPicPr>
        <p:blipFill rotWithShape="1">
          <a:blip r:embed="rId4">
            <a:alphaModFix/>
          </a:blip>
          <a:srcRect/>
          <a:stretch/>
        </p:blipFill>
        <p:spPr>
          <a:xfrm>
            <a:off x="1769788" y="4200769"/>
            <a:ext cx="12716424" cy="3861340"/>
          </a:xfrm>
          <a:prstGeom prst="rect">
            <a:avLst/>
          </a:prstGeom>
          <a:noFill/>
          <a:ln>
            <a:noFill/>
          </a:ln>
        </p:spPr>
      </p:pic>
      <p:sp>
        <p:nvSpPr>
          <p:cNvPr id="2785" name="Google Shape;2785;g77d1e0bba3_0_839"/>
          <p:cNvSpPr/>
          <p:nvPr/>
        </p:nvSpPr>
        <p:spPr>
          <a:xfrm>
            <a:off x="583931" y="8698700"/>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595959"/>
                </a:solidFill>
                <a:latin typeface="Open Sans"/>
                <a:ea typeface="Open Sans"/>
                <a:cs typeface="Open Sans"/>
                <a:sym typeface="Open Sans"/>
              </a:rPr>
              <a:t>Source: https://docs.docker.com/ee/admin/disaster-recovery/</a:t>
            </a:r>
            <a:endParaRPr sz="1400" b="0" i="1" u="none" strike="noStrike" cap="none">
              <a:solidFill>
                <a:srgbClr val="595959"/>
              </a:solidFill>
              <a:latin typeface="Arial"/>
              <a:ea typeface="Arial"/>
              <a:cs typeface="Arial"/>
              <a:sym typeface="Arial"/>
            </a:endParaRPr>
          </a:p>
        </p:txBody>
      </p:sp>
      <p:sp>
        <p:nvSpPr>
          <p:cNvPr id="2786" name="Google Shape;2786;g77d1e0bba3_0_839"/>
          <p:cNvSpPr/>
          <p:nvPr/>
        </p:nvSpPr>
        <p:spPr>
          <a:xfrm>
            <a:off x="2124925" y="1393600"/>
            <a:ext cx="4420800" cy="564000"/>
          </a:xfrm>
          <a:prstGeom prst="roundRect">
            <a:avLst>
              <a:gd name="adj" fmla="val 16667"/>
            </a:avLst>
          </a:prstGeom>
          <a:solidFill>
            <a:schemeClr val="accent1"/>
          </a:solidFill>
          <a:ln w="3810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All replicas are unhealthy</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2790"/>
        <p:cNvGrpSpPr/>
        <p:nvPr/>
      </p:nvGrpSpPr>
      <p:grpSpPr>
        <a:xfrm>
          <a:off x="0" y="0"/>
          <a:ext cx="0" cy="0"/>
          <a:chOff x="0" y="0"/>
          <a:chExt cx="0" cy="0"/>
        </a:xfrm>
      </p:grpSpPr>
      <p:sp>
        <p:nvSpPr>
          <p:cNvPr id="2791" name="Google Shape;2791;g6b6c14001a_1_201"/>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Deploy Docker EE for AWS</a:t>
            </a:r>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2796"/>
        <p:cNvGrpSpPr/>
        <p:nvPr/>
      </p:nvGrpSpPr>
      <p:grpSpPr>
        <a:xfrm>
          <a:off x="0" y="0"/>
          <a:ext cx="0" cy="0"/>
          <a:chOff x="0" y="0"/>
          <a:chExt cx="0" cy="0"/>
        </a:xfrm>
      </p:grpSpPr>
      <p:sp>
        <p:nvSpPr>
          <p:cNvPr id="2797" name="Google Shape;2797;g6b6c14001a_1_20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Deployment Options</a:t>
            </a:r>
            <a:endParaRPr/>
          </a:p>
        </p:txBody>
      </p:sp>
      <p:pic>
        <p:nvPicPr>
          <p:cNvPr id="2798" name="Google Shape;2798;g6b6c14001a_1_205"/>
          <p:cNvPicPr preferRelativeResize="0"/>
          <p:nvPr/>
        </p:nvPicPr>
        <p:blipFill rotWithShape="1">
          <a:blip r:embed="rId3">
            <a:alphaModFix/>
          </a:blip>
          <a:srcRect/>
          <a:stretch/>
        </p:blipFill>
        <p:spPr>
          <a:xfrm>
            <a:off x="5096239" y="628575"/>
            <a:ext cx="6063576" cy="391725"/>
          </a:xfrm>
          <a:prstGeom prst="rect">
            <a:avLst/>
          </a:prstGeom>
          <a:noFill/>
          <a:ln>
            <a:noFill/>
          </a:ln>
        </p:spPr>
      </p:pic>
      <p:sp>
        <p:nvSpPr>
          <p:cNvPr id="2799" name="Google Shape;2799;g6b6c14001a_1_205"/>
          <p:cNvSpPr/>
          <p:nvPr/>
        </p:nvSpPr>
        <p:spPr>
          <a:xfrm>
            <a:off x="1380400" y="1718975"/>
            <a:ext cx="35790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Types of Docker for AWS:</a:t>
            </a:r>
            <a:endParaRPr sz="1400" b="0" i="0" u="none" strike="noStrike" cap="none">
              <a:solidFill>
                <a:srgbClr val="000000"/>
              </a:solidFill>
              <a:latin typeface="Arial"/>
              <a:ea typeface="Arial"/>
              <a:cs typeface="Arial"/>
              <a:sym typeface="Arial"/>
            </a:endParaRPr>
          </a:p>
        </p:txBody>
      </p:sp>
      <p:sp>
        <p:nvSpPr>
          <p:cNvPr id="2800" name="Google Shape;2800;g6b6c14001a_1_205"/>
          <p:cNvSpPr/>
          <p:nvPr/>
        </p:nvSpPr>
        <p:spPr>
          <a:xfrm>
            <a:off x="1380400" y="4825500"/>
            <a:ext cx="35790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Deployment options:</a:t>
            </a:r>
            <a:endParaRPr sz="1400" b="0" i="0" u="none" strike="noStrike" cap="none">
              <a:solidFill>
                <a:srgbClr val="000000"/>
              </a:solidFill>
              <a:latin typeface="Arial"/>
              <a:ea typeface="Arial"/>
              <a:cs typeface="Arial"/>
              <a:sym typeface="Arial"/>
            </a:endParaRPr>
          </a:p>
        </p:txBody>
      </p:sp>
      <p:sp>
        <p:nvSpPr>
          <p:cNvPr id="2801" name="Google Shape;2801;g6b6c14001a_1_205"/>
          <p:cNvSpPr/>
          <p:nvPr/>
        </p:nvSpPr>
        <p:spPr>
          <a:xfrm>
            <a:off x="1358775" y="2728875"/>
            <a:ext cx="12836700" cy="12255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457200" marR="0" lvl="0" indent="-368300" algn="l" rtl="0">
              <a:lnSpc>
                <a:spcPct val="115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Docker Enterprise Edition for AWS</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Docker Community Edition for AWS</a:t>
            </a:r>
            <a:endParaRPr sz="2200" b="0" i="0" u="none" strike="noStrike" cap="none">
              <a:solidFill>
                <a:srgbClr val="434343"/>
              </a:solidFill>
              <a:latin typeface="Open Sans"/>
              <a:ea typeface="Open Sans"/>
              <a:cs typeface="Open Sans"/>
              <a:sym typeface="Open Sans"/>
            </a:endParaRPr>
          </a:p>
        </p:txBody>
      </p:sp>
      <p:sp>
        <p:nvSpPr>
          <p:cNvPr id="2802" name="Google Shape;2802;g6b6c14001a_1_205"/>
          <p:cNvSpPr/>
          <p:nvPr/>
        </p:nvSpPr>
        <p:spPr>
          <a:xfrm>
            <a:off x="1380400" y="5790000"/>
            <a:ext cx="12836700" cy="12255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457200" marR="0" lvl="0" indent="-368300" algn="l" rtl="0">
              <a:lnSpc>
                <a:spcPct val="115000"/>
              </a:lnSpc>
              <a:spcBef>
                <a:spcPts val="120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Docker for AWS can be deployed with a pre-existing VPC</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Docker for AWS can be deployed with a new VPC created by Docker</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Shape 2807"/>
        <p:cNvGrpSpPr/>
        <p:nvPr/>
      </p:nvGrpSpPr>
      <p:grpSpPr>
        <a:xfrm>
          <a:off x="0" y="0"/>
          <a:ext cx="0" cy="0"/>
          <a:chOff x="0" y="0"/>
          <a:chExt cx="0" cy="0"/>
        </a:xfrm>
      </p:grpSpPr>
      <p:sp>
        <p:nvSpPr>
          <p:cNvPr id="2808" name="Google Shape;2808;g6b6c14001a_1_590"/>
          <p:cNvSpPr/>
          <p:nvPr/>
        </p:nvSpPr>
        <p:spPr>
          <a:xfrm rot="-5734063">
            <a:off x="7775646" y="2871600"/>
            <a:ext cx="1209004" cy="1209004"/>
          </a:xfrm>
          <a:prstGeom prst="ellipse">
            <a:avLst/>
          </a:prstGeom>
          <a:solidFill>
            <a:srgbClr val="05668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09" name="Google Shape;2809;g6b6c14001a_1_590"/>
          <p:cNvSpPr/>
          <p:nvPr/>
        </p:nvSpPr>
        <p:spPr>
          <a:xfrm>
            <a:off x="7892832" y="3021013"/>
            <a:ext cx="9246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Open Sans"/>
              <a:ea typeface="Open Sans"/>
              <a:cs typeface="Open Sans"/>
              <a:sym typeface="Open Sans"/>
            </a:endParaRPr>
          </a:p>
        </p:txBody>
      </p:sp>
      <p:sp>
        <p:nvSpPr>
          <p:cNvPr id="2810" name="Google Shape;2810;g6b6c14001a_1_590"/>
          <p:cNvSpPr/>
          <p:nvPr/>
        </p:nvSpPr>
        <p:spPr>
          <a:xfrm rot="5652711">
            <a:off x="7681673" y="2784829"/>
            <a:ext cx="1396973" cy="1396973"/>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11" name="Google Shape;2811;g6b6c14001a_1_590"/>
          <p:cNvSpPr/>
          <p:nvPr/>
        </p:nvSpPr>
        <p:spPr>
          <a:xfrm>
            <a:off x="4241561" y="5180331"/>
            <a:ext cx="1209000" cy="12117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12" name="Google Shape;2812;g6b6c14001a_1_590"/>
          <p:cNvSpPr/>
          <p:nvPr/>
        </p:nvSpPr>
        <p:spPr>
          <a:xfrm>
            <a:off x="4383801" y="5322571"/>
            <a:ext cx="924600" cy="9270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Open Sans"/>
              <a:ea typeface="Open Sans"/>
              <a:cs typeface="Open Sans"/>
              <a:sym typeface="Open Sans"/>
            </a:endParaRPr>
          </a:p>
        </p:txBody>
      </p:sp>
      <p:sp>
        <p:nvSpPr>
          <p:cNvPr id="2813" name="Google Shape;2813;g6b6c14001a_1_590"/>
          <p:cNvSpPr/>
          <p:nvPr/>
        </p:nvSpPr>
        <p:spPr>
          <a:xfrm rot="609245">
            <a:off x="4145037" y="5086288"/>
            <a:ext cx="1397082" cy="1399550"/>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14" name="Google Shape;2814;g6b6c14001a_1_590"/>
          <p:cNvSpPr/>
          <p:nvPr/>
        </p:nvSpPr>
        <p:spPr>
          <a:xfrm rot="-455904">
            <a:off x="11330730" y="5106654"/>
            <a:ext cx="1211538" cy="120912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15" name="Google Shape;2815;g6b6c14001a_1_590"/>
          <p:cNvSpPr/>
          <p:nvPr/>
        </p:nvSpPr>
        <p:spPr>
          <a:xfrm rot="170245">
            <a:off x="11472947" y="5248845"/>
            <a:ext cx="927237" cy="92454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2200" b="0" i="0" u="none" strike="noStrike" cap="none">
              <a:solidFill>
                <a:srgbClr val="3F3F3F"/>
              </a:solidFill>
              <a:latin typeface="Open Sans"/>
              <a:ea typeface="Open Sans"/>
              <a:cs typeface="Open Sans"/>
              <a:sym typeface="Open Sans"/>
            </a:endParaRPr>
          </a:p>
        </p:txBody>
      </p:sp>
      <p:sp>
        <p:nvSpPr>
          <p:cNvPr id="2816" name="Google Shape;2816;g6b6c14001a_1_590"/>
          <p:cNvSpPr/>
          <p:nvPr/>
        </p:nvSpPr>
        <p:spPr>
          <a:xfrm rot="-10355863">
            <a:off x="11234259" y="5012658"/>
            <a:ext cx="1399463" cy="1397044"/>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17" name="Google Shape;2817;g6b6c14001a_1_590"/>
          <p:cNvSpPr/>
          <p:nvPr/>
        </p:nvSpPr>
        <p:spPr>
          <a:xfrm>
            <a:off x="12638750" y="5031875"/>
            <a:ext cx="2732400" cy="13587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AWS account that support EC2-VPC</a:t>
            </a:r>
            <a:endParaRPr sz="2200" b="0" i="0" u="none" strike="noStrike" cap="none">
              <a:solidFill>
                <a:srgbClr val="434343"/>
              </a:solidFill>
              <a:latin typeface="Open Sans"/>
              <a:ea typeface="Open Sans"/>
              <a:cs typeface="Open Sans"/>
              <a:sym typeface="Open Sans"/>
            </a:endParaRPr>
          </a:p>
        </p:txBody>
      </p:sp>
      <p:sp>
        <p:nvSpPr>
          <p:cNvPr id="2818" name="Google Shape;2818;g6b6c14001a_1_590"/>
          <p:cNvSpPr/>
          <p:nvPr/>
        </p:nvSpPr>
        <p:spPr>
          <a:xfrm>
            <a:off x="732200" y="5017800"/>
            <a:ext cx="3612300" cy="17322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Access to an AWS account along with permissions to use CloudFormation</a:t>
            </a:r>
            <a:endParaRPr sz="2200" b="0" i="0" u="none" strike="noStrike" cap="none">
              <a:solidFill>
                <a:srgbClr val="434343"/>
              </a:solidFill>
              <a:latin typeface="Open Sans"/>
              <a:ea typeface="Open Sans"/>
              <a:cs typeface="Open Sans"/>
              <a:sym typeface="Open Sans"/>
            </a:endParaRPr>
          </a:p>
        </p:txBody>
      </p:sp>
      <p:sp>
        <p:nvSpPr>
          <p:cNvPr id="2819" name="Google Shape;2819;g6b6c14001a_1_590"/>
          <p:cNvSpPr/>
          <p:nvPr/>
        </p:nvSpPr>
        <p:spPr>
          <a:xfrm>
            <a:off x="7193200" y="2132250"/>
            <a:ext cx="2476200" cy="6834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SSH key in AWS</a:t>
            </a:r>
            <a:endParaRPr sz="2200" b="0" i="0" u="none" strike="noStrike" cap="none">
              <a:solidFill>
                <a:srgbClr val="434343"/>
              </a:solidFill>
              <a:latin typeface="Open Sans"/>
              <a:ea typeface="Open Sans"/>
              <a:cs typeface="Open Sans"/>
              <a:sym typeface="Open Sans"/>
            </a:endParaRPr>
          </a:p>
        </p:txBody>
      </p:sp>
      <p:cxnSp>
        <p:nvCxnSpPr>
          <p:cNvPr id="2820" name="Google Shape;2820;g6b6c14001a_1_590"/>
          <p:cNvCxnSpPr/>
          <p:nvPr/>
        </p:nvCxnSpPr>
        <p:spPr>
          <a:xfrm>
            <a:off x="8367100" y="4255500"/>
            <a:ext cx="26100" cy="982800"/>
          </a:xfrm>
          <a:prstGeom prst="straightConnector1">
            <a:avLst/>
          </a:prstGeom>
          <a:noFill/>
          <a:ln w="12700" cap="flat" cmpd="sng">
            <a:solidFill>
              <a:srgbClr val="7B7F8F"/>
            </a:solidFill>
            <a:prstDash val="solid"/>
            <a:round/>
            <a:headEnd type="oval" w="med" len="med"/>
            <a:tailEnd type="oval" w="med" len="med"/>
          </a:ln>
        </p:spPr>
      </p:cxnSp>
      <p:cxnSp>
        <p:nvCxnSpPr>
          <p:cNvPr id="2821" name="Google Shape;2821;g6b6c14001a_1_590"/>
          <p:cNvCxnSpPr/>
          <p:nvPr/>
        </p:nvCxnSpPr>
        <p:spPr>
          <a:xfrm>
            <a:off x="9575561" y="5731509"/>
            <a:ext cx="1506300" cy="0"/>
          </a:xfrm>
          <a:prstGeom prst="straightConnector1">
            <a:avLst/>
          </a:prstGeom>
          <a:noFill/>
          <a:ln w="12700" cap="flat" cmpd="sng">
            <a:solidFill>
              <a:srgbClr val="7B7F8F"/>
            </a:solidFill>
            <a:prstDash val="solid"/>
            <a:round/>
            <a:headEnd type="oval" w="med" len="med"/>
            <a:tailEnd type="oval" w="med" len="med"/>
          </a:ln>
        </p:spPr>
      </p:cxnSp>
      <p:cxnSp>
        <p:nvCxnSpPr>
          <p:cNvPr id="2822" name="Google Shape;2822;g6b6c14001a_1_590"/>
          <p:cNvCxnSpPr/>
          <p:nvPr/>
        </p:nvCxnSpPr>
        <p:spPr>
          <a:xfrm>
            <a:off x="5702063" y="5807709"/>
            <a:ext cx="1506300" cy="0"/>
          </a:xfrm>
          <a:prstGeom prst="straightConnector1">
            <a:avLst/>
          </a:prstGeom>
          <a:noFill/>
          <a:ln w="12700" cap="flat" cmpd="sng">
            <a:solidFill>
              <a:srgbClr val="7B7F8F"/>
            </a:solidFill>
            <a:prstDash val="solid"/>
            <a:round/>
            <a:headEnd type="oval" w="med" len="med"/>
            <a:tailEnd type="oval" w="med" len="med"/>
          </a:ln>
        </p:spPr>
      </p:cxnSp>
      <p:sp>
        <p:nvSpPr>
          <p:cNvPr id="2823" name="Google Shape;2823;g6b6c14001a_1_59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Prerequisites</a:t>
            </a:r>
            <a:endParaRPr/>
          </a:p>
        </p:txBody>
      </p:sp>
      <p:pic>
        <p:nvPicPr>
          <p:cNvPr id="2824" name="Google Shape;2824;g6b6c14001a_1_590"/>
          <p:cNvPicPr preferRelativeResize="0"/>
          <p:nvPr/>
        </p:nvPicPr>
        <p:blipFill rotWithShape="1">
          <a:blip r:embed="rId3">
            <a:alphaModFix/>
          </a:blip>
          <a:srcRect/>
          <a:stretch/>
        </p:blipFill>
        <p:spPr>
          <a:xfrm>
            <a:off x="5809550" y="780121"/>
            <a:ext cx="4681200" cy="290397"/>
          </a:xfrm>
          <a:prstGeom prst="rect">
            <a:avLst/>
          </a:prstGeom>
          <a:noFill/>
          <a:ln>
            <a:noFill/>
          </a:ln>
        </p:spPr>
      </p:pic>
      <p:sp>
        <p:nvSpPr>
          <p:cNvPr id="2825" name="Google Shape;2825;g6b6c14001a_1_590"/>
          <p:cNvSpPr/>
          <p:nvPr/>
        </p:nvSpPr>
        <p:spPr>
          <a:xfrm>
            <a:off x="7347125" y="5607350"/>
            <a:ext cx="2122800" cy="391800"/>
          </a:xfrm>
          <a:prstGeom prst="rect">
            <a:avLst/>
          </a:prstGeom>
          <a:solidFill>
            <a:srgbClr val="F9DEC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Prerequisites</a:t>
            </a:r>
            <a:endParaRPr sz="1100" b="0" i="0" u="none" strike="noStrike" cap="none">
              <a:solidFill>
                <a:srgbClr val="434343"/>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85"/>
        <p:cNvGrpSpPr/>
        <p:nvPr/>
      </p:nvGrpSpPr>
      <p:grpSpPr>
        <a:xfrm>
          <a:off x="0" y="0"/>
          <a:ext cx="0" cy="0"/>
          <a:chOff x="0" y="0"/>
          <a:chExt cx="0" cy="0"/>
        </a:xfrm>
      </p:grpSpPr>
      <p:sp>
        <p:nvSpPr>
          <p:cNvPr id="986" name="Google Shape;986;p18"/>
          <p:cNvSpPr/>
          <p:nvPr/>
        </p:nvSpPr>
        <p:spPr>
          <a:xfrm>
            <a:off x="1272744" y="2062371"/>
            <a:ext cx="6855300" cy="5361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Deploy, manage, and monitor:</a:t>
            </a:r>
            <a:endParaRPr sz="1400" b="0" i="0" u="none" strike="noStrike" cap="none">
              <a:solidFill>
                <a:srgbClr val="000000"/>
              </a:solidFill>
              <a:latin typeface="Arial"/>
              <a:ea typeface="Arial"/>
              <a:cs typeface="Arial"/>
              <a:sym typeface="Arial"/>
            </a:endParaRPr>
          </a:p>
        </p:txBody>
      </p:sp>
      <p:sp>
        <p:nvSpPr>
          <p:cNvPr id="987" name="Google Shape;987;p18"/>
          <p:cNvSpPr/>
          <p:nvPr/>
        </p:nvSpPr>
        <p:spPr>
          <a:xfrm>
            <a:off x="1272750" y="3154944"/>
            <a:ext cx="13268400" cy="34341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2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Enterprise is used to deploy and monitor the applications and services.</a:t>
            </a:r>
            <a:endParaRPr sz="1400" b="0" i="0" u="none" strike="noStrike" cap="none">
              <a:solidFill>
                <a:srgbClr val="3F3F3F"/>
              </a:solidFill>
              <a:latin typeface="Arial"/>
              <a:ea typeface="Arial"/>
              <a:cs typeface="Arial"/>
              <a:sym typeface="Arial"/>
            </a:endParaRPr>
          </a:p>
          <a:p>
            <a:pPr marL="0" marR="0" lvl="0" indent="0" algn="l" rtl="0">
              <a:lnSpc>
                <a:spcPct val="2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Enterprise manages the following infrastructure resources from a central console:</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Nodes</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Volumes</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Networks, from a central console.</a:t>
            </a:r>
            <a:endParaRPr sz="1400" b="0" i="0" u="none" strike="noStrike" cap="none">
              <a:solidFill>
                <a:srgbClr val="3F3F3F"/>
              </a:solidFill>
              <a:latin typeface="Arial"/>
              <a:ea typeface="Arial"/>
              <a:cs typeface="Arial"/>
              <a:sym typeface="Arial"/>
            </a:endParaRPr>
          </a:p>
        </p:txBody>
      </p:sp>
      <p:sp>
        <p:nvSpPr>
          <p:cNvPr id="988" name="Google Shape;988;p18"/>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Docker Enterprise: Features</a:t>
            </a:r>
            <a:endParaRPr sz="2800" b="1" i="0" u="none" strike="noStrike" cap="none">
              <a:solidFill>
                <a:srgbClr val="3F3F3F"/>
              </a:solidFill>
              <a:latin typeface="Open Sans"/>
              <a:ea typeface="Open Sans"/>
              <a:cs typeface="Open Sans"/>
              <a:sym typeface="Open Sans"/>
            </a:endParaRPr>
          </a:p>
        </p:txBody>
      </p:sp>
      <p:pic>
        <p:nvPicPr>
          <p:cNvPr id="989" name="Google Shape;989;p18"/>
          <p:cNvPicPr preferRelativeResize="0"/>
          <p:nvPr/>
        </p:nvPicPr>
        <p:blipFill rotWithShape="1">
          <a:blip r:embed="rId3">
            <a:alphaModFix/>
          </a:blip>
          <a:srcRect/>
          <a:stretch/>
        </p:blipFill>
        <p:spPr>
          <a:xfrm>
            <a:off x="5034991" y="698848"/>
            <a:ext cx="6490834" cy="530797"/>
          </a:xfrm>
          <a:prstGeom prst="rect">
            <a:avLst/>
          </a:prstGeom>
          <a:noFill/>
          <a:ln>
            <a:noFill/>
          </a:ln>
        </p:spPr>
      </p:pic>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2830"/>
        <p:cNvGrpSpPr/>
        <p:nvPr/>
      </p:nvGrpSpPr>
      <p:grpSpPr>
        <a:xfrm>
          <a:off x="0" y="0"/>
          <a:ext cx="0" cy="0"/>
          <a:chOff x="0" y="0"/>
          <a:chExt cx="0" cy="0"/>
        </a:xfrm>
      </p:grpSpPr>
      <p:sp>
        <p:nvSpPr>
          <p:cNvPr id="2831" name="Google Shape;2831;p74"/>
          <p:cNvSpPr/>
          <p:nvPr/>
        </p:nvSpPr>
        <p:spPr>
          <a:xfrm>
            <a:off x="7011595" y="3695696"/>
            <a:ext cx="2371500" cy="2182200"/>
          </a:xfrm>
          <a:prstGeom prst="ellipse">
            <a:avLst/>
          </a:prstGeom>
          <a:solidFill>
            <a:srgbClr val="F9DEC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AWS objects</a:t>
            </a:r>
            <a:endParaRPr sz="2200" b="0" i="0" u="none" strike="noStrike" cap="none">
              <a:solidFill>
                <a:srgbClr val="3F3F3F"/>
              </a:solidFill>
              <a:latin typeface="Open Sans"/>
              <a:ea typeface="Open Sans"/>
              <a:cs typeface="Open Sans"/>
              <a:sym typeface="Open Sans"/>
            </a:endParaRPr>
          </a:p>
        </p:txBody>
      </p:sp>
      <p:sp>
        <p:nvSpPr>
          <p:cNvPr id="2832" name="Google Shape;2832;p74"/>
          <p:cNvSpPr/>
          <p:nvPr/>
        </p:nvSpPr>
        <p:spPr>
          <a:xfrm>
            <a:off x="6585070" y="5963309"/>
            <a:ext cx="426600" cy="392400"/>
          </a:xfrm>
          <a:prstGeom prst="ellipse">
            <a:avLst/>
          </a:prstGeom>
          <a:solidFill>
            <a:srgbClr val="E9AFA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33" name="Google Shape;2833;p74"/>
          <p:cNvSpPr/>
          <p:nvPr/>
        </p:nvSpPr>
        <p:spPr>
          <a:xfrm>
            <a:off x="9383031" y="5963309"/>
            <a:ext cx="426600" cy="392400"/>
          </a:xfrm>
          <a:prstGeom prst="ellipse">
            <a:avLst/>
          </a:prstGeom>
          <a:solidFill>
            <a:srgbClr val="EF6461"/>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34" name="Google Shape;2834;p74"/>
          <p:cNvSpPr/>
          <p:nvPr/>
        </p:nvSpPr>
        <p:spPr>
          <a:xfrm>
            <a:off x="9809556" y="4834395"/>
            <a:ext cx="426600" cy="392400"/>
          </a:xfrm>
          <a:prstGeom prst="ellipse">
            <a:avLst/>
          </a:prstGeom>
          <a:solidFill>
            <a:srgbClr val="E4B36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35" name="Google Shape;2835;p74"/>
          <p:cNvSpPr/>
          <p:nvPr/>
        </p:nvSpPr>
        <p:spPr>
          <a:xfrm>
            <a:off x="9447297" y="3459938"/>
            <a:ext cx="426600" cy="392400"/>
          </a:xfrm>
          <a:prstGeom prst="ellipse">
            <a:avLst/>
          </a:prstGeom>
          <a:solidFill>
            <a:srgbClr val="427AA1"/>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36" name="Google Shape;2836;p74"/>
          <p:cNvSpPr/>
          <p:nvPr/>
        </p:nvSpPr>
        <p:spPr>
          <a:xfrm>
            <a:off x="7984050" y="2774514"/>
            <a:ext cx="426600" cy="392400"/>
          </a:xfrm>
          <a:prstGeom prst="ellipse">
            <a:avLst/>
          </a:prstGeom>
          <a:solidFill>
            <a:srgbClr val="E4B36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37" name="Google Shape;2837;p74"/>
          <p:cNvSpPr/>
          <p:nvPr/>
        </p:nvSpPr>
        <p:spPr>
          <a:xfrm>
            <a:off x="6158545" y="4834395"/>
            <a:ext cx="426600" cy="392400"/>
          </a:xfrm>
          <a:prstGeom prst="ellipse">
            <a:avLst/>
          </a:prstGeom>
          <a:solidFill>
            <a:srgbClr val="3A405A"/>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38" name="Google Shape;2838;p74"/>
          <p:cNvSpPr/>
          <p:nvPr/>
        </p:nvSpPr>
        <p:spPr>
          <a:xfrm>
            <a:off x="6371807" y="3459937"/>
            <a:ext cx="426600" cy="392400"/>
          </a:xfrm>
          <a:prstGeom prst="ellipse">
            <a:avLst/>
          </a:prstGeom>
          <a:solidFill>
            <a:srgbClr val="0FCFE8"/>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2839" name="Google Shape;2839;p74"/>
          <p:cNvSpPr/>
          <p:nvPr/>
        </p:nvSpPr>
        <p:spPr>
          <a:xfrm>
            <a:off x="3855175" y="4645850"/>
            <a:ext cx="17793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IAM profiles</a:t>
            </a:r>
            <a:endParaRPr sz="2200" b="0" i="0" u="none" strike="noStrike" cap="none">
              <a:solidFill>
                <a:srgbClr val="000000"/>
              </a:solidFill>
              <a:latin typeface="Open Sans"/>
              <a:ea typeface="Open Sans"/>
              <a:cs typeface="Open Sans"/>
              <a:sym typeface="Open Sans"/>
            </a:endParaRPr>
          </a:p>
        </p:txBody>
      </p:sp>
      <p:sp>
        <p:nvSpPr>
          <p:cNvPr id="2840" name="Google Shape;2840;p74"/>
          <p:cNvSpPr/>
          <p:nvPr/>
        </p:nvSpPr>
        <p:spPr>
          <a:xfrm>
            <a:off x="1206475" y="5774750"/>
            <a:ext cx="51654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EC2 instances + Auto Scaling groups</a:t>
            </a:r>
            <a:endParaRPr sz="2200" b="0" i="0" u="none" strike="noStrike" cap="none">
              <a:solidFill>
                <a:srgbClr val="000000"/>
              </a:solidFill>
              <a:latin typeface="Open Sans"/>
              <a:ea typeface="Open Sans"/>
              <a:cs typeface="Open Sans"/>
              <a:sym typeface="Open Sans"/>
            </a:endParaRPr>
          </a:p>
        </p:txBody>
      </p:sp>
      <p:sp>
        <p:nvSpPr>
          <p:cNvPr id="2841" name="Google Shape;2841;p74"/>
          <p:cNvSpPr/>
          <p:nvPr/>
        </p:nvSpPr>
        <p:spPr>
          <a:xfrm>
            <a:off x="3418400" y="3166925"/>
            <a:ext cx="2740200" cy="6648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DynamoDB Tables</a:t>
            </a:r>
            <a:endParaRPr sz="2200" b="0" i="0" u="none" strike="noStrike" cap="none">
              <a:solidFill>
                <a:srgbClr val="000000"/>
              </a:solidFill>
              <a:latin typeface="Open Sans"/>
              <a:ea typeface="Open Sans"/>
              <a:cs typeface="Open Sans"/>
              <a:sym typeface="Open Sans"/>
            </a:endParaRPr>
          </a:p>
        </p:txBody>
      </p:sp>
      <p:sp>
        <p:nvSpPr>
          <p:cNvPr id="2842" name="Google Shape;2842;p74"/>
          <p:cNvSpPr/>
          <p:nvPr/>
        </p:nvSpPr>
        <p:spPr>
          <a:xfrm>
            <a:off x="7238375" y="1922750"/>
            <a:ext cx="17793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SQS Queue</a:t>
            </a:r>
            <a:endParaRPr sz="2200" b="0" i="0" u="none" strike="noStrike" cap="none">
              <a:solidFill>
                <a:srgbClr val="000000"/>
              </a:solidFill>
              <a:latin typeface="Open Sans"/>
              <a:ea typeface="Open Sans"/>
              <a:cs typeface="Open Sans"/>
              <a:sym typeface="Open Sans"/>
            </a:endParaRPr>
          </a:p>
        </p:txBody>
      </p:sp>
      <p:sp>
        <p:nvSpPr>
          <p:cNvPr id="2843" name="Google Shape;2843;p74"/>
          <p:cNvSpPr/>
          <p:nvPr/>
        </p:nvSpPr>
        <p:spPr>
          <a:xfrm>
            <a:off x="10236156" y="3271366"/>
            <a:ext cx="50697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VPC + subnets and security groups</a:t>
            </a:r>
            <a:endParaRPr sz="2200" b="0" i="0" u="none" strike="noStrike" cap="none">
              <a:solidFill>
                <a:srgbClr val="000000"/>
              </a:solidFill>
              <a:latin typeface="Open Sans"/>
              <a:ea typeface="Open Sans"/>
              <a:cs typeface="Open Sans"/>
              <a:sym typeface="Open Sans"/>
            </a:endParaRPr>
          </a:p>
        </p:txBody>
      </p:sp>
      <p:sp>
        <p:nvSpPr>
          <p:cNvPr id="2844" name="Google Shape;2844;p74"/>
          <p:cNvSpPr/>
          <p:nvPr/>
        </p:nvSpPr>
        <p:spPr>
          <a:xfrm>
            <a:off x="10662600" y="4665050"/>
            <a:ext cx="10293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ELB</a:t>
            </a:r>
            <a:endParaRPr sz="2200" b="0" i="0" u="none" strike="noStrike" cap="none">
              <a:solidFill>
                <a:srgbClr val="000000"/>
              </a:solidFill>
              <a:latin typeface="Open Sans"/>
              <a:ea typeface="Open Sans"/>
              <a:cs typeface="Open Sans"/>
              <a:sym typeface="Open Sans"/>
            </a:endParaRPr>
          </a:p>
        </p:txBody>
      </p:sp>
      <p:sp>
        <p:nvSpPr>
          <p:cNvPr id="2845" name="Google Shape;2845;p74"/>
          <p:cNvSpPr/>
          <p:nvPr/>
        </p:nvSpPr>
        <p:spPr>
          <a:xfrm>
            <a:off x="10236150" y="5784350"/>
            <a:ext cx="3854700" cy="5979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chemeClr val="dk1"/>
                </a:solidFill>
                <a:latin typeface="Open Sans"/>
                <a:ea typeface="Open Sans"/>
                <a:cs typeface="Open Sans"/>
                <a:sym typeface="Open Sans"/>
              </a:rPr>
              <a:t>CloudWatch Log Group</a:t>
            </a:r>
            <a:endParaRPr sz="2200" b="0" i="0" u="none" strike="noStrike" cap="none">
              <a:solidFill>
                <a:srgbClr val="3F3F3F"/>
              </a:solidFill>
              <a:latin typeface="Open Sans"/>
              <a:ea typeface="Open Sans"/>
              <a:cs typeface="Open Sans"/>
              <a:sym typeface="Open Sans"/>
            </a:endParaRPr>
          </a:p>
        </p:txBody>
      </p:sp>
      <p:sp>
        <p:nvSpPr>
          <p:cNvPr id="2846" name="Google Shape;2846;p7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Prerequisites</a:t>
            </a:r>
            <a:endParaRPr/>
          </a:p>
        </p:txBody>
      </p:sp>
      <p:pic>
        <p:nvPicPr>
          <p:cNvPr id="2847" name="Google Shape;2847;p74"/>
          <p:cNvPicPr preferRelativeResize="0"/>
          <p:nvPr/>
        </p:nvPicPr>
        <p:blipFill rotWithShape="1">
          <a:blip r:embed="rId3">
            <a:alphaModFix/>
          </a:blip>
          <a:srcRect/>
          <a:stretch/>
        </p:blipFill>
        <p:spPr>
          <a:xfrm>
            <a:off x="5809550" y="780121"/>
            <a:ext cx="4681200" cy="290397"/>
          </a:xfrm>
          <a:prstGeom prst="rect">
            <a:avLst/>
          </a:prstGeom>
          <a:noFill/>
          <a:ln>
            <a:noFill/>
          </a:ln>
        </p:spPr>
      </p:pic>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Shape 2852"/>
        <p:cNvGrpSpPr/>
        <p:nvPr/>
      </p:nvGrpSpPr>
      <p:grpSpPr>
        <a:xfrm>
          <a:off x="0" y="0"/>
          <a:ext cx="0" cy="0"/>
          <a:chOff x="0" y="0"/>
          <a:chExt cx="0" cy="0"/>
        </a:xfrm>
      </p:grpSpPr>
      <p:sp>
        <p:nvSpPr>
          <p:cNvPr id="2853" name="Google Shape;2853;g6b6c14001a_1_63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Mediums and Configurations</a:t>
            </a:r>
            <a:endParaRPr/>
          </a:p>
        </p:txBody>
      </p:sp>
      <p:pic>
        <p:nvPicPr>
          <p:cNvPr id="2854" name="Google Shape;2854;g6b6c14001a_1_633"/>
          <p:cNvPicPr preferRelativeResize="0"/>
          <p:nvPr/>
        </p:nvPicPr>
        <p:blipFill rotWithShape="1">
          <a:blip r:embed="rId3">
            <a:alphaModFix/>
          </a:blip>
          <a:srcRect/>
          <a:stretch/>
        </p:blipFill>
        <p:spPr>
          <a:xfrm>
            <a:off x="4123300" y="643000"/>
            <a:ext cx="7606275" cy="391725"/>
          </a:xfrm>
          <a:prstGeom prst="rect">
            <a:avLst/>
          </a:prstGeom>
          <a:noFill/>
          <a:ln>
            <a:noFill/>
          </a:ln>
        </p:spPr>
      </p:pic>
      <p:sp>
        <p:nvSpPr>
          <p:cNvPr id="2855" name="Google Shape;2855;g6b6c14001a_1_633"/>
          <p:cNvSpPr/>
          <p:nvPr/>
        </p:nvSpPr>
        <p:spPr>
          <a:xfrm>
            <a:off x="1277200" y="1220375"/>
            <a:ext cx="35790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Configurations:</a:t>
            </a:r>
            <a:endParaRPr sz="2200" b="0" i="0" u="none" strike="noStrike" cap="none">
              <a:solidFill>
                <a:schemeClr val="lt1"/>
              </a:solidFill>
              <a:latin typeface="Open Sans"/>
              <a:ea typeface="Open Sans"/>
              <a:cs typeface="Open Sans"/>
              <a:sym typeface="Open Sans"/>
            </a:endParaRPr>
          </a:p>
        </p:txBody>
      </p:sp>
      <p:sp>
        <p:nvSpPr>
          <p:cNvPr id="2856" name="Google Shape;2856;g6b6c14001a_1_633"/>
          <p:cNvSpPr/>
          <p:nvPr/>
        </p:nvSpPr>
        <p:spPr>
          <a:xfrm>
            <a:off x="1277200" y="2118225"/>
            <a:ext cx="12836700" cy="1680600"/>
          </a:xfrm>
          <a:prstGeom prst="roundRect">
            <a:avLst>
              <a:gd name="adj" fmla="val 3262"/>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15000"/>
              </a:lnSpc>
              <a:spcBef>
                <a:spcPts val="12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Docker for AWS is deployed by using two types of mediums:</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120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AWS Management Console</a:t>
            </a:r>
            <a:endParaRPr sz="2200" b="0" i="0" u="none" strike="noStrike" cap="none">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b="0" i="0" u="none" strike="noStrike" cap="none">
                <a:solidFill>
                  <a:srgbClr val="434343"/>
                </a:solidFill>
                <a:latin typeface="Open Sans"/>
                <a:ea typeface="Open Sans"/>
                <a:cs typeface="Open Sans"/>
                <a:sym typeface="Open Sans"/>
              </a:rPr>
              <a:t>AWS CLI</a:t>
            </a:r>
            <a:endParaRPr sz="2200" b="0" i="0" u="none" strike="noStrike" cap="none">
              <a:solidFill>
                <a:schemeClr val="dk1"/>
              </a:solidFill>
              <a:latin typeface="Open Sans"/>
              <a:ea typeface="Open Sans"/>
              <a:cs typeface="Open Sans"/>
              <a:sym typeface="Open Sans"/>
            </a:endParaRPr>
          </a:p>
        </p:txBody>
      </p:sp>
      <p:graphicFrame>
        <p:nvGraphicFramePr>
          <p:cNvPr id="2857" name="Google Shape;2857;g6b6c14001a_1_633"/>
          <p:cNvGraphicFramePr/>
          <p:nvPr/>
        </p:nvGraphicFramePr>
        <p:xfrm>
          <a:off x="1805183" y="4355550"/>
          <a:ext cx="3000000" cy="3000000"/>
        </p:xfrm>
        <a:graphic>
          <a:graphicData uri="http://schemas.openxmlformats.org/drawingml/2006/table">
            <a:tbl>
              <a:tblPr firstRow="1" bandRow="1">
                <a:noFill/>
                <a:tableStyleId>{59A9444F-7D21-4988-8F10-8423E9009EF1}</a:tableStyleId>
              </a:tblPr>
              <a:tblGrid>
                <a:gridCol w="5826450">
                  <a:extLst>
                    <a:ext uri="{9D8B030D-6E8A-4147-A177-3AD203B41FA5}">
                      <a16:colId xmlns:a16="http://schemas.microsoft.com/office/drawing/2014/main" val="20000"/>
                    </a:ext>
                  </a:extLst>
                </a:gridCol>
                <a:gridCol w="5826450">
                  <a:extLst>
                    <a:ext uri="{9D8B030D-6E8A-4147-A177-3AD203B41FA5}">
                      <a16:colId xmlns:a16="http://schemas.microsoft.com/office/drawing/2014/main" val="20001"/>
                    </a:ext>
                  </a:extLst>
                </a:gridCol>
              </a:tblGrid>
              <a:tr h="370850">
                <a:tc gridSpan="2">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FFFFFF"/>
                          </a:solidFill>
                          <a:latin typeface="Open Sans"/>
                          <a:ea typeface="Open Sans"/>
                          <a:cs typeface="Open Sans"/>
                          <a:sym typeface="Open Sans"/>
                        </a:rPr>
                        <a:t>During installation the mediums must have the following configuration options:</a:t>
                      </a:r>
                      <a:endParaRPr sz="1400" b="1" u="none" strike="noStrike" cap="none">
                        <a:solidFill>
                          <a:srgbClr val="FFFFFF"/>
                        </a:solidFill>
                      </a:endParaRPr>
                    </a:p>
                  </a:txBody>
                  <a:tcPr marL="91450" marR="91450" marT="45725" marB="45725"/>
                </a:tc>
                <a:tc hMerge="1">
                  <a:txBody>
                    <a:bodyPr/>
                    <a:lstStyle/>
                    <a:p>
                      <a:endParaRPr lang="en-US"/>
                    </a:p>
                  </a:txBody>
                  <a:tcPr/>
                </a:tc>
                <a:extLst>
                  <a:ext uri="{0D108BD9-81ED-4DB2-BD59-A6C34878D82A}">
                    <a16:rowId xmlns:a16="http://schemas.microsoft.com/office/drawing/2014/main" val="10000"/>
                  </a:ext>
                </a:extLst>
              </a:tr>
              <a:tr h="370850">
                <a:tc>
                  <a:txBody>
                    <a:bodyPr/>
                    <a:lstStyle/>
                    <a:p>
                      <a:pPr marL="0" marR="0" lvl="0" indent="0" algn="ctr" rtl="0">
                        <a:lnSpc>
                          <a:spcPct val="100000"/>
                        </a:lnSpc>
                        <a:spcBef>
                          <a:spcPts val="0"/>
                        </a:spcBef>
                        <a:spcAft>
                          <a:spcPts val="0"/>
                        </a:spcAft>
                        <a:buClr>
                          <a:schemeClr val="dk1"/>
                        </a:buClr>
                        <a:buSzPts val="1100"/>
                        <a:buFont typeface="Arial"/>
                        <a:buNone/>
                      </a:pPr>
                      <a:r>
                        <a:rPr lang="en-US" sz="2200" u="none" strike="noStrike" cap="none">
                          <a:latin typeface="Open Sans"/>
                          <a:ea typeface="Open Sans"/>
                          <a:cs typeface="Open Sans"/>
                          <a:sym typeface="Open Sans"/>
                        </a:rPr>
                        <a:t>KeyName</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chemeClr val="dk1"/>
                        </a:buClr>
                        <a:buSzPts val="1100"/>
                        <a:buFont typeface="Arial"/>
                        <a:buNone/>
                      </a:pPr>
                      <a:r>
                        <a:rPr lang="en-US" sz="2200" u="none" strike="noStrike" cap="none">
                          <a:latin typeface="Open Sans"/>
                          <a:ea typeface="Open Sans"/>
                          <a:cs typeface="Open Sans"/>
                          <a:sym typeface="Open Sans"/>
                        </a:rPr>
                        <a:t>InstanceType</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ctr" rtl="0">
                        <a:lnSpc>
                          <a:spcPct val="100000"/>
                        </a:lnSpc>
                        <a:spcBef>
                          <a:spcPts val="0"/>
                        </a:spcBef>
                        <a:spcAft>
                          <a:spcPts val="0"/>
                        </a:spcAft>
                        <a:buClr>
                          <a:schemeClr val="dk1"/>
                        </a:buClr>
                        <a:buSzPts val="1100"/>
                        <a:buFont typeface="Arial"/>
                        <a:buNone/>
                      </a:pPr>
                      <a:r>
                        <a:rPr lang="en-US" sz="2200" u="none" strike="noStrike" cap="none">
                          <a:latin typeface="Open Sans"/>
                          <a:ea typeface="Open Sans"/>
                          <a:cs typeface="Open Sans"/>
                          <a:sym typeface="Open Sans"/>
                        </a:rPr>
                        <a:t>ManagerInstanceType</a:t>
                      </a:r>
                      <a:endParaRPr sz="2200" u="none" strike="noStrike" cap="none">
                        <a:latin typeface="Open Sans"/>
                        <a:ea typeface="Open Sans"/>
                        <a:cs typeface="Open Sans"/>
                        <a:sym typeface="Open Sans"/>
                      </a:endParaRPr>
                    </a:p>
                  </a:txBody>
                  <a:tcPr marL="91450" marR="91450" marT="45725" marB="45725">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100"/>
                        <a:buFont typeface="Arial"/>
                        <a:buNone/>
                      </a:pPr>
                      <a:r>
                        <a:rPr lang="en-US" sz="2200" u="none" strike="noStrike" cap="none">
                          <a:latin typeface="Open Sans"/>
                          <a:ea typeface="Open Sans"/>
                          <a:cs typeface="Open Sans"/>
                          <a:sym typeface="Open Sans"/>
                        </a:rPr>
                        <a:t>ClusterSize</a:t>
                      </a:r>
                      <a:endParaRPr sz="2200" u="none" strike="noStrike" cap="none">
                        <a:latin typeface="Open Sans"/>
                        <a:ea typeface="Open Sans"/>
                        <a:cs typeface="Open Sans"/>
                        <a:sym typeface="Open Sans"/>
                      </a:endParaRPr>
                    </a:p>
                  </a:txBody>
                  <a:tcPr marL="91450" marR="91450" marT="45725" marB="45725">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EnableSystemPrune</a:t>
                      </a:r>
                      <a:endParaRPr sz="2200" u="none" strike="noStrike" cap="none">
                        <a:latin typeface="Open Sans"/>
                        <a:ea typeface="Open Sans"/>
                        <a:cs typeface="Open Sans"/>
                        <a:sym typeface="Open Sans"/>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ManagerSize</a:t>
                      </a:r>
                      <a:endParaRPr sz="2200" u="none" strike="noStrike" cap="none">
                        <a:latin typeface="Open Sans"/>
                        <a:ea typeface="Open Sans"/>
                        <a:cs typeface="Open Sans"/>
                        <a:sym typeface="Open Sans"/>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EnableCloudWatchLogs</a:t>
                      </a:r>
                      <a:endParaRPr sz="2200" u="none" strike="noStrike" cap="none">
                        <a:latin typeface="Open Sans"/>
                        <a:ea typeface="Open Sans"/>
                        <a:cs typeface="Open Sans"/>
                        <a:sym typeface="Open Sans"/>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WorkerDiskSize</a:t>
                      </a:r>
                      <a:endParaRPr sz="2200" u="none" strike="noStrike" cap="none">
                        <a:latin typeface="Open Sans"/>
                        <a:ea typeface="Open Sans"/>
                        <a:cs typeface="Open Sans"/>
                        <a:sym typeface="Open Sans"/>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ManagerDiskSize</a:t>
                      </a:r>
                      <a:endParaRPr sz="2200" u="none" strike="noStrike" cap="none">
                        <a:latin typeface="Open Sans"/>
                        <a:ea typeface="Open Sans"/>
                        <a:cs typeface="Open Sans"/>
                        <a:sym typeface="Open Sans"/>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ManagerDiskType</a:t>
                      </a:r>
                      <a:endParaRPr sz="2200" u="none" strike="noStrike" cap="none">
                        <a:latin typeface="Open Sans"/>
                        <a:ea typeface="Open Sans"/>
                        <a:cs typeface="Open Sans"/>
                        <a:sym typeface="Open Sans"/>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370850">
                <a:tc gridSpan="2">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chemeClr val="dk1"/>
                          </a:solidFill>
                          <a:latin typeface="Open Sans"/>
                          <a:ea typeface="Open Sans"/>
                          <a:cs typeface="Open Sans"/>
                          <a:sym typeface="Open Sans"/>
                        </a:rPr>
                        <a:t>WorkerDiskType</a:t>
                      </a:r>
                      <a:endParaRPr sz="2200" u="none" strike="noStrike" cap="none">
                        <a:solidFill>
                          <a:schemeClr val="dk1"/>
                        </a:solidFill>
                        <a:latin typeface="Open Sans"/>
                        <a:ea typeface="Open Sans"/>
                        <a:cs typeface="Open Sans"/>
                        <a:sym typeface="Open Sans"/>
                      </a:endParaRPr>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6"/>
                  </a:ext>
                </a:extLst>
              </a:tr>
            </a:tbl>
          </a:graphicData>
        </a:graphic>
      </p:graphicFrame>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Shape 2862"/>
        <p:cNvGrpSpPr/>
        <p:nvPr/>
      </p:nvGrpSpPr>
      <p:grpSpPr>
        <a:xfrm>
          <a:off x="0" y="0"/>
          <a:ext cx="0" cy="0"/>
          <a:chOff x="0" y="0"/>
          <a:chExt cx="0" cy="0"/>
        </a:xfrm>
      </p:grpSpPr>
      <p:sp>
        <p:nvSpPr>
          <p:cNvPr id="2863" name="Google Shape;2863;g6b6c14001a_1_66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for AWS</a:t>
            </a:r>
            <a:endParaRPr/>
          </a:p>
        </p:txBody>
      </p:sp>
      <p:pic>
        <p:nvPicPr>
          <p:cNvPr id="2864" name="Google Shape;2864;g6b6c14001a_1_664"/>
          <p:cNvPicPr preferRelativeResize="0"/>
          <p:nvPr/>
        </p:nvPicPr>
        <p:blipFill rotWithShape="1">
          <a:blip r:embed="rId3">
            <a:alphaModFix/>
          </a:blip>
          <a:srcRect/>
          <a:stretch/>
        </p:blipFill>
        <p:spPr>
          <a:xfrm>
            <a:off x="5794600" y="716425"/>
            <a:ext cx="4780026" cy="318300"/>
          </a:xfrm>
          <a:prstGeom prst="rect">
            <a:avLst/>
          </a:prstGeom>
          <a:noFill/>
          <a:ln>
            <a:noFill/>
          </a:ln>
        </p:spPr>
      </p:pic>
      <p:sp>
        <p:nvSpPr>
          <p:cNvPr id="2865" name="Google Shape;2865;g6b6c14001a_1_664"/>
          <p:cNvSpPr/>
          <p:nvPr/>
        </p:nvSpPr>
        <p:spPr>
          <a:xfrm>
            <a:off x="1305249" y="2239650"/>
            <a:ext cx="7180274"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Order in which the prerequisites are to be installed:</a:t>
            </a:r>
            <a:endParaRPr sz="2200" b="0" i="0" u="none" strike="noStrike" cap="none">
              <a:solidFill>
                <a:schemeClr val="lt1"/>
              </a:solidFill>
              <a:latin typeface="Open Sans"/>
              <a:ea typeface="Open Sans"/>
              <a:cs typeface="Open Sans"/>
              <a:sym typeface="Open Sans"/>
            </a:endParaRPr>
          </a:p>
        </p:txBody>
      </p:sp>
      <p:sp>
        <p:nvSpPr>
          <p:cNvPr id="2866" name="Google Shape;2866;g6b6c14001a_1_664"/>
          <p:cNvSpPr/>
          <p:nvPr/>
        </p:nvSpPr>
        <p:spPr>
          <a:xfrm>
            <a:off x="1305262" y="3711630"/>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867" name="Google Shape;2867;g6b6c14001a_1_664"/>
          <p:cNvSpPr/>
          <p:nvPr/>
        </p:nvSpPr>
        <p:spPr>
          <a:xfrm>
            <a:off x="1305262" y="4487125"/>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868" name="Google Shape;2868;g6b6c14001a_1_664"/>
          <p:cNvSpPr/>
          <p:nvPr/>
        </p:nvSpPr>
        <p:spPr>
          <a:xfrm>
            <a:off x="1305262" y="5262620"/>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869" name="Google Shape;2869;g6b6c14001a_1_664"/>
          <p:cNvCxnSpPr>
            <a:stCxn id="2866" idx="4"/>
            <a:endCxn id="2867" idx="0"/>
          </p:cNvCxnSpPr>
          <p:nvPr/>
        </p:nvCxnSpPr>
        <p:spPr>
          <a:xfrm>
            <a:off x="1533862" y="4168830"/>
            <a:ext cx="0" cy="318300"/>
          </a:xfrm>
          <a:prstGeom prst="straightConnector1">
            <a:avLst/>
          </a:prstGeom>
          <a:noFill/>
          <a:ln w="19050" cap="flat" cmpd="sng">
            <a:solidFill>
              <a:srgbClr val="5B5B5B"/>
            </a:solidFill>
            <a:prstDash val="dot"/>
            <a:round/>
            <a:headEnd type="none" w="sm" len="sm"/>
            <a:tailEnd type="none" w="sm" len="sm"/>
          </a:ln>
        </p:spPr>
      </p:cxnSp>
      <p:cxnSp>
        <p:nvCxnSpPr>
          <p:cNvPr id="2870" name="Google Shape;2870;g6b6c14001a_1_664"/>
          <p:cNvCxnSpPr>
            <a:stCxn id="2867" idx="4"/>
            <a:endCxn id="2868" idx="0"/>
          </p:cNvCxnSpPr>
          <p:nvPr/>
        </p:nvCxnSpPr>
        <p:spPr>
          <a:xfrm>
            <a:off x="1533862" y="4944325"/>
            <a:ext cx="0" cy="318300"/>
          </a:xfrm>
          <a:prstGeom prst="straightConnector1">
            <a:avLst/>
          </a:prstGeom>
          <a:noFill/>
          <a:ln w="19050" cap="flat" cmpd="sng">
            <a:solidFill>
              <a:srgbClr val="5B5B5B"/>
            </a:solidFill>
            <a:prstDash val="dot"/>
            <a:round/>
            <a:headEnd type="none" w="sm" len="sm"/>
            <a:tailEnd type="none" w="sm" len="sm"/>
          </a:ln>
        </p:spPr>
      </p:cxnSp>
      <p:sp>
        <p:nvSpPr>
          <p:cNvPr id="2871" name="Google Shape;2871;g6b6c14001a_1_664"/>
          <p:cNvSpPr/>
          <p:nvPr/>
        </p:nvSpPr>
        <p:spPr>
          <a:xfrm>
            <a:off x="1959417" y="3711630"/>
            <a:ext cx="24750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Install Docker EE</a:t>
            </a:r>
            <a:endParaRPr sz="2200" b="0" i="0" u="none" strike="noStrike" cap="none">
              <a:solidFill>
                <a:srgbClr val="3F3F3F"/>
              </a:solidFill>
              <a:latin typeface="Open Sans"/>
              <a:ea typeface="Open Sans"/>
              <a:cs typeface="Open Sans"/>
              <a:sym typeface="Open Sans"/>
            </a:endParaRPr>
          </a:p>
        </p:txBody>
      </p:sp>
      <p:sp>
        <p:nvSpPr>
          <p:cNvPr id="2872" name="Google Shape;2872;g6b6c14001a_1_664"/>
          <p:cNvSpPr/>
          <p:nvPr/>
        </p:nvSpPr>
        <p:spPr>
          <a:xfrm>
            <a:off x="1991058" y="4487125"/>
            <a:ext cx="1617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Install UCP</a:t>
            </a:r>
            <a:endParaRPr sz="2200" b="0" i="0" u="none" strike="noStrike" cap="none">
              <a:solidFill>
                <a:srgbClr val="3F3F3F"/>
              </a:solidFill>
              <a:latin typeface="Open Sans"/>
              <a:ea typeface="Open Sans"/>
              <a:cs typeface="Open Sans"/>
              <a:sym typeface="Open Sans"/>
            </a:endParaRPr>
          </a:p>
        </p:txBody>
      </p:sp>
      <p:sp>
        <p:nvSpPr>
          <p:cNvPr id="2873" name="Google Shape;2873;g6b6c14001a_1_664"/>
          <p:cNvSpPr/>
          <p:nvPr/>
        </p:nvSpPr>
        <p:spPr>
          <a:xfrm>
            <a:off x="1991058" y="5302874"/>
            <a:ext cx="1617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Install DTR</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Shape 2878"/>
        <p:cNvGrpSpPr/>
        <p:nvPr/>
      </p:nvGrpSpPr>
      <p:grpSpPr>
        <a:xfrm>
          <a:off x="0" y="0"/>
          <a:ext cx="0" cy="0"/>
          <a:chOff x="0" y="0"/>
          <a:chExt cx="0" cy="0"/>
        </a:xfrm>
      </p:grpSpPr>
      <p:sp>
        <p:nvSpPr>
          <p:cNvPr id="2879" name="Google Shape;2879;g6b6c14001a_1_70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2880" name="Google Shape;2880;g6b6c14001a_1_702"/>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2881" name="Google Shape;2881;g6b6c14001a_1_702"/>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Adding AWS EC2 user:</a:t>
            </a:r>
            <a:endParaRPr sz="2200" b="0" i="0" u="none" strike="noStrike" cap="none">
              <a:solidFill>
                <a:schemeClr val="lt1"/>
              </a:solidFill>
              <a:latin typeface="Open Sans"/>
              <a:ea typeface="Open Sans"/>
              <a:cs typeface="Open Sans"/>
              <a:sym typeface="Open Sans"/>
            </a:endParaRPr>
          </a:p>
        </p:txBody>
      </p:sp>
      <p:sp>
        <p:nvSpPr>
          <p:cNvPr id="2882" name="Google Shape;2882;g6b6c14001a_1_702"/>
          <p:cNvSpPr/>
          <p:nvPr/>
        </p:nvSpPr>
        <p:spPr>
          <a:xfrm>
            <a:off x="6554880" y="3330623"/>
            <a:ext cx="457200" cy="4644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883" name="Google Shape;2883;g6b6c14001a_1_702"/>
          <p:cNvSpPr/>
          <p:nvPr/>
        </p:nvSpPr>
        <p:spPr>
          <a:xfrm>
            <a:off x="3316400" y="3357428"/>
            <a:ext cx="3070800" cy="437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Start a Docker service</a:t>
            </a:r>
            <a:endParaRPr sz="2200" b="0" i="0" u="none" strike="noStrike" cap="none">
              <a:solidFill>
                <a:srgbClr val="3F3F3F"/>
              </a:solidFill>
              <a:latin typeface="Open Sans"/>
              <a:ea typeface="Open Sans"/>
              <a:cs typeface="Open Sans"/>
              <a:sym typeface="Open Sans"/>
            </a:endParaRPr>
          </a:p>
        </p:txBody>
      </p:sp>
      <p:grpSp>
        <p:nvGrpSpPr>
          <p:cNvPr id="2884" name="Google Shape;2884;g6b6c14001a_1_702"/>
          <p:cNvGrpSpPr/>
          <p:nvPr/>
        </p:nvGrpSpPr>
        <p:grpSpPr>
          <a:xfrm>
            <a:off x="7012080" y="3254002"/>
            <a:ext cx="5999695" cy="617647"/>
            <a:chOff x="6301252" y="6517530"/>
            <a:chExt cx="5999695" cy="608100"/>
          </a:xfrm>
        </p:grpSpPr>
        <p:sp>
          <p:nvSpPr>
            <p:cNvPr id="2885" name="Google Shape;2885;g6b6c14001a_1_702"/>
            <p:cNvSpPr/>
            <p:nvPr/>
          </p:nvSpPr>
          <p:spPr>
            <a:xfrm>
              <a:off x="8718047" y="6517530"/>
              <a:ext cx="3582900" cy="6081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sudo service docker start</a:t>
              </a:r>
              <a:endParaRPr sz="2200" b="0" i="1" u="none" strike="noStrike" cap="none">
                <a:solidFill>
                  <a:srgbClr val="434343"/>
                </a:solidFill>
                <a:latin typeface="Open Sans"/>
                <a:ea typeface="Open Sans"/>
                <a:cs typeface="Open Sans"/>
                <a:sym typeface="Open Sans"/>
              </a:endParaRPr>
            </a:p>
          </p:txBody>
        </p:sp>
        <p:cxnSp>
          <p:nvCxnSpPr>
            <p:cNvPr id="2886" name="Google Shape;2886;g6b6c14001a_1_702"/>
            <p:cNvCxnSpPr>
              <a:stCxn id="2882" idx="6"/>
              <a:endCxn id="2885" idx="1"/>
            </p:cNvCxnSpPr>
            <p:nvPr/>
          </p:nvCxnSpPr>
          <p:spPr>
            <a:xfrm>
              <a:off x="6301252" y="6821578"/>
              <a:ext cx="2416800" cy="600"/>
            </a:xfrm>
            <a:prstGeom prst="bentConnector3">
              <a:avLst>
                <a:gd name="adj1" fmla="val 1890"/>
              </a:avLst>
            </a:prstGeom>
            <a:noFill/>
            <a:ln w="9525" cap="flat" cmpd="sng">
              <a:solidFill>
                <a:srgbClr val="5597D3"/>
              </a:solidFill>
              <a:prstDash val="solid"/>
              <a:round/>
              <a:headEnd type="none" w="sm" len="sm"/>
              <a:tailEnd type="triangle" w="med" len="med"/>
            </a:ln>
          </p:spPr>
        </p:cxnSp>
      </p:gr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Shape 2891"/>
        <p:cNvGrpSpPr/>
        <p:nvPr/>
      </p:nvGrpSpPr>
      <p:grpSpPr>
        <a:xfrm>
          <a:off x="0" y="0"/>
          <a:ext cx="0" cy="0"/>
          <a:chOff x="0" y="0"/>
          <a:chExt cx="0" cy="0"/>
        </a:xfrm>
      </p:grpSpPr>
      <p:sp>
        <p:nvSpPr>
          <p:cNvPr id="2892" name="Google Shape;2892;g6b6c14001a_1_93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2893" name="Google Shape;2893;g6b6c14001a_1_937"/>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2894" name="Google Shape;2894;g6b6c14001a_1_937"/>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Adding AWS EC2 user:</a:t>
            </a:r>
            <a:endParaRPr sz="2200" b="0" i="0" u="none" strike="noStrike" cap="none">
              <a:solidFill>
                <a:schemeClr val="lt1"/>
              </a:solidFill>
              <a:latin typeface="Open Sans"/>
              <a:ea typeface="Open Sans"/>
              <a:cs typeface="Open Sans"/>
              <a:sym typeface="Open Sans"/>
            </a:endParaRPr>
          </a:p>
        </p:txBody>
      </p:sp>
      <p:sp>
        <p:nvSpPr>
          <p:cNvPr id="2895" name="Google Shape;2895;g6b6c14001a_1_937"/>
          <p:cNvSpPr/>
          <p:nvPr/>
        </p:nvSpPr>
        <p:spPr>
          <a:xfrm>
            <a:off x="65548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896" name="Google Shape;2896;g6b6c14001a_1_937"/>
          <p:cNvSpPr/>
          <p:nvPr/>
        </p:nvSpPr>
        <p:spPr>
          <a:xfrm>
            <a:off x="65548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2897" name="Google Shape;2897;g6b6c14001a_1_937"/>
          <p:cNvCxnSpPr>
            <a:stCxn id="2895" idx="4"/>
            <a:endCxn id="2896" idx="0"/>
          </p:cNvCxnSpPr>
          <p:nvPr/>
        </p:nvCxnSpPr>
        <p:spPr>
          <a:xfrm>
            <a:off x="6783483" y="3787461"/>
            <a:ext cx="0" cy="318300"/>
          </a:xfrm>
          <a:prstGeom prst="straightConnector1">
            <a:avLst/>
          </a:prstGeom>
          <a:noFill/>
          <a:ln w="19050" cap="flat" cmpd="sng">
            <a:solidFill>
              <a:srgbClr val="5B5B5B"/>
            </a:solidFill>
            <a:prstDash val="dot"/>
            <a:round/>
            <a:headEnd type="none" w="sm" len="sm"/>
            <a:tailEnd type="none" w="sm" len="sm"/>
          </a:ln>
        </p:spPr>
      </p:cxnSp>
      <p:sp>
        <p:nvSpPr>
          <p:cNvPr id="2898" name="Google Shape;2898;g6b6c14001a_1_937"/>
          <p:cNvSpPr/>
          <p:nvPr/>
        </p:nvSpPr>
        <p:spPr>
          <a:xfrm>
            <a:off x="3316400" y="33566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Start a Docker service</a:t>
            </a:r>
            <a:endParaRPr sz="2200" b="0" i="0" u="none" strike="noStrike" cap="none">
              <a:solidFill>
                <a:srgbClr val="3F3F3F"/>
              </a:solidFill>
              <a:latin typeface="Open Sans"/>
              <a:ea typeface="Open Sans"/>
              <a:cs typeface="Open Sans"/>
              <a:sym typeface="Open Sans"/>
            </a:endParaRPr>
          </a:p>
        </p:txBody>
      </p:sp>
      <p:sp>
        <p:nvSpPr>
          <p:cNvPr id="2899" name="Google Shape;2899;g6b6c14001a_1_937"/>
          <p:cNvSpPr txBox="1"/>
          <p:nvPr/>
        </p:nvSpPr>
        <p:spPr>
          <a:xfrm>
            <a:off x="1352275" y="4023850"/>
            <a:ext cx="5126400" cy="621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Add the ec2-user to the docker group</a:t>
            </a:r>
            <a:endParaRPr sz="2200" b="0" i="0" u="none" strike="noStrike" cap="none">
              <a:solidFill>
                <a:srgbClr val="434343"/>
              </a:solidFill>
              <a:latin typeface="Open Sans"/>
              <a:ea typeface="Open Sans"/>
              <a:cs typeface="Open Sans"/>
              <a:sym typeface="Open Sans"/>
            </a:endParaRPr>
          </a:p>
        </p:txBody>
      </p:sp>
      <p:grpSp>
        <p:nvGrpSpPr>
          <p:cNvPr id="2900" name="Google Shape;2900;g6b6c14001a_1_937"/>
          <p:cNvGrpSpPr/>
          <p:nvPr/>
        </p:nvGrpSpPr>
        <p:grpSpPr>
          <a:xfrm>
            <a:off x="7012083" y="3950088"/>
            <a:ext cx="7151203" cy="768517"/>
            <a:chOff x="4087425" y="6804737"/>
            <a:chExt cx="10279148" cy="608100"/>
          </a:xfrm>
        </p:grpSpPr>
        <p:sp>
          <p:nvSpPr>
            <p:cNvPr id="2901" name="Google Shape;2901;g6b6c14001a_1_937"/>
            <p:cNvSpPr/>
            <p:nvPr/>
          </p:nvSpPr>
          <p:spPr>
            <a:xfrm>
              <a:off x="9240173" y="6804737"/>
              <a:ext cx="5126400" cy="6081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sudo usermod -a -G docker ec2-user</a:t>
              </a:r>
              <a:endParaRPr sz="2200" b="0" i="1" u="none" strike="noStrike" cap="none">
                <a:solidFill>
                  <a:srgbClr val="434343"/>
                </a:solidFill>
                <a:latin typeface="Open Sans"/>
                <a:ea typeface="Open Sans"/>
                <a:cs typeface="Open Sans"/>
                <a:sym typeface="Open Sans"/>
              </a:endParaRPr>
            </a:p>
          </p:txBody>
        </p:sp>
        <p:cxnSp>
          <p:nvCxnSpPr>
            <p:cNvPr id="2902" name="Google Shape;2902;g6b6c14001a_1_937"/>
            <p:cNvCxnSpPr>
              <a:stCxn id="2896" idx="6"/>
              <a:endCxn id="2901" idx="1"/>
            </p:cNvCxnSpPr>
            <p:nvPr/>
          </p:nvCxnSpPr>
          <p:spPr>
            <a:xfrm>
              <a:off x="4087425" y="7108794"/>
              <a:ext cx="5152800" cy="600"/>
            </a:xfrm>
            <a:prstGeom prst="bentConnector3">
              <a:avLst>
                <a:gd name="adj1" fmla="val 49999"/>
              </a:avLst>
            </a:prstGeom>
            <a:noFill/>
            <a:ln w="9525" cap="flat" cmpd="sng">
              <a:solidFill>
                <a:srgbClr val="5597D3"/>
              </a:solidFill>
              <a:prstDash val="solid"/>
              <a:round/>
              <a:headEnd type="none" w="sm" len="sm"/>
              <a:tailEnd type="triangle" w="med" len="med"/>
            </a:ln>
          </p:spPr>
        </p:cxnSp>
      </p:gr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Shape 2907"/>
        <p:cNvGrpSpPr/>
        <p:nvPr/>
      </p:nvGrpSpPr>
      <p:grpSpPr>
        <a:xfrm>
          <a:off x="0" y="0"/>
          <a:ext cx="0" cy="0"/>
          <a:chOff x="0" y="0"/>
          <a:chExt cx="0" cy="0"/>
        </a:xfrm>
      </p:grpSpPr>
      <p:sp>
        <p:nvSpPr>
          <p:cNvPr id="2908" name="Google Shape;2908;g6b6c14001a_1_114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2909" name="Google Shape;2909;g6b6c14001a_1_1144"/>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2910" name="Google Shape;2910;g6b6c14001a_1_1144"/>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Adding AWS EC2 user:</a:t>
            </a:r>
            <a:endParaRPr sz="2200" b="0" i="0" u="none" strike="noStrike" cap="none">
              <a:solidFill>
                <a:schemeClr val="lt1"/>
              </a:solidFill>
              <a:latin typeface="Open Sans"/>
              <a:ea typeface="Open Sans"/>
              <a:cs typeface="Open Sans"/>
              <a:sym typeface="Open Sans"/>
            </a:endParaRPr>
          </a:p>
        </p:txBody>
      </p:sp>
      <p:sp>
        <p:nvSpPr>
          <p:cNvPr id="2911" name="Google Shape;2911;g6b6c14001a_1_1144"/>
          <p:cNvSpPr/>
          <p:nvPr/>
        </p:nvSpPr>
        <p:spPr>
          <a:xfrm>
            <a:off x="65548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912" name="Google Shape;2912;g6b6c14001a_1_1144"/>
          <p:cNvSpPr/>
          <p:nvPr/>
        </p:nvSpPr>
        <p:spPr>
          <a:xfrm>
            <a:off x="65548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913" name="Google Shape;2913;g6b6c14001a_1_1144"/>
          <p:cNvSpPr/>
          <p:nvPr/>
        </p:nvSpPr>
        <p:spPr>
          <a:xfrm>
            <a:off x="65548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914" name="Google Shape;2914;g6b6c14001a_1_1144"/>
          <p:cNvCxnSpPr>
            <a:stCxn id="2911" idx="4"/>
            <a:endCxn id="2912" idx="0"/>
          </p:cNvCxnSpPr>
          <p:nvPr/>
        </p:nvCxnSpPr>
        <p:spPr>
          <a:xfrm>
            <a:off x="6783483" y="3787461"/>
            <a:ext cx="0" cy="318300"/>
          </a:xfrm>
          <a:prstGeom prst="straightConnector1">
            <a:avLst/>
          </a:prstGeom>
          <a:noFill/>
          <a:ln w="19050" cap="flat" cmpd="sng">
            <a:solidFill>
              <a:srgbClr val="5B5B5B"/>
            </a:solidFill>
            <a:prstDash val="dot"/>
            <a:round/>
            <a:headEnd type="none" w="sm" len="sm"/>
            <a:tailEnd type="none" w="sm" len="sm"/>
          </a:ln>
        </p:spPr>
      </p:cxnSp>
      <p:cxnSp>
        <p:nvCxnSpPr>
          <p:cNvPr id="2915" name="Google Shape;2915;g6b6c14001a_1_1144"/>
          <p:cNvCxnSpPr>
            <a:stCxn id="2912" idx="4"/>
            <a:endCxn id="2913" idx="0"/>
          </p:cNvCxnSpPr>
          <p:nvPr/>
        </p:nvCxnSpPr>
        <p:spPr>
          <a:xfrm>
            <a:off x="6783483" y="4562956"/>
            <a:ext cx="0" cy="318300"/>
          </a:xfrm>
          <a:prstGeom prst="straightConnector1">
            <a:avLst/>
          </a:prstGeom>
          <a:noFill/>
          <a:ln w="19050" cap="flat" cmpd="sng">
            <a:solidFill>
              <a:srgbClr val="5B5B5B"/>
            </a:solidFill>
            <a:prstDash val="dot"/>
            <a:round/>
            <a:headEnd type="none" w="sm" len="sm"/>
            <a:tailEnd type="none" w="sm" len="sm"/>
          </a:ln>
        </p:spPr>
      </p:cxnSp>
      <p:sp>
        <p:nvSpPr>
          <p:cNvPr id="2916" name="Google Shape;2916;g6b6c14001a_1_1144"/>
          <p:cNvSpPr/>
          <p:nvPr/>
        </p:nvSpPr>
        <p:spPr>
          <a:xfrm>
            <a:off x="3316400" y="33566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Start a Docker service</a:t>
            </a:r>
            <a:endParaRPr sz="2200" b="0" i="0" u="none" strike="noStrike" cap="none">
              <a:solidFill>
                <a:srgbClr val="3F3F3F"/>
              </a:solidFill>
              <a:latin typeface="Open Sans"/>
              <a:ea typeface="Open Sans"/>
              <a:cs typeface="Open Sans"/>
              <a:sym typeface="Open Sans"/>
            </a:endParaRPr>
          </a:p>
        </p:txBody>
      </p:sp>
      <p:sp>
        <p:nvSpPr>
          <p:cNvPr id="2917" name="Google Shape;2917;g6b6c14001a_1_1144"/>
          <p:cNvSpPr txBox="1"/>
          <p:nvPr/>
        </p:nvSpPr>
        <p:spPr>
          <a:xfrm>
            <a:off x="2414900" y="4644850"/>
            <a:ext cx="3972300" cy="712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000000"/>
                </a:solidFill>
                <a:latin typeface="Open Sans"/>
                <a:ea typeface="Open Sans"/>
                <a:cs typeface="Open Sans"/>
                <a:sym typeface="Open Sans"/>
              </a:rPr>
              <a:t>Log out and log back in again </a:t>
            </a:r>
            <a:endParaRPr sz="2200" b="0" i="0" u="none" strike="noStrike" cap="none">
              <a:solidFill>
                <a:srgbClr val="000000"/>
              </a:solidFill>
              <a:latin typeface="Open Sans"/>
              <a:ea typeface="Open Sans"/>
              <a:cs typeface="Open Sans"/>
              <a:sym typeface="Open Sans"/>
            </a:endParaRPr>
          </a:p>
        </p:txBody>
      </p:sp>
      <p:sp>
        <p:nvSpPr>
          <p:cNvPr id="2918" name="Google Shape;2918;g6b6c14001a_1_1144"/>
          <p:cNvSpPr txBox="1"/>
          <p:nvPr/>
        </p:nvSpPr>
        <p:spPr>
          <a:xfrm>
            <a:off x="1352275" y="4023850"/>
            <a:ext cx="5126400" cy="621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Add the ec2-user to the docker group</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Shape 2923"/>
        <p:cNvGrpSpPr/>
        <p:nvPr/>
      </p:nvGrpSpPr>
      <p:grpSpPr>
        <a:xfrm>
          <a:off x="0" y="0"/>
          <a:ext cx="0" cy="0"/>
          <a:chOff x="0" y="0"/>
          <a:chExt cx="0" cy="0"/>
        </a:xfrm>
      </p:grpSpPr>
      <p:sp>
        <p:nvSpPr>
          <p:cNvPr id="2924" name="Google Shape;2924;g6b6c14001a_1_116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2925" name="Google Shape;2925;g6b6c14001a_1_1163"/>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2926" name="Google Shape;2926;g6b6c14001a_1_1163"/>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Adding AWS EC2 user:</a:t>
            </a:r>
            <a:endParaRPr sz="2200" b="0" i="0" u="none" strike="noStrike" cap="none">
              <a:solidFill>
                <a:schemeClr val="lt1"/>
              </a:solidFill>
              <a:latin typeface="Open Sans"/>
              <a:ea typeface="Open Sans"/>
              <a:cs typeface="Open Sans"/>
              <a:sym typeface="Open Sans"/>
            </a:endParaRPr>
          </a:p>
        </p:txBody>
      </p:sp>
      <p:sp>
        <p:nvSpPr>
          <p:cNvPr id="2927" name="Google Shape;2927;g6b6c14001a_1_1163"/>
          <p:cNvSpPr/>
          <p:nvPr/>
        </p:nvSpPr>
        <p:spPr>
          <a:xfrm>
            <a:off x="6554883" y="56567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2928" name="Google Shape;2928;g6b6c14001a_1_1163"/>
          <p:cNvCxnSpPr>
            <a:endCxn id="2927" idx="0"/>
          </p:cNvCxnSpPr>
          <p:nvPr/>
        </p:nvCxnSpPr>
        <p:spPr>
          <a:xfrm>
            <a:off x="6783483" y="5338446"/>
            <a:ext cx="0" cy="318300"/>
          </a:xfrm>
          <a:prstGeom prst="straightConnector1">
            <a:avLst/>
          </a:prstGeom>
          <a:noFill/>
          <a:ln w="19050" cap="flat" cmpd="sng">
            <a:solidFill>
              <a:srgbClr val="5B5B5B"/>
            </a:solidFill>
            <a:prstDash val="dot"/>
            <a:round/>
            <a:headEnd type="none" w="sm" len="sm"/>
            <a:tailEnd type="none" w="sm" len="sm"/>
          </a:ln>
        </p:spPr>
      </p:cxnSp>
      <p:sp>
        <p:nvSpPr>
          <p:cNvPr id="2929" name="Google Shape;2929;g6b6c14001a_1_1163"/>
          <p:cNvSpPr/>
          <p:nvPr/>
        </p:nvSpPr>
        <p:spPr>
          <a:xfrm>
            <a:off x="65548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930" name="Google Shape;2930;g6b6c14001a_1_1163"/>
          <p:cNvSpPr/>
          <p:nvPr/>
        </p:nvSpPr>
        <p:spPr>
          <a:xfrm>
            <a:off x="65548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2931" name="Google Shape;2931;g6b6c14001a_1_1163"/>
          <p:cNvSpPr/>
          <p:nvPr/>
        </p:nvSpPr>
        <p:spPr>
          <a:xfrm>
            <a:off x="65548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932" name="Google Shape;2932;g6b6c14001a_1_1163"/>
          <p:cNvCxnSpPr>
            <a:stCxn id="2929" idx="4"/>
            <a:endCxn id="2930" idx="0"/>
          </p:cNvCxnSpPr>
          <p:nvPr/>
        </p:nvCxnSpPr>
        <p:spPr>
          <a:xfrm>
            <a:off x="6783483" y="3787461"/>
            <a:ext cx="0" cy="318300"/>
          </a:xfrm>
          <a:prstGeom prst="straightConnector1">
            <a:avLst/>
          </a:prstGeom>
          <a:noFill/>
          <a:ln w="19050" cap="flat" cmpd="sng">
            <a:solidFill>
              <a:srgbClr val="5B5B5B"/>
            </a:solidFill>
            <a:prstDash val="dot"/>
            <a:round/>
            <a:headEnd type="none" w="sm" len="sm"/>
            <a:tailEnd type="none" w="sm" len="sm"/>
          </a:ln>
        </p:spPr>
      </p:cxnSp>
      <p:cxnSp>
        <p:nvCxnSpPr>
          <p:cNvPr id="2933" name="Google Shape;2933;g6b6c14001a_1_1163"/>
          <p:cNvCxnSpPr>
            <a:stCxn id="2930" idx="4"/>
            <a:endCxn id="2931" idx="0"/>
          </p:cNvCxnSpPr>
          <p:nvPr/>
        </p:nvCxnSpPr>
        <p:spPr>
          <a:xfrm>
            <a:off x="6783483" y="4562956"/>
            <a:ext cx="0" cy="318300"/>
          </a:xfrm>
          <a:prstGeom prst="straightConnector1">
            <a:avLst/>
          </a:prstGeom>
          <a:noFill/>
          <a:ln w="19050" cap="flat" cmpd="sng">
            <a:solidFill>
              <a:srgbClr val="5B5B5B"/>
            </a:solidFill>
            <a:prstDash val="dot"/>
            <a:round/>
            <a:headEnd type="none" w="sm" len="sm"/>
            <a:tailEnd type="none" w="sm" len="sm"/>
          </a:ln>
        </p:spPr>
      </p:cxnSp>
      <p:sp>
        <p:nvSpPr>
          <p:cNvPr id="2934" name="Google Shape;2934;g6b6c14001a_1_1163"/>
          <p:cNvSpPr/>
          <p:nvPr/>
        </p:nvSpPr>
        <p:spPr>
          <a:xfrm>
            <a:off x="3316400" y="33566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Start a Docker service</a:t>
            </a:r>
            <a:endParaRPr sz="2200" b="0" i="0" u="none" strike="noStrike" cap="none">
              <a:solidFill>
                <a:srgbClr val="3F3F3F"/>
              </a:solidFill>
              <a:latin typeface="Open Sans"/>
              <a:ea typeface="Open Sans"/>
              <a:cs typeface="Open Sans"/>
              <a:sym typeface="Open Sans"/>
            </a:endParaRPr>
          </a:p>
        </p:txBody>
      </p:sp>
      <p:sp>
        <p:nvSpPr>
          <p:cNvPr id="2935" name="Google Shape;2935;g6b6c14001a_1_1163"/>
          <p:cNvSpPr txBox="1"/>
          <p:nvPr/>
        </p:nvSpPr>
        <p:spPr>
          <a:xfrm>
            <a:off x="2414900" y="4644850"/>
            <a:ext cx="3972300" cy="712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000000"/>
                </a:solidFill>
                <a:latin typeface="Open Sans"/>
                <a:ea typeface="Open Sans"/>
                <a:cs typeface="Open Sans"/>
                <a:sym typeface="Open Sans"/>
              </a:rPr>
              <a:t>Log out and log back in again </a:t>
            </a:r>
            <a:endParaRPr sz="2200" b="0" i="0" u="none" strike="noStrike" cap="none">
              <a:solidFill>
                <a:srgbClr val="000000"/>
              </a:solidFill>
              <a:latin typeface="Open Sans"/>
              <a:ea typeface="Open Sans"/>
              <a:cs typeface="Open Sans"/>
              <a:sym typeface="Open Sans"/>
            </a:endParaRPr>
          </a:p>
        </p:txBody>
      </p:sp>
      <p:sp>
        <p:nvSpPr>
          <p:cNvPr id="2936" name="Google Shape;2936;g6b6c14001a_1_1163"/>
          <p:cNvSpPr txBox="1"/>
          <p:nvPr/>
        </p:nvSpPr>
        <p:spPr>
          <a:xfrm>
            <a:off x="1086700" y="5440600"/>
            <a:ext cx="5300400" cy="10419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Check that the ec2-user is running Docker commands without using </a:t>
            </a:r>
            <a:r>
              <a:rPr lang="en-US" sz="2200" b="0" i="1" u="none" strike="noStrike" cap="none">
                <a:solidFill>
                  <a:srgbClr val="434343"/>
                </a:solidFill>
                <a:latin typeface="Open Sans"/>
                <a:ea typeface="Open Sans"/>
                <a:cs typeface="Open Sans"/>
                <a:sym typeface="Open Sans"/>
              </a:rPr>
              <a:t>sudo</a:t>
            </a:r>
            <a:r>
              <a:rPr lang="en-US" sz="2200" b="0" i="0" u="none" strike="noStrike" cap="none">
                <a:solidFill>
                  <a:srgbClr val="434343"/>
                </a:solidFill>
                <a:latin typeface="Open Sans"/>
                <a:ea typeface="Open Sans"/>
                <a:cs typeface="Open Sans"/>
                <a:sym typeface="Open Sans"/>
              </a:rPr>
              <a:t> </a:t>
            </a:r>
            <a:endParaRPr sz="2200" b="0" i="0" u="none" strike="noStrike" cap="none">
              <a:solidFill>
                <a:srgbClr val="434343"/>
              </a:solidFill>
              <a:latin typeface="Open Sans"/>
              <a:ea typeface="Open Sans"/>
              <a:cs typeface="Open Sans"/>
              <a:sym typeface="Open Sans"/>
            </a:endParaRPr>
          </a:p>
        </p:txBody>
      </p:sp>
      <p:grpSp>
        <p:nvGrpSpPr>
          <p:cNvPr id="2937" name="Google Shape;2937;g6b6c14001a_1_1163"/>
          <p:cNvGrpSpPr/>
          <p:nvPr/>
        </p:nvGrpSpPr>
        <p:grpSpPr>
          <a:xfrm>
            <a:off x="7012083" y="5710587"/>
            <a:ext cx="4317702" cy="349536"/>
            <a:chOff x="5742705" y="4287387"/>
            <a:chExt cx="4546386" cy="608100"/>
          </a:xfrm>
        </p:grpSpPr>
        <p:sp>
          <p:nvSpPr>
            <p:cNvPr id="2938" name="Google Shape;2938;g6b6c14001a_1_1163"/>
            <p:cNvSpPr/>
            <p:nvPr/>
          </p:nvSpPr>
          <p:spPr>
            <a:xfrm>
              <a:off x="8081091" y="4287387"/>
              <a:ext cx="2208000" cy="6081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docker info</a:t>
              </a:r>
              <a:endParaRPr sz="2200" b="0" i="1" u="none" strike="noStrike" cap="none">
                <a:solidFill>
                  <a:srgbClr val="434343"/>
                </a:solidFill>
                <a:latin typeface="Open Sans"/>
                <a:ea typeface="Open Sans"/>
                <a:cs typeface="Open Sans"/>
                <a:sym typeface="Open Sans"/>
              </a:endParaRPr>
            </a:p>
          </p:txBody>
        </p:sp>
        <p:cxnSp>
          <p:nvCxnSpPr>
            <p:cNvPr id="2939" name="Google Shape;2939;g6b6c14001a_1_1163"/>
            <p:cNvCxnSpPr>
              <a:stCxn id="2927" idx="6"/>
              <a:endCxn id="2938" idx="1"/>
            </p:cNvCxnSpPr>
            <p:nvPr/>
          </p:nvCxnSpPr>
          <p:spPr>
            <a:xfrm>
              <a:off x="5742705" y="4591422"/>
              <a:ext cx="2338500" cy="900"/>
            </a:xfrm>
            <a:prstGeom prst="bentConnector3">
              <a:avLst>
                <a:gd name="adj1" fmla="val 57"/>
              </a:avLst>
            </a:prstGeom>
            <a:noFill/>
            <a:ln w="9525" cap="flat" cmpd="sng">
              <a:solidFill>
                <a:srgbClr val="5597D3"/>
              </a:solidFill>
              <a:prstDash val="solid"/>
              <a:round/>
              <a:headEnd type="none" w="sm" len="sm"/>
              <a:tailEnd type="triangle" w="med" len="med"/>
            </a:ln>
          </p:spPr>
        </p:cxnSp>
      </p:grpSp>
      <p:sp>
        <p:nvSpPr>
          <p:cNvPr id="2940" name="Google Shape;2940;g6b6c14001a_1_1163"/>
          <p:cNvSpPr txBox="1"/>
          <p:nvPr/>
        </p:nvSpPr>
        <p:spPr>
          <a:xfrm>
            <a:off x="1352275" y="4023850"/>
            <a:ext cx="5126400" cy="621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Add the ec2-user to the docker group</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2945"/>
        <p:cNvGrpSpPr/>
        <p:nvPr/>
      </p:nvGrpSpPr>
      <p:grpSpPr>
        <a:xfrm>
          <a:off x="0" y="0"/>
          <a:ext cx="0" cy="0"/>
          <a:chOff x="0" y="0"/>
          <a:chExt cx="0" cy="0"/>
        </a:xfrm>
      </p:grpSpPr>
      <p:sp>
        <p:nvSpPr>
          <p:cNvPr id="2946" name="Google Shape;2946;g6b6c14001a_1_120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2947" name="Google Shape;2947;g6b6c14001a_1_1201"/>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2948" name="Google Shape;2948;g6b6c14001a_1_1201"/>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Docker Image:</a:t>
            </a:r>
            <a:endParaRPr sz="2200" b="0" i="0" u="none" strike="noStrike" cap="none">
              <a:solidFill>
                <a:schemeClr val="lt1"/>
              </a:solidFill>
              <a:latin typeface="Open Sans"/>
              <a:ea typeface="Open Sans"/>
              <a:cs typeface="Open Sans"/>
              <a:sym typeface="Open Sans"/>
            </a:endParaRPr>
          </a:p>
        </p:txBody>
      </p:sp>
      <p:sp>
        <p:nvSpPr>
          <p:cNvPr id="2949" name="Google Shape;2949;g6b6c14001a_1_1201"/>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950" name="Google Shape;2950;g6b6c14001a_1_1201"/>
          <p:cNvSpPr/>
          <p:nvPr/>
        </p:nvSpPr>
        <p:spPr>
          <a:xfrm>
            <a:off x="2859200" y="33566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Dockerfile</a:t>
            </a:r>
            <a:endParaRPr sz="2200" b="0" i="0" u="none" strike="noStrike" cap="none">
              <a:solidFill>
                <a:srgbClr val="3F3F3F"/>
              </a:solidFill>
              <a:latin typeface="Open Sans"/>
              <a:ea typeface="Open Sans"/>
              <a:cs typeface="Open Sans"/>
              <a:sym typeface="Open Sans"/>
            </a:endParaRPr>
          </a:p>
        </p:txBody>
      </p:sp>
      <p:grpSp>
        <p:nvGrpSpPr>
          <p:cNvPr id="2951" name="Google Shape;2951;g6b6c14001a_1_1201"/>
          <p:cNvGrpSpPr/>
          <p:nvPr/>
        </p:nvGrpSpPr>
        <p:grpSpPr>
          <a:xfrm>
            <a:off x="6600300" y="3230900"/>
            <a:ext cx="6927900" cy="617647"/>
            <a:chOff x="6346673" y="6494787"/>
            <a:chExt cx="6927900" cy="608100"/>
          </a:xfrm>
        </p:grpSpPr>
        <p:sp>
          <p:nvSpPr>
            <p:cNvPr id="2952" name="Google Shape;2952;g6b6c14001a_1_1201"/>
            <p:cNvSpPr/>
            <p:nvPr/>
          </p:nvSpPr>
          <p:spPr>
            <a:xfrm>
              <a:off x="10775573" y="6494787"/>
              <a:ext cx="2499000" cy="6081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touch Dockerfile</a:t>
              </a:r>
              <a:endParaRPr sz="2200" b="0" i="1" u="none" strike="noStrike" cap="none">
                <a:solidFill>
                  <a:srgbClr val="434343"/>
                </a:solidFill>
                <a:latin typeface="Open Sans"/>
                <a:ea typeface="Open Sans"/>
                <a:cs typeface="Open Sans"/>
                <a:sym typeface="Open Sans"/>
              </a:endParaRPr>
            </a:p>
          </p:txBody>
        </p:sp>
        <p:cxnSp>
          <p:nvCxnSpPr>
            <p:cNvPr id="2953" name="Google Shape;2953;g6b6c14001a_1_1201"/>
            <p:cNvCxnSpPr>
              <a:endCxn id="2952" idx="1"/>
            </p:cNvCxnSpPr>
            <p:nvPr/>
          </p:nvCxnSpPr>
          <p:spPr>
            <a:xfrm>
              <a:off x="6346673" y="6798237"/>
              <a:ext cx="4428900" cy="600"/>
            </a:xfrm>
            <a:prstGeom prst="bentConnector3">
              <a:avLst>
                <a:gd name="adj1" fmla="val 27092"/>
              </a:avLst>
            </a:prstGeom>
            <a:noFill/>
            <a:ln w="9525" cap="flat" cmpd="sng">
              <a:solidFill>
                <a:srgbClr val="5597D3"/>
              </a:solidFill>
              <a:prstDash val="solid"/>
              <a:round/>
              <a:headEnd type="none" w="sm" len="sm"/>
              <a:tailEnd type="triangle" w="med" len="med"/>
            </a:ln>
          </p:spPr>
        </p:cxnSp>
      </p:gr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Shape 2958"/>
        <p:cNvGrpSpPr/>
        <p:nvPr/>
      </p:nvGrpSpPr>
      <p:grpSpPr>
        <a:xfrm>
          <a:off x="0" y="0"/>
          <a:ext cx="0" cy="0"/>
          <a:chOff x="0" y="0"/>
          <a:chExt cx="0" cy="0"/>
        </a:xfrm>
      </p:grpSpPr>
      <p:sp>
        <p:nvSpPr>
          <p:cNvPr id="2959" name="Google Shape;2959;g6b6c14001a_1_1288"/>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2960" name="Google Shape;2960;g6b6c14001a_1_1288"/>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2961" name="Google Shape;2961;g6b6c14001a_1_1288"/>
          <p:cNvSpPr/>
          <p:nvPr/>
        </p:nvSpPr>
        <p:spPr>
          <a:xfrm>
            <a:off x="1305250" y="14162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Docker Image:</a:t>
            </a:r>
            <a:endParaRPr sz="2200" b="0" i="0" u="none" strike="noStrike" cap="none">
              <a:solidFill>
                <a:schemeClr val="lt1"/>
              </a:solidFill>
              <a:latin typeface="Open Sans"/>
              <a:ea typeface="Open Sans"/>
              <a:cs typeface="Open Sans"/>
              <a:sym typeface="Open Sans"/>
            </a:endParaRPr>
          </a:p>
        </p:txBody>
      </p:sp>
      <p:sp>
        <p:nvSpPr>
          <p:cNvPr id="2962" name="Google Shape;2962;g6b6c14001a_1_1288"/>
          <p:cNvSpPr/>
          <p:nvPr/>
        </p:nvSpPr>
        <p:spPr>
          <a:xfrm>
            <a:off x="6097683" y="26444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963" name="Google Shape;2963;g6b6c14001a_1_1288"/>
          <p:cNvSpPr/>
          <p:nvPr/>
        </p:nvSpPr>
        <p:spPr>
          <a:xfrm>
            <a:off x="6097683" y="34199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2964" name="Google Shape;2964;g6b6c14001a_1_1288"/>
          <p:cNvCxnSpPr>
            <a:stCxn id="2962" idx="4"/>
            <a:endCxn id="2963" idx="0"/>
          </p:cNvCxnSpPr>
          <p:nvPr/>
        </p:nvCxnSpPr>
        <p:spPr>
          <a:xfrm>
            <a:off x="6326283" y="3101661"/>
            <a:ext cx="0" cy="318300"/>
          </a:xfrm>
          <a:prstGeom prst="straightConnector1">
            <a:avLst/>
          </a:prstGeom>
          <a:noFill/>
          <a:ln w="19050" cap="flat" cmpd="sng">
            <a:solidFill>
              <a:srgbClr val="5B5B5B"/>
            </a:solidFill>
            <a:prstDash val="dot"/>
            <a:round/>
            <a:headEnd type="none" w="sm" len="sm"/>
            <a:tailEnd type="none" w="sm" len="sm"/>
          </a:ln>
        </p:spPr>
      </p:cxnSp>
      <p:sp>
        <p:nvSpPr>
          <p:cNvPr id="2965" name="Google Shape;2965;g6b6c14001a_1_1288"/>
          <p:cNvSpPr/>
          <p:nvPr/>
        </p:nvSpPr>
        <p:spPr>
          <a:xfrm>
            <a:off x="2859200" y="26708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Dockerfile</a:t>
            </a:r>
            <a:endParaRPr sz="2200" b="0" i="0" u="none" strike="noStrike" cap="none">
              <a:solidFill>
                <a:srgbClr val="3F3F3F"/>
              </a:solidFill>
              <a:latin typeface="Open Sans"/>
              <a:ea typeface="Open Sans"/>
              <a:cs typeface="Open Sans"/>
              <a:sym typeface="Open Sans"/>
            </a:endParaRPr>
          </a:p>
        </p:txBody>
      </p:sp>
      <p:sp>
        <p:nvSpPr>
          <p:cNvPr id="2966" name="Google Shape;2966;g6b6c14001a_1_1288"/>
          <p:cNvSpPr txBox="1"/>
          <p:nvPr/>
        </p:nvSpPr>
        <p:spPr>
          <a:xfrm>
            <a:off x="962675" y="3419950"/>
            <a:ext cx="4541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000000"/>
                </a:solidFill>
                <a:latin typeface="Open Sans"/>
                <a:ea typeface="Open Sans"/>
                <a:cs typeface="Open Sans"/>
                <a:sym typeface="Open Sans"/>
              </a:rPr>
              <a:t>Edit the Dockerfile by adding the following content</a:t>
            </a:r>
            <a:endParaRPr sz="2200" b="0" i="0" u="none" strike="noStrike" cap="none">
              <a:solidFill>
                <a:srgbClr val="000000"/>
              </a:solidFill>
              <a:latin typeface="Open Sans"/>
              <a:ea typeface="Open Sans"/>
              <a:cs typeface="Open Sans"/>
              <a:sym typeface="Open Sans"/>
            </a:endParaRPr>
          </a:p>
        </p:txBody>
      </p:sp>
      <p:cxnSp>
        <p:nvCxnSpPr>
          <p:cNvPr id="2967" name="Google Shape;2967;g6b6c14001a_1_1288"/>
          <p:cNvCxnSpPr>
            <a:stCxn id="2963" idx="4"/>
            <a:endCxn id="2968" idx="1"/>
          </p:cNvCxnSpPr>
          <p:nvPr/>
        </p:nvCxnSpPr>
        <p:spPr>
          <a:xfrm rot="-5400000" flipH="1">
            <a:off x="6068883" y="4134556"/>
            <a:ext cx="1529100" cy="1014300"/>
          </a:xfrm>
          <a:prstGeom prst="bentConnector2">
            <a:avLst/>
          </a:prstGeom>
          <a:noFill/>
          <a:ln w="9525" cap="flat" cmpd="sng">
            <a:solidFill>
              <a:srgbClr val="5597D3"/>
            </a:solidFill>
            <a:prstDash val="solid"/>
            <a:round/>
            <a:headEnd type="none" w="sm" len="sm"/>
            <a:tailEnd type="triangle" w="med" len="med"/>
          </a:ln>
        </p:spPr>
      </p:cxnSp>
      <p:sp>
        <p:nvSpPr>
          <p:cNvPr id="2968" name="Google Shape;2968;g6b6c14001a_1_1288"/>
          <p:cNvSpPr/>
          <p:nvPr/>
        </p:nvSpPr>
        <p:spPr>
          <a:xfrm>
            <a:off x="7340725" y="3191350"/>
            <a:ext cx="8561100" cy="4430100"/>
          </a:xfrm>
          <a:prstGeom prst="roundRect">
            <a:avLst>
              <a:gd name="adj" fmla="val 589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FROM ubuntu:18.04</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0" u="none" strike="noStrike" cap="none">
                <a:solidFill>
                  <a:srgbClr val="434343"/>
                </a:solidFill>
                <a:latin typeface="Open Sans"/>
                <a:ea typeface="Open Sans"/>
                <a:cs typeface="Open Sans"/>
                <a:sym typeface="Open Sans"/>
              </a:rPr>
              <a:t># Install dependencies</a:t>
            </a:r>
            <a:endParaRPr sz="20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RUN apt-get update &amp;&amp; \</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 apt-get -y install apache2</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0" u="none" strike="noStrike" cap="none">
                <a:solidFill>
                  <a:srgbClr val="434343"/>
                </a:solidFill>
                <a:latin typeface="Open Sans"/>
                <a:ea typeface="Open Sans"/>
                <a:cs typeface="Open Sans"/>
                <a:sym typeface="Open Sans"/>
              </a:rPr>
              <a:t># Install apache and write hello world message</a:t>
            </a:r>
            <a:endParaRPr sz="20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RUN echo 'Hello World!' &gt; /var/www/html/index.html</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0" u="none" strike="noStrike" cap="none">
                <a:solidFill>
                  <a:srgbClr val="434343"/>
                </a:solidFill>
                <a:latin typeface="Open Sans"/>
                <a:ea typeface="Open Sans"/>
                <a:cs typeface="Open Sans"/>
                <a:sym typeface="Open Sans"/>
              </a:rPr>
              <a:t># Configure apache</a:t>
            </a:r>
            <a:endParaRPr sz="2000" b="0" i="0"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RUN echo '. /etc/apache2/envvars' &gt; /root/run_apache.sh &amp;&amp; \</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 echo 'mkdir -p /var/run/apache2' &gt;&gt; /root/run_apache.sh &amp;&amp; \</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 echo 'mkdir -p /var/lock/apache2' &gt;&gt; /root/run_apache.sh &amp;&amp; \ </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 echo '/usr/sbin/apache2 -D FOREGROUND' &gt;&gt; /root/run_apache.sh &amp;&amp; \ </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 chmod 755 /root/run_apache.sh</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EXPOSE 80</a:t>
            </a:r>
            <a:endParaRPr sz="2000" b="0" i="1" u="none" strike="noStrike" cap="none">
              <a:solidFill>
                <a:srgbClr val="434343"/>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100"/>
              <a:buFont typeface="Arial"/>
              <a:buNone/>
            </a:pPr>
            <a:r>
              <a:rPr lang="en-US" sz="2000" b="0" i="1" u="none" strike="noStrike" cap="none">
                <a:solidFill>
                  <a:srgbClr val="434343"/>
                </a:solidFill>
                <a:latin typeface="Open Sans"/>
                <a:ea typeface="Open Sans"/>
                <a:cs typeface="Open Sans"/>
                <a:sym typeface="Open Sans"/>
              </a:rPr>
              <a:t>CMD /root/run_apache.sh</a:t>
            </a:r>
            <a:endParaRPr sz="2000" b="0" i="1" u="none" strike="noStrike" cap="none">
              <a:solidFill>
                <a:srgbClr val="434343"/>
              </a:solidFill>
              <a:latin typeface="Open Sans"/>
              <a:ea typeface="Open Sans"/>
              <a:cs typeface="Open Sans"/>
              <a:sym typeface="Open Sans"/>
            </a:endParaRP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74" name="Google Shape;2974;g6b6c14001a_1_130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2975" name="Google Shape;2975;g6b6c14001a_1_1307"/>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2976" name="Google Shape;2976;g6b6c14001a_1_1307"/>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Docker Image:</a:t>
            </a:r>
            <a:endParaRPr sz="2200" b="0" i="0" u="none" strike="noStrike" cap="none">
              <a:solidFill>
                <a:schemeClr val="lt1"/>
              </a:solidFill>
              <a:latin typeface="Open Sans"/>
              <a:ea typeface="Open Sans"/>
              <a:cs typeface="Open Sans"/>
              <a:sym typeface="Open Sans"/>
            </a:endParaRPr>
          </a:p>
        </p:txBody>
      </p:sp>
      <p:sp>
        <p:nvSpPr>
          <p:cNvPr id="2977" name="Google Shape;2977;g6b6c14001a_1_1307"/>
          <p:cNvSpPr/>
          <p:nvPr/>
        </p:nvSpPr>
        <p:spPr>
          <a:xfrm>
            <a:off x="60976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978" name="Google Shape;2978;g6b6c14001a_1_1307"/>
          <p:cNvCxnSpPr>
            <a:endCxn id="2977" idx="0"/>
          </p:cNvCxnSpPr>
          <p:nvPr/>
        </p:nvCxnSpPr>
        <p:spPr>
          <a:xfrm>
            <a:off x="6326283" y="4562951"/>
            <a:ext cx="0" cy="318300"/>
          </a:xfrm>
          <a:prstGeom prst="straightConnector1">
            <a:avLst/>
          </a:prstGeom>
          <a:noFill/>
          <a:ln w="19050" cap="flat" cmpd="sng">
            <a:solidFill>
              <a:srgbClr val="5B5B5B"/>
            </a:solidFill>
            <a:prstDash val="dot"/>
            <a:round/>
            <a:headEnd type="none" w="sm" len="sm"/>
            <a:tailEnd type="none" w="sm" len="sm"/>
          </a:ln>
        </p:spPr>
      </p:cxnSp>
      <p:sp>
        <p:nvSpPr>
          <p:cNvPr id="2979" name="Google Shape;2979;g6b6c14001a_1_1307"/>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2980" name="Google Shape;2980;g6b6c14001a_1_1307"/>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2981" name="Google Shape;2981;g6b6c14001a_1_1307"/>
          <p:cNvCxnSpPr>
            <a:stCxn id="2979" idx="4"/>
            <a:endCxn id="2980" idx="0"/>
          </p:cNvCxnSpPr>
          <p:nvPr/>
        </p:nvCxnSpPr>
        <p:spPr>
          <a:xfrm>
            <a:off x="6326283" y="3787461"/>
            <a:ext cx="0" cy="318300"/>
          </a:xfrm>
          <a:prstGeom prst="straightConnector1">
            <a:avLst/>
          </a:prstGeom>
          <a:noFill/>
          <a:ln w="19050" cap="flat" cmpd="sng">
            <a:solidFill>
              <a:srgbClr val="5B5B5B"/>
            </a:solidFill>
            <a:prstDash val="dot"/>
            <a:round/>
            <a:headEnd type="none" w="sm" len="sm"/>
            <a:tailEnd type="none" w="sm" len="sm"/>
          </a:ln>
        </p:spPr>
      </p:cxnSp>
      <p:sp>
        <p:nvSpPr>
          <p:cNvPr id="2982" name="Google Shape;2982;g6b6c14001a_1_1307"/>
          <p:cNvSpPr/>
          <p:nvPr/>
        </p:nvSpPr>
        <p:spPr>
          <a:xfrm>
            <a:off x="2859200" y="33566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Dockerfile</a:t>
            </a:r>
            <a:endParaRPr sz="2200" b="0" i="0" u="none" strike="noStrike" cap="none">
              <a:solidFill>
                <a:srgbClr val="3F3F3F"/>
              </a:solidFill>
              <a:latin typeface="Open Sans"/>
              <a:ea typeface="Open Sans"/>
              <a:cs typeface="Open Sans"/>
              <a:sym typeface="Open Sans"/>
            </a:endParaRPr>
          </a:p>
        </p:txBody>
      </p:sp>
      <p:sp>
        <p:nvSpPr>
          <p:cNvPr id="2983" name="Google Shape;2983;g6b6c14001a_1_1307"/>
          <p:cNvSpPr txBox="1"/>
          <p:nvPr/>
        </p:nvSpPr>
        <p:spPr>
          <a:xfrm>
            <a:off x="972400" y="4766650"/>
            <a:ext cx="4674300" cy="916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Build the Docker image from your Dockerfile</a:t>
            </a:r>
            <a:endParaRPr sz="2200" b="0" i="0" u="none" strike="noStrike" cap="none">
              <a:solidFill>
                <a:srgbClr val="434343"/>
              </a:solidFill>
              <a:latin typeface="Open Sans"/>
              <a:ea typeface="Open Sans"/>
              <a:cs typeface="Open Sans"/>
              <a:sym typeface="Open Sans"/>
            </a:endParaRPr>
          </a:p>
        </p:txBody>
      </p:sp>
      <p:cxnSp>
        <p:nvCxnSpPr>
          <p:cNvPr id="2984" name="Google Shape;2984;g6b6c14001a_1_1307"/>
          <p:cNvCxnSpPr>
            <a:stCxn id="2977" idx="6"/>
            <a:endCxn id="2985" idx="1"/>
          </p:cNvCxnSpPr>
          <p:nvPr/>
        </p:nvCxnSpPr>
        <p:spPr>
          <a:xfrm>
            <a:off x="6554883" y="5109851"/>
            <a:ext cx="2395800" cy="600"/>
          </a:xfrm>
          <a:prstGeom prst="bentConnector3">
            <a:avLst>
              <a:gd name="adj1" fmla="val 50003"/>
            </a:avLst>
          </a:prstGeom>
          <a:noFill/>
          <a:ln w="9525" cap="flat" cmpd="sng">
            <a:solidFill>
              <a:srgbClr val="5597D3"/>
            </a:solidFill>
            <a:prstDash val="solid"/>
            <a:round/>
            <a:headEnd type="none" w="sm" len="sm"/>
            <a:tailEnd type="triangle" w="med" len="med"/>
          </a:ln>
        </p:spPr>
      </p:cxnSp>
      <p:sp>
        <p:nvSpPr>
          <p:cNvPr id="2985" name="Google Shape;2985;g6b6c14001a_1_1307"/>
          <p:cNvSpPr/>
          <p:nvPr/>
        </p:nvSpPr>
        <p:spPr>
          <a:xfrm>
            <a:off x="8950825" y="4801000"/>
            <a:ext cx="3940800" cy="6177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docker build -t hello-world .</a:t>
            </a:r>
            <a:endParaRPr sz="2200" b="0" i="1" u="none" strike="noStrike" cap="none">
              <a:solidFill>
                <a:srgbClr val="434343"/>
              </a:solidFill>
              <a:latin typeface="Open Sans"/>
              <a:ea typeface="Open Sans"/>
              <a:cs typeface="Open Sans"/>
              <a:sym typeface="Open Sans"/>
            </a:endParaRPr>
          </a:p>
        </p:txBody>
      </p:sp>
      <p:sp>
        <p:nvSpPr>
          <p:cNvPr id="2986" name="Google Shape;2986;g6b6c14001a_1_1307"/>
          <p:cNvSpPr txBox="1"/>
          <p:nvPr/>
        </p:nvSpPr>
        <p:spPr>
          <a:xfrm>
            <a:off x="1038700" y="3978250"/>
            <a:ext cx="4541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000000"/>
                </a:solidFill>
                <a:latin typeface="Open Sans"/>
                <a:ea typeface="Open Sans"/>
                <a:cs typeface="Open Sans"/>
                <a:sym typeface="Open Sans"/>
              </a:rPr>
              <a:t>Edit the Dockerfile by adding the following content</a:t>
            </a:r>
            <a:endParaRPr sz="2200" b="0"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995" name="Google Shape;995;g6b6c14001a_1_1018"/>
          <p:cNvSpPr/>
          <p:nvPr/>
        </p:nvSpPr>
        <p:spPr>
          <a:xfrm>
            <a:off x="1272744" y="2069591"/>
            <a:ext cx="6855300" cy="5361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Built-in security and access control:</a:t>
            </a:r>
            <a:endParaRPr sz="1400" b="0" i="0" u="none" strike="noStrike" cap="none">
              <a:solidFill>
                <a:srgbClr val="000000"/>
              </a:solidFill>
              <a:latin typeface="Arial"/>
              <a:ea typeface="Arial"/>
              <a:cs typeface="Arial"/>
              <a:sym typeface="Arial"/>
            </a:endParaRPr>
          </a:p>
        </p:txBody>
      </p:sp>
      <p:sp>
        <p:nvSpPr>
          <p:cNvPr id="996" name="Google Shape;996;g6b6c14001a_1_1018"/>
          <p:cNvSpPr/>
          <p:nvPr/>
        </p:nvSpPr>
        <p:spPr>
          <a:xfrm>
            <a:off x="1272750" y="3132100"/>
            <a:ext cx="13268400" cy="28401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Docker Enterprise has a built-in authentication mechanism with role-based access control (RBAC) in order to control access and edit permissions for cluster and applications. </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Docker Enterprise authentication gets integrated with LDAP services and supports SAML SCIM to proactively synchronize with authentication providers.</a:t>
            </a:r>
            <a:endParaRPr sz="1400" b="0" i="0" u="none" strike="noStrike" cap="none">
              <a:solidFill>
                <a:srgbClr val="3F3F3F"/>
              </a:solidFill>
              <a:latin typeface="Arial"/>
              <a:ea typeface="Arial"/>
              <a:cs typeface="Arial"/>
              <a:sym typeface="Arial"/>
            </a:endParaRPr>
          </a:p>
        </p:txBody>
      </p:sp>
      <p:sp>
        <p:nvSpPr>
          <p:cNvPr id="997" name="Google Shape;997;g6b6c14001a_1_1018"/>
          <p:cNvSpPr txBox="1"/>
          <p:nvPr/>
        </p:nvSpPr>
        <p:spPr>
          <a:xfrm>
            <a:off x="3678583" y="235721"/>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Docker Enterprise: Features</a:t>
            </a:r>
            <a:endParaRPr sz="2800" b="1" i="0" u="none" strike="noStrike" cap="none">
              <a:solidFill>
                <a:srgbClr val="3F3F3F"/>
              </a:solidFill>
              <a:latin typeface="Open Sans"/>
              <a:ea typeface="Open Sans"/>
              <a:cs typeface="Open Sans"/>
              <a:sym typeface="Open Sans"/>
            </a:endParaRPr>
          </a:p>
        </p:txBody>
      </p:sp>
      <p:pic>
        <p:nvPicPr>
          <p:cNvPr id="998" name="Google Shape;998;g6b6c14001a_1_1018"/>
          <p:cNvPicPr preferRelativeResize="0"/>
          <p:nvPr/>
        </p:nvPicPr>
        <p:blipFill rotWithShape="1">
          <a:blip r:embed="rId3">
            <a:alphaModFix/>
          </a:blip>
          <a:srcRect/>
          <a:stretch/>
        </p:blipFill>
        <p:spPr>
          <a:xfrm>
            <a:off x="5034991" y="698848"/>
            <a:ext cx="6490834" cy="530797"/>
          </a:xfrm>
          <a:prstGeom prst="rect">
            <a:avLst/>
          </a:prstGeom>
          <a:noFill/>
          <a:ln>
            <a:noFill/>
          </a:ln>
        </p:spPr>
      </p:pic>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Shape 2991"/>
        <p:cNvGrpSpPr/>
        <p:nvPr/>
      </p:nvGrpSpPr>
      <p:grpSpPr>
        <a:xfrm>
          <a:off x="0" y="0"/>
          <a:ext cx="0" cy="0"/>
          <a:chOff x="0" y="0"/>
          <a:chExt cx="0" cy="0"/>
        </a:xfrm>
      </p:grpSpPr>
      <p:sp>
        <p:nvSpPr>
          <p:cNvPr id="2992" name="Google Shape;2992;g6b6c14001a_1_132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2993" name="Google Shape;2993;g6b6c14001a_1_1326"/>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2994" name="Google Shape;2994;g6b6c14001a_1_1326"/>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Docker Image:</a:t>
            </a:r>
            <a:endParaRPr sz="2200" b="0" i="0" u="none" strike="noStrike" cap="none">
              <a:solidFill>
                <a:schemeClr val="lt1"/>
              </a:solidFill>
              <a:latin typeface="Open Sans"/>
              <a:ea typeface="Open Sans"/>
              <a:cs typeface="Open Sans"/>
              <a:sym typeface="Open Sans"/>
            </a:endParaRPr>
          </a:p>
        </p:txBody>
      </p:sp>
      <p:sp>
        <p:nvSpPr>
          <p:cNvPr id="2995" name="Google Shape;2995;g6b6c14001a_1_1326"/>
          <p:cNvSpPr/>
          <p:nvPr/>
        </p:nvSpPr>
        <p:spPr>
          <a:xfrm>
            <a:off x="6097683" y="56567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2996" name="Google Shape;2996;g6b6c14001a_1_1326"/>
          <p:cNvCxnSpPr>
            <a:endCxn id="2995" idx="0"/>
          </p:cNvCxnSpPr>
          <p:nvPr/>
        </p:nvCxnSpPr>
        <p:spPr>
          <a:xfrm>
            <a:off x="6326283" y="5338446"/>
            <a:ext cx="0" cy="318300"/>
          </a:xfrm>
          <a:prstGeom prst="straightConnector1">
            <a:avLst/>
          </a:prstGeom>
          <a:noFill/>
          <a:ln w="19050" cap="flat" cmpd="sng">
            <a:solidFill>
              <a:srgbClr val="5B5B5B"/>
            </a:solidFill>
            <a:prstDash val="dot"/>
            <a:round/>
            <a:headEnd type="none" w="sm" len="sm"/>
            <a:tailEnd type="none" w="sm" len="sm"/>
          </a:ln>
        </p:spPr>
      </p:cxnSp>
      <p:sp>
        <p:nvSpPr>
          <p:cNvPr id="2997" name="Google Shape;2997;g6b6c14001a_1_1326"/>
          <p:cNvSpPr/>
          <p:nvPr/>
        </p:nvSpPr>
        <p:spPr>
          <a:xfrm>
            <a:off x="60976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2998" name="Google Shape;2998;g6b6c14001a_1_1326"/>
          <p:cNvCxnSpPr>
            <a:endCxn id="2997" idx="0"/>
          </p:cNvCxnSpPr>
          <p:nvPr/>
        </p:nvCxnSpPr>
        <p:spPr>
          <a:xfrm>
            <a:off x="6326283" y="4562951"/>
            <a:ext cx="0" cy="318300"/>
          </a:xfrm>
          <a:prstGeom prst="straightConnector1">
            <a:avLst/>
          </a:prstGeom>
          <a:noFill/>
          <a:ln w="19050" cap="flat" cmpd="sng">
            <a:solidFill>
              <a:srgbClr val="5B5B5B"/>
            </a:solidFill>
            <a:prstDash val="dot"/>
            <a:round/>
            <a:headEnd type="none" w="sm" len="sm"/>
            <a:tailEnd type="none" w="sm" len="sm"/>
          </a:ln>
        </p:spPr>
      </p:cxnSp>
      <p:sp>
        <p:nvSpPr>
          <p:cNvPr id="2999" name="Google Shape;2999;g6b6c14001a_1_1326"/>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000" name="Google Shape;3000;g6b6c14001a_1_1326"/>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3001" name="Google Shape;3001;g6b6c14001a_1_1326"/>
          <p:cNvCxnSpPr>
            <a:stCxn id="2999" idx="4"/>
            <a:endCxn id="3000" idx="0"/>
          </p:cNvCxnSpPr>
          <p:nvPr/>
        </p:nvCxnSpPr>
        <p:spPr>
          <a:xfrm>
            <a:off x="6326283" y="3787461"/>
            <a:ext cx="0" cy="318300"/>
          </a:xfrm>
          <a:prstGeom prst="straightConnector1">
            <a:avLst/>
          </a:prstGeom>
          <a:noFill/>
          <a:ln w="19050" cap="flat" cmpd="sng">
            <a:solidFill>
              <a:srgbClr val="5B5B5B"/>
            </a:solidFill>
            <a:prstDash val="dot"/>
            <a:round/>
            <a:headEnd type="none" w="sm" len="sm"/>
            <a:tailEnd type="none" w="sm" len="sm"/>
          </a:ln>
        </p:spPr>
      </p:cxnSp>
      <p:sp>
        <p:nvSpPr>
          <p:cNvPr id="3002" name="Google Shape;3002;g6b6c14001a_1_1326"/>
          <p:cNvSpPr/>
          <p:nvPr/>
        </p:nvSpPr>
        <p:spPr>
          <a:xfrm>
            <a:off x="2859200" y="33566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Dockerfile</a:t>
            </a:r>
            <a:endParaRPr sz="2200" b="0" i="0" u="none" strike="noStrike" cap="none">
              <a:solidFill>
                <a:srgbClr val="3F3F3F"/>
              </a:solidFill>
              <a:latin typeface="Open Sans"/>
              <a:ea typeface="Open Sans"/>
              <a:cs typeface="Open Sans"/>
              <a:sym typeface="Open Sans"/>
            </a:endParaRPr>
          </a:p>
        </p:txBody>
      </p:sp>
      <p:sp>
        <p:nvSpPr>
          <p:cNvPr id="3003" name="Google Shape;3003;g6b6c14001a_1_1326"/>
          <p:cNvSpPr txBox="1"/>
          <p:nvPr/>
        </p:nvSpPr>
        <p:spPr>
          <a:xfrm>
            <a:off x="808000" y="5580550"/>
            <a:ext cx="4850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a:t>
            </a:r>
            <a:r>
              <a:rPr lang="en-US" sz="2200" b="1" i="1" u="none" strike="noStrike" cap="none">
                <a:solidFill>
                  <a:srgbClr val="434343"/>
                </a:solidFill>
                <a:latin typeface="Open Sans"/>
                <a:ea typeface="Open Sans"/>
                <a:cs typeface="Open Sans"/>
                <a:sym typeface="Open Sans"/>
              </a:rPr>
              <a:t>docker images</a:t>
            </a:r>
            <a:r>
              <a:rPr lang="en-US" sz="2200" b="0" i="0" u="none" strike="noStrike" cap="none">
                <a:solidFill>
                  <a:srgbClr val="434343"/>
                </a:solidFill>
                <a:latin typeface="Open Sans"/>
                <a:ea typeface="Open Sans"/>
                <a:cs typeface="Open Sans"/>
                <a:sym typeface="Open Sans"/>
              </a:rPr>
              <a:t> for verification</a:t>
            </a:r>
            <a:endParaRPr sz="2200" b="0" i="0" u="none" strike="noStrike" cap="none">
              <a:solidFill>
                <a:srgbClr val="434343"/>
              </a:solidFill>
              <a:latin typeface="Open Sans"/>
              <a:ea typeface="Open Sans"/>
              <a:cs typeface="Open Sans"/>
              <a:sym typeface="Open Sans"/>
            </a:endParaRPr>
          </a:p>
        </p:txBody>
      </p:sp>
      <p:cxnSp>
        <p:nvCxnSpPr>
          <p:cNvPr id="3004" name="Google Shape;3004;g6b6c14001a_1_1326"/>
          <p:cNvCxnSpPr>
            <a:stCxn id="2995" idx="6"/>
            <a:endCxn id="3005" idx="1"/>
          </p:cNvCxnSpPr>
          <p:nvPr/>
        </p:nvCxnSpPr>
        <p:spPr>
          <a:xfrm>
            <a:off x="6554883" y="5885346"/>
            <a:ext cx="2716200" cy="600"/>
          </a:xfrm>
          <a:prstGeom prst="bentConnector3">
            <a:avLst>
              <a:gd name="adj1" fmla="val 50001"/>
            </a:avLst>
          </a:prstGeom>
          <a:noFill/>
          <a:ln w="9525" cap="flat" cmpd="sng">
            <a:solidFill>
              <a:srgbClr val="5597D3"/>
            </a:solidFill>
            <a:prstDash val="solid"/>
            <a:round/>
            <a:headEnd type="none" w="sm" len="sm"/>
            <a:tailEnd type="triangle" w="med" len="med"/>
          </a:ln>
        </p:spPr>
      </p:cxnSp>
      <p:sp>
        <p:nvSpPr>
          <p:cNvPr id="3005" name="Google Shape;3005;g6b6c14001a_1_1326"/>
          <p:cNvSpPr/>
          <p:nvPr/>
        </p:nvSpPr>
        <p:spPr>
          <a:xfrm>
            <a:off x="9271125" y="5576500"/>
            <a:ext cx="6169800" cy="6177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docker images --filter reference=hello-world</a:t>
            </a:r>
            <a:endParaRPr sz="2200" b="0" i="1" u="none" strike="noStrike" cap="none">
              <a:solidFill>
                <a:srgbClr val="434343"/>
              </a:solidFill>
              <a:latin typeface="Open Sans"/>
              <a:ea typeface="Open Sans"/>
              <a:cs typeface="Open Sans"/>
              <a:sym typeface="Open Sans"/>
            </a:endParaRPr>
          </a:p>
        </p:txBody>
      </p:sp>
      <p:sp>
        <p:nvSpPr>
          <p:cNvPr id="3006" name="Google Shape;3006;g6b6c14001a_1_1326"/>
          <p:cNvSpPr txBox="1"/>
          <p:nvPr/>
        </p:nvSpPr>
        <p:spPr>
          <a:xfrm>
            <a:off x="972400" y="4766650"/>
            <a:ext cx="4674300" cy="916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Build the Docker image from your Dockerfile</a:t>
            </a:r>
            <a:endParaRPr sz="2200" b="0" i="0" u="none" strike="noStrike" cap="none">
              <a:solidFill>
                <a:srgbClr val="434343"/>
              </a:solidFill>
              <a:latin typeface="Open Sans"/>
              <a:ea typeface="Open Sans"/>
              <a:cs typeface="Open Sans"/>
              <a:sym typeface="Open Sans"/>
            </a:endParaRPr>
          </a:p>
        </p:txBody>
      </p:sp>
      <p:sp>
        <p:nvSpPr>
          <p:cNvPr id="3007" name="Google Shape;3007;g6b6c14001a_1_1326"/>
          <p:cNvSpPr txBox="1"/>
          <p:nvPr/>
        </p:nvSpPr>
        <p:spPr>
          <a:xfrm>
            <a:off x="1038700" y="3978250"/>
            <a:ext cx="4541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000000"/>
                </a:solidFill>
                <a:latin typeface="Open Sans"/>
                <a:ea typeface="Open Sans"/>
                <a:cs typeface="Open Sans"/>
                <a:sym typeface="Open Sans"/>
              </a:rPr>
              <a:t>Edit the Dockerfile by adding the following content</a:t>
            </a:r>
            <a:endParaRPr sz="2200" b="0"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Shape 3012"/>
        <p:cNvGrpSpPr/>
        <p:nvPr/>
      </p:nvGrpSpPr>
      <p:grpSpPr>
        <a:xfrm>
          <a:off x="0" y="0"/>
          <a:ext cx="0" cy="0"/>
          <a:chOff x="0" y="0"/>
          <a:chExt cx="0" cy="0"/>
        </a:xfrm>
      </p:grpSpPr>
      <p:sp>
        <p:nvSpPr>
          <p:cNvPr id="3013" name="Google Shape;3013;g6b6c14001a_1_134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014" name="Google Shape;3014;g6b6c14001a_1_1345"/>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015" name="Google Shape;3015;g6b6c14001a_1_1345"/>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Docker Image:</a:t>
            </a:r>
            <a:endParaRPr sz="2200" b="0" i="0" u="none" strike="noStrike" cap="none">
              <a:solidFill>
                <a:schemeClr val="lt1"/>
              </a:solidFill>
              <a:latin typeface="Open Sans"/>
              <a:ea typeface="Open Sans"/>
              <a:cs typeface="Open Sans"/>
              <a:sym typeface="Open Sans"/>
            </a:endParaRPr>
          </a:p>
        </p:txBody>
      </p:sp>
      <p:sp>
        <p:nvSpPr>
          <p:cNvPr id="3016" name="Google Shape;3016;g6b6c14001a_1_1345"/>
          <p:cNvSpPr/>
          <p:nvPr/>
        </p:nvSpPr>
        <p:spPr>
          <a:xfrm>
            <a:off x="6097683" y="6432241"/>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cxnSp>
        <p:nvCxnSpPr>
          <p:cNvPr id="3017" name="Google Shape;3017;g6b6c14001a_1_1345"/>
          <p:cNvCxnSpPr>
            <a:endCxn id="3016" idx="0"/>
          </p:cNvCxnSpPr>
          <p:nvPr/>
        </p:nvCxnSpPr>
        <p:spPr>
          <a:xfrm>
            <a:off x="6326283" y="6113941"/>
            <a:ext cx="0" cy="318300"/>
          </a:xfrm>
          <a:prstGeom prst="straightConnector1">
            <a:avLst/>
          </a:prstGeom>
          <a:noFill/>
          <a:ln w="19050" cap="flat" cmpd="sng">
            <a:solidFill>
              <a:srgbClr val="5B5B5B"/>
            </a:solidFill>
            <a:prstDash val="dot"/>
            <a:round/>
            <a:headEnd type="none" w="sm" len="sm"/>
            <a:tailEnd type="none" w="sm" len="sm"/>
          </a:ln>
        </p:spPr>
      </p:cxnSp>
      <p:sp>
        <p:nvSpPr>
          <p:cNvPr id="3018" name="Google Shape;3018;g6b6c14001a_1_1345"/>
          <p:cNvSpPr/>
          <p:nvPr/>
        </p:nvSpPr>
        <p:spPr>
          <a:xfrm>
            <a:off x="6097683" y="56567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3019" name="Google Shape;3019;g6b6c14001a_1_1345"/>
          <p:cNvCxnSpPr>
            <a:endCxn id="3018" idx="0"/>
          </p:cNvCxnSpPr>
          <p:nvPr/>
        </p:nvCxnSpPr>
        <p:spPr>
          <a:xfrm>
            <a:off x="6326283" y="5338446"/>
            <a:ext cx="0" cy="318300"/>
          </a:xfrm>
          <a:prstGeom prst="straightConnector1">
            <a:avLst/>
          </a:prstGeom>
          <a:noFill/>
          <a:ln w="19050" cap="flat" cmpd="sng">
            <a:solidFill>
              <a:srgbClr val="5B5B5B"/>
            </a:solidFill>
            <a:prstDash val="dot"/>
            <a:round/>
            <a:headEnd type="none" w="sm" len="sm"/>
            <a:tailEnd type="none" w="sm" len="sm"/>
          </a:ln>
        </p:spPr>
      </p:cxnSp>
      <p:sp>
        <p:nvSpPr>
          <p:cNvPr id="3020" name="Google Shape;3020;g6b6c14001a_1_1345"/>
          <p:cNvSpPr/>
          <p:nvPr/>
        </p:nvSpPr>
        <p:spPr>
          <a:xfrm>
            <a:off x="60976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3021" name="Google Shape;3021;g6b6c14001a_1_1345"/>
          <p:cNvCxnSpPr>
            <a:endCxn id="3020" idx="0"/>
          </p:cNvCxnSpPr>
          <p:nvPr/>
        </p:nvCxnSpPr>
        <p:spPr>
          <a:xfrm>
            <a:off x="6326283" y="4562951"/>
            <a:ext cx="0" cy="318300"/>
          </a:xfrm>
          <a:prstGeom prst="straightConnector1">
            <a:avLst/>
          </a:prstGeom>
          <a:noFill/>
          <a:ln w="19050" cap="flat" cmpd="sng">
            <a:solidFill>
              <a:srgbClr val="5B5B5B"/>
            </a:solidFill>
            <a:prstDash val="dot"/>
            <a:round/>
            <a:headEnd type="none" w="sm" len="sm"/>
            <a:tailEnd type="none" w="sm" len="sm"/>
          </a:ln>
        </p:spPr>
      </p:cxnSp>
      <p:sp>
        <p:nvSpPr>
          <p:cNvPr id="3022" name="Google Shape;3022;g6b6c14001a_1_1345"/>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023" name="Google Shape;3023;g6b6c14001a_1_1345"/>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3024" name="Google Shape;3024;g6b6c14001a_1_1345"/>
          <p:cNvCxnSpPr>
            <a:stCxn id="3022" idx="4"/>
            <a:endCxn id="3023" idx="0"/>
          </p:cNvCxnSpPr>
          <p:nvPr/>
        </p:nvCxnSpPr>
        <p:spPr>
          <a:xfrm>
            <a:off x="6326283" y="3787461"/>
            <a:ext cx="0" cy="318300"/>
          </a:xfrm>
          <a:prstGeom prst="straightConnector1">
            <a:avLst/>
          </a:prstGeom>
          <a:noFill/>
          <a:ln w="19050" cap="flat" cmpd="sng">
            <a:solidFill>
              <a:srgbClr val="5B5B5B"/>
            </a:solidFill>
            <a:prstDash val="dot"/>
            <a:round/>
            <a:headEnd type="none" w="sm" len="sm"/>
            <a:tailEnd type="none" w="sm" len="sm"/>
          </a:ln>
        </p:spPr>
      </p:cxnSp>
      <p:sp>
        <p:nvSpPr>
          <p:cNvPr id="3025" name="Google Shape;3025;g6b6c14001a_1_1345"/>
          <p:cNvSpPr txBox="1"/>
          <p:nvPr/>
        </p:nvSpPr>
        <p:spPr>
          <a:xfrm>
            <a:off x="2081200" y="6304750"/>
            <a:ext cx="3565500" cy="712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the newly built image</a:t>
            </a:r>
            <a:endParaRPr sz="2200" b="0" i="0" u="none" strike="noStrike" cap="none">
              <a:solidFill>
                <a:srgbClr val="434343"/>
              </a:solidFill>
              <a:latin typeface="Open Sans"/>
              <a:ea typeface="Open Sans"/>
              <a:cs typeface="Open Sans"/>
              <a:sym typeface="Open Sans"/>
            </a:endParaRPr>
          </a:p>
        </p:txBody>
      </p:sp>
      <p:cxnSp>
        <p:nvCxnSpPr>
          <p:cNvPr id="3026" name="Google Shape;3026;g6b6c14001a_1_1345"/>
          <p:cNvCxnSpPr>
            <a:stCxn id="3016" idx="6"/>
            <a:endCxn id="3027" idx="1"/>
          </p:cNvCxnSpPr>
          <p:nvPr/>
        </p:nvCxnSpPr>
        <p:spPr>
          <a:xfrm>
            <a:off x="6554883" y="6660841"/>
            <a:ext cx="3065100" cy="600"/>
          </a:xfrm>
          <a:prstGeom prst="bentConnector3">
            <a:avLst>
              <a:gd name="adj1" fmla="val 50001"/>
            </a:avLst>
          </a:prstGeom>
          <a:noFill/>
          <a:ln w="9525" cap="flat" cmpd="sng">
            <a:solidFill>
              <a:srgbClr val="5597D3"/>
            </a:solidFill>
            <a:prstDash val="solid"/>
            <a:round/>
            <a:headEnd type="none" w="sm" len="sm"/>
            <a:tailEnd type="triangle" w="med" len="med"/>
          </a:ln>
        </p:spPr>
      </p:cxnSp>
      <p:sp>
        <p:nvSpPr>
          <p:cNvPr id="3027" name="Google Shape;3027;g6b6c14001a_1_1345"/>
          <p:cNvSpPr/>
          <p:nvPr/>
        </p:nvSpPr>
        <p:spPr>
          <a:xfrm>
            <a:off x="9620050" y="6352000"/>
            <a:ext cx="4850700" cy="6177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docker run -t -i -p 80:80 hello-world</a:t>
            </a:r>
            <a:endParaRPr sz="2200" b="0" i="1" u="none" strike="noStrike" cap="none">
              <a:solidFill>
                <a:srgbClr val="434343"/>
              </a:solidFill>
              <a:latin typeface="Open Sans"/>
              <a:ea typeface="Open Sans"/>
              <a:cs typeface="Open Sans"/>
              <a:sym typeface="Open Sans"/>
            </a:endParaRPr>
          </a:p>
        </p:txBody>
      </p:sp>
      <p:sp>
        <p:nvSpPr>
          <p:cNvPr id="3028" name="Google Shape;3028;g6b6c14001a_1_1345"/>
          <p:cNvSpPr/>
          <p:nvPr/>
        </p:nvSpPr>
        <p:spPr>
          <a:xfrm>
            <a:off x="2859200" y="33566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Dockerfile</a:t>
            </a:r>
            <a:endParaRPr sz="2200" b="0" i="0" u="none" strike="noStrike" cap="none">
              <a:solidFill>
                <a:srgbClr val="3F3F3F"/>
              </a:solidFill>
              <a:latin typeface="Open Sans"/>
              <a:ea typeface="Open Sans"/>
              <a:cs typeface="Open Sans"/>
              <a:sym typeface="Open Sans"/>
            </a:endParaRPr>
          </a:p>
        </p:txBody>
      </p:sp>
      <p:sp>
        <p:nvSpPr>
          <p:cNvPr id="3029" name="Google Shape;3029;g6b6c14001a_1_1345"/>
          <p:cNvSpPr txBox="1"/>
          <p:nvPr/>
        </p:nvSpPr>
        <p:spPr>
          <a:xfrm>
            <a:off x="808000" y="5580550"/>
            <a:ext cx="4850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a:t>
            </a:r>
            <a:r>
              <a:rPr lang="en-US" sz="2200" b="1" i="1" u="none" strike="noStrike" cap="none">
                <a:solidFill>
                  <a:srgbClr val="434343"/>
                </a:solidFill>
                <a:latin typeface="Open Sans"/>
                <a:ea typeface="Open Sans"/>
                <a:cs typeface="Open Sans"/>
                <a:sym typeface="Open Sans"/>
              </a:rPr>
              <a:t>docker images</a:t>
            </a:r>
            <a:r>
              <a:rPr lang="en-US" sz="2200" b="0" i="0" u="none" strike="noStrike" cap="none">
                <a:solidFill>
                  <a:srgbClr val="434343"/>
                </a:solidFill>
                <a:latin typeface="Open Sans"/>
                <a:ea typeface="Open Sans"/>
                <a:cs typeface="Open Sans"/>
                <a:sym typeface="Open Sans"/>
              </a:rPr>
              <a:t> for verification</a:t>
            </a:r>
            <a:endParaRPr sz="2200" b="0" i="0" u="none" strike="noStrike" cap="none">
              <a:solidFill>
                <a:srgbClr val="434343"/>
              </a:solidFill>
              <a:latin typeface="Open Sans"/>
              <a:ea typeface="Open Sans"/>
              <a:cs typeface="Open Sans"/>
              <a:sym typeface="Open Sans"/>
            </a:endParaRPr>
          </a:p>
        </p:txBody>
      </p:sp>
      <p:sp>
        <p:nvSpPr>
          <p:cNvPr id="3030" name="Google Shape;3030;g6b6c14001a_1_1345"/>
          <p:cNvSpPr txBox="1"/>
          <p:nvPr/>
        </p:nvSpPr>
        <p:spPr>
          <a:xfrm>
            <a:off x="972400" y="4766650"/>
            <a:ext cx="4674300" cy="916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Build the Docker image from your Dockerfile</a:t>
            </a:r>
            <a:endParaRPr sz="2200" b="0" i="0" u="none" strike="noStrike" cap="none">
              <a:solidFill>
                <a:srgbClr val="434343"/>
              </a:solidFill>
              <a:latin typeface="Open Sans"/>
              <a:ea typeface="Open Sans"/>
              <a:cs typeface="Open Sans"/>
              <a:sym typeface="Open Sans"/>
            </a:endParaRPr>
          </a:p>
        </p:txBody>
      </p:sp>
      <p:sp>
        <p:nvSpPr>
          <p:cNvPr id="3031" name="Google Shape;3031;g6b6c14001a_1_1345"/>
          <p:cNvSpPr txBox="1"/>
          <p:nvPr/>
        </p:nvSpPr>
        <p:spPr>
          <a:xfrm>
            <a:off x="1038700" y="3978250"/>
            <a:ext cx="4541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000000"/>
                </a:solidFill>
                <a:latin typeface="Open Sans"/>
                <a:ea typeface="Open Sans"/>
                <a:cs typeface="Open Sans"/>
                <a:sym typeface="Open Sans"/>
              </a:rPr>
              <a:t>Edit the Dockerfile by adding the following content</a:t>
            </a:r>
            <a:endParaRPr sz="2200" b="0"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Shape 3036"/>
        <p:cNvGrpSpPr/>
        <p:nvPr/>
      </p:nvGrpSpPr>
      <p:grpSpPr>
        <a:xfrm>
          <a:off x="0" y="0"/>
          <a:ext cx="0" cy="0"/>
          <a:chOff x="0" y="0"/>
          <a:chExt cx="0" cy="0"/>
        </a:xfrm>
      </p:grpSpPr>
      <p:sp>
        <p:nvSpPr>
          <p:cNvPr id="3037" name="Google Shape;3037;g6b6c14001a_1_145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038" name="Google Shape;3038;g6b6c14001a_1_1455"/>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039" name="Google Shape;3039;g6b6c14001a_1_1455"/>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Docker Image:</a:t>
            </a:r>
            <a:endParaRPr sz="2200" b="0" i="0" u="none" strike="noStrike" cap="none">
              <a:solidFill>
                <a:schemeClr val="lt1"/>
              </a:solidFill>
              <a:latin typeface="Open Sans"/>
              <a:ea typeface="Open Sans"/>
              <a:cs typeface="Open Sans"/>
              <a:sym typeface="Open Sans"/>
            </a:endParaRPr>
          </a:p>
        </p:txBody>
      </p:sp>
      <p:sp>
        <p:nvSpPr>
          <p:cNvPr id="3040" name="Google Shape;3040;g6b6c14001a_1_1455"/>
          <p:cNvSpPr/>
          <p:nvPr/>
        </p:nvSpPr>
        <p:spPr>
          <a:xfrm>
            <a:off x="6097683" y="7207736"/>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000000"/>
              </a:solidFill>
              <a:latin typeface="Arial"/>
              <a:ea typeface="Arial"/>
              <a:cs typeface="Arial"/>
              <a:sym typeface="Arial"/>
            </a:endParaRPr>
          </a:p>
        </p:txBody>
      </p:sp>
      <p:cxnSp>
        <p:nvCxnSpPr>
          <p:cNvPr id="3041" name="Google Shape;3041;g6b6c14001a_1_1455"/>
          <p:cNvCxnSpPr>
            <a:endCxn id="3040" idx="0"/>
          </p:cNvCxnSpPr>
          <p:nvPr/>
        </p:nvCxnSpPr>
        <p:spPr>
          <a:xfrm>
            <a:off x="6326283" y="6889436"/>
            <a:ext cx="0" cy="318300"/>
          </a:xfrm>
          <a:prstGeom prst="straightConnector1">
            <a:avLst/>
          </a:prstGeom>
          <a:noFill/>
          <a:ln w="19050" cap="flat" cmpd="sng">
            <a:solidFill>
              <a:srgbClr val="5B5B5B"/>
            </a:solidFill>
            <a:prstDash val="dot"/>
            <a:round/>
            <a:headEnd type="none" w="sm" len="sm"/>
            <a:tailEnd type="none" w="sm" len="sm"/>
          </a:ln>
        </p:spPr>
      </p:cxnSp>
      <p:sp>
        <p:nvSpPr>
          <p:cNvPr id="3042" name="Google Shape;3042;g6b6c14001a_1_1455"/>
          <p:cNvSpPr/>
          <p:nvPr/>
        </p:nvSpPr>
        <p:spPr>
          <a:xfrm>
            <a:off x="6097683" y="6432241"/>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cxnSp>
        <p:nvCxnSpPr>
          <p:cNvPr id="3043" name="Google Shape;3043;g6b6c14001a_1_1455"/>
          <p:cNvCxnSpPr>
            <a:endCxn id="3042" idx="0"/>
          </p:cNvCxnSpPr>
          <p:nvPr/>
        </p:nvCxnSpPr>
        <p:spPr>
          <a:xfrm>
            <a:off x="6326283" y="6113941"/>
            <a:ext cx="0" cy="318300"/>
          </a:xfrm>
          <a:prstGeom prst="straightConnector1">
            <a:avLst/>
          </a:prstGeom>
          <a:noFill/>
          <a:ln w="19050" cap="flat" cmpd="sng">
            <a:solidFill>
              <a:srgbClr val="5B5B5B"/>
            </a:solidFill>
            <a:prstDash val="dot"/>
            <a:round/>
            <a:headEnd type="none" w="sm" len="sm"/>
            <a:tailEnd type="none" w="sm" len="sm"/>
          </a:ln>
        </p:spPr>
      </p:cxnSp>
      <p:sp>
        <p:nvSpPr>
          <p:cNvPr id="3044" name="Google Shape;3044;g6b6c14001a_1_1455"/>
          <p:cNvSpPr/>
          <p:nvPr/>
        </p:nvSpPr>
        <p:spPr>
          <a:xfrm>
            <a:off x="6097683" y="56567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3045" name="Google Shape;3045;g6b6c14001a_1_1455"/>
          <p:cNvCxnSpPr>
            <a:endCxn id="3044" idx="0"/>
          </p:cNvCxnSpPr>
          <p:nvPr/>
        </p:nvCxnSpPr>
        <p:spPr>
          <a:xfrm>
            <a:off x="6326283" y="5338446"/>
            <a:ext cx="0" cy="318300"/>
          </a:xfrm>
          <a:prstGeom prst="straightConnector1">
            <a:avLst/>
          </a:prstGeom>
          <a:noFill/>
          <a:ln w="19050" cap="flat" cmpd="sng">
            <a:solidFill>
              <a:srgbClr val="5B5B5B"/>
            </a:solidFill>
            <a:prstDash val="dot"/>
            <a:round/>
            <a:headEnd type="none" w="sm" len="sm"/>
            <a:tailEnd type="none" w="sm" len="sm"/>
          </a:ln>
        </p:spPr>
      </p:cxnSp>
      <p:sp>
        <p:nvSpPr>
          <p:cNvPr id="3046" name="Google Shape;3046;g6b6c14001a_1_1455"/>
          <p:cNvSpPr/>
          <p:nvPr/>
        </p:nvSpPr>
        <p:spPr>
          <a:xfrm>
            <a:off x="60976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3047" name="Google Shape;3047;g6b6c14001a_1_1455"/>
          <p:cNvCxnSpPr>
            <a:endCxn id="3046" idx="0"/>
          </p:cNvCxnSpPr>
          <p:nvPr/>
        </p:nvCxnSpPr>
        <p:spPr>
          <a:xfrm>
            <a:off x="6326283" y="4562951"/>
            <a:ext cx="0" cy="318300"/>
          </a:xfrm>
          <a:prstGeom prst="straightConnector1">
            <a:avLst/>
          </a:prstGeom>
          <a:noFill/>
          <a:ln w="19050" cap="flat" cmpd="sng">
            <a:solidFill>
              <a:srgbClr val="5B5B5B"/>
            </a:solidFill>
            <a:prstDash val="dot"/>
            <a:round/>
            <a:headEnd type="none" w="sm" len="sm"/>
            <a:tailEnd type="none" w="sm" len="sm"/>
          </a:ln>
        </p:spPr>
      </p:cxnSp>
      <p:sp>
        <p:nvSpPr>
          <p:cNvPr id="3048" name="Google Shape;3048;g6b6c14001a_1_1455"/>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049" name="Google Shape;3049;g6b6c14001a_1_1455"/>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3050" name="Google Shape;3050;g6b6c14001a_1_1455"/>
          <p:cNvCxnSpPr>
            <a:stCxn id="3048" idx="4"/>
            <a:endCxn id="3049" idx="0"/>
          </p:cNvCxnSpPr>
          <p:nvPr/>
        </p:nvCxnSpPr>
        <p:spPr>
          <a:xfrm>
            <a:off x="6326283" y="3787461"/>
            <a:ext cx="0" cy="318300"/>
          </a:xfrm>
          <a:prstGeom prst="straightConnector1">
            <a:avLst/>
          </a:prstGeom>
          <a:noFill/>
          <a:ln w="19050" cap="flat" cmpd="sng">
            <a:solidFill>
              <a:srgbClr val="5B5B5B"/>
            </a:solidFill>
            <a:prstDash val="dot"/>
            <a:round/>
            <a:headEnd type="none" w="sm" len="sm"/>
            <a:tailEnd type="none" w="sm" len="sm"/>
          </a:ln>
        </p:spPr>
      </p:cxnSp>
      <p:sp>
        <p:nvSpPr>
          <p:cNvPr id="3051" name="Google Shape;3051;g6b6c14001a_1_1455"/>
          <p:cNvSpPr txBox="1"/>
          <p:nvPr/>
        </p:nvSpPr>
        <p:spPr>
          <a:xfrm>
            <a:off x="368200" y="7028950"/>
            <a:ext cx="53145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Point to the server that is running Docker </a:t>
            </a:r>
            <a:endParaRPr sz="2200" b="0" i="0" u="none" strike="noStrike" cap="none">
              <a:solidFill>
                <a:srgbClr val="434343"/>
              </a:solidFill>
              <a:latin typeface="Open Sans"/>
              <a:ea typeface="Open Sans"/>
              <a:cs typeface="Open Sans"/>
              <a:sym typeface="Open Sans"/>
            </a:endParaRPr>
          </a:p>
        </p:txBody>
      </p:sp>
      <p:sp>
        <p:nvSpPr>
          <p:cNvPr id="3052" name="Google Shape;3052;g6b6c14001a_1_1455"/>
          <p:cNvSpPr txBox="1"/>
          <p:nvPr/>
        </p:nvSpPr>
        <p:spPr>
          <a:xfrm>
            <a:off x="2081200" y="6304750"/>
            <a:ext cx="3565500" cy="712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the newly built image</a:t>
            </a:r>
            <a:endParaRPr sz="2200" b="0" i="0" u="none" strike="noStrike" cap="none">
              <a:solidFill>
                <a:srgbClr val="434343"/>
              </a:solidFill>
              <a:latin typeface="Open Sans"/>
              <a:ea typeface="Open Sans"/>
              <a:cs typeface="Open Sans"/>
              <a:sym typeface="Open Sans"/>
            </a:endParaRPr>
          </a:p>
        </p:txBody>
      </p:sp>
      <p:sp>
        <p:nvSpPr>
          <p:cNvPr id="3053" name="Google Shape;3053;g6b6c14001a_1_1455"/>
          <p:cNvSpPr/>
          <p:nvPr/>
        </p:nvSpPr>
        <p:spPr>
          <a:xfrm>
            <a:off x="2859200" y="33566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Dockerfile</a:t>
            </a:r>
            <a:endParaRPr sz="2200" b="0" i="0" u="none" strike="noStrike" cap="none">
              <a:solidFill>
                <a:srgbClr val="3F3F3F"/>
              </a:solidFill>
              <a:latin typeface="Open Sans"/>
              <a:ea typeface="Open Sans"/>
              <a:cs typeface="Open Sans"/>
              <a:sym typeface="Open Sans"/>
            </a:endParaRPr>
          </a:p>
        </p:txBody>
      </p:sp>
      <p:sp>
        <p:nvSpPr>
          <p:cNvPr id="3054" name="Google Shape;3054;g6b6c14001a_1_1455"/>
          <p:cNvSpPr txBox="1"/>
          <p:nvPr/>
        </p:nvSpPr>
        <p:spPr>
          <a:xfrm>
            <a:off x="808000" y="5580550"/>
            <a:ext cx="4850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a:t>
            </a:r>
            <a:r>
              <a:rPr lang="en-US" sz="2200" b="1" i="1" u="none" strike="noStrike" cap="none">
                <a:solidFill>
                  <a:srgbClr val="434343"/>
                </a:solidFill>
                <a:latin typeface="Open Sans"/>
                <a:ea typeface="Open Sans"/>
                <a:cs typeface="Open Sans"/>
                <a:sym typeface="Open Sans"/>
              </a:rPr>
              <a:t>docker images</a:t>
            </a:r>
            <a:r>
              <a:rPr lang="en-US" sz="2200" b="0" i="0" u="none" strike="noStrike" cap="none">
                <a:solidFill>
                  <a:srgbClr val="434343"/>
                </a:solidFill>
                <a:latin typeface="Open Sans"/>
                <a:ea typeface="Open Sans"/>
                <a:cs typeface="Open Sans"/>
                <a:sym typeface="Open Sans"/>
              </a:rPr>
              <a:t> for verification</a:t>
            </a:r>
            <a:endParaRPr sz="2200" b="0" i="0" u="none" strike="noStrike" cap="none">
              <a:solidFill>
                <a:srgbClr val="434343"/>
              </a:solidFill>
              <a:latin typeface="Open Sans"/>
              <a:ea typeface="Open Sans"/>
              <a:cs typeface="Open Sans"/>
              <a:sym typeface="Open Sans"/>
            </a:endParaRPr>
          </a:p>
        </p:txBody>
      </p:sp>
      <p:sp>
        <p:nvSpPr>
          <p:cNvPr id="3055" name="Google Shape;3055;g6b6c14001a_1_1455"/>
          <p:cNvSpPr txBox="1"/>
          <p:nvPr/>
        </p:nvSpPr>
        <p:spPr>
          <a:xfrm>
            <a:off x="972400" y="4766650"/>
            <a:ext cx="4674300" cy="916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Build the Docker image from your Dockerfile</a:t>
            </a:r>
            <a:endParaRPr sz="2200" b="0" i="0" u="none" strike="noStrike" cap="none">
              <a:solidFill>
                <a:srgbClr val="434343"/>
              </a:solidFill>
              <a:latin typeface="Open Sans"/>
              <a:ea typeface="Open Sans"/>
              <a:cs typeface="Open Sans"/>
              <a:sym typeface="Open Sans"/>
            </a:endParaRPr>
          </a:p>
        </p:txBody>
      </p:sp>
      <p:sp>
        <p:nvSpPr>
          <p:cNvPr id="3056" name="Google Shape;3056;g6b6c14001a_1_1455"/>
          <p:cNvSpPr txBox="1"/>
          <p:nvPr/>
        </p:nvSpPr>
        <p:spPr>
          <a:xfrm>
            <a:off x="1038700" y="3978250"/>
            <a:ext cx="4541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000000"/>
                </a:solidFill>
                <a:latin typeface="Open Sans"/>
                <a:ea typeface="Open Sans"/>
                <a:cs typeface="Open Sans"/>
                <a:sym typeface="Open Sans"/>
              </a:rPr>
              <a:t>Edit the Dockerfile by adding the following content</a:t>
            </a:r>
            <a:endParaRPr sz="2200" b="0"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Shape 3061"/>
        <p:cNvGrpSpPr/>
        <p:nvPr/>
      </p:nvGrpSpPr>
      <p:grpSpPr>
        <a:xfrm>
          <a:off x="0" y="0"/>
          <a:ext cx="0" cy="0"/>
          <a:chOff x="0" y="0"/>
          <a:chExt cx="0" cy="0"/>
        </a:xfrm>
      </p:grpSpPr>
      <p:sp>
        <p:nvSpPr>
          <p:cNvPr id="3062" name="Google Shape;3062;g6b6c14001a_1_136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063" name="Google Shape;3063;g6b6c14001a_1_1364"/>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064" name="Google Shape;3064;g6b6c14001a_1_1364"/>
          <p:cNvSpPr/>
          <p:nvPr/>
        </p:nvSpPr>
        <p:spPr>
          <a:xfrm>
            <a:off x="1305250" y="1949650"/>
            <a:ext cx="3294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Docker Image:</a:t>
            </a:r>
            <a:endParaRPr sz="2200" b="0" i="0" u="none" strike="noStrike" cap="none">
              <a:solidFill>
                <a:schemeClr val="lt1"/>
              </a:solidFill>
              <a:latin typeface="Open Sans"/>
              <a:ea typeface="Open Sans"/>
              <a:cs typeface="Open Sans"/>
              <a:sym typeface="Open Sans"/>
            </a:endParaRPr>
          </a:p>
        </p:txBody>
      </p:sp>
      <p:sp>
        <p:nvSpPr>
          <p:cNvPr id="3065" name="Google Shape;3065;g6b6c14001a_1_1364"/>
          <p:cNvSpPr/>
          <p:nvPr/>
        </p:nvSpPr>
        <p:spPr>
          <a:xfrm>
            <a:off x="6097683" y="79832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7</a:t>
            </a:r>
            <a:endParaRPr sz="1400" b="0" i="0" u="none" strike="noStrike" cap="none">
              <a:solidFill>
                <a:srgbClr val="000000"/>
              </a:solidFill>
              <a:latin typeface="Arial"/>
              <a:ea typeface="Arial"/>
              <a:cs typeface="Arial"/>
              <a:sym typeface="Arial"/>
            </a:endParaRPr>
          </a:p>
        </p:txBody>
      </p:sp>
      <p:cxnSp>
        <p:nvCxnSpPr>
          <p:cNvPr id="3066" name="Google Shape;3066;g6b6c14001a_1_1364"/>
          <p:cNvCxnSpPr>
            <a:endCxn id="3065" idx="0"/>
          </p:cNvCxnSpPr>
          <p:nvPr/>
        </p:nvCxnSpPr>
        <p:spPr>
          <a:xfrm>
            <a:off x="6326283" y="7664946"/>
            <a:ext cx="0" cy="318300"/>
          </a:xfrm>
          <a:prstGeom prst="straightConnector1">
            <a:avLst/>
          </a:prstGeom>
          <a:noFill/>
          <a:ln w="19050" cap="flat" cmpd="sng">
            <a:solidFill>
              <a:srgbClr val="5B5B5B"/>
            </a:solidFill>
            <a:prstDash val="dot"/>
            <a:round/>
            <a:headEnd type="none" w="sm" len="sm"/>
            <a:tailEnd type="none" w="sm" len="sm"/>
          </a:ln>
        </p:spPr>
      </p:cxnSp>
      <p:sp>
        <p:nvSpPr>
          <p:cNvPr id="3067" name="Google Shape;3067;g6b6c14001a_1_1364"/>
          <p:cNvSpPr/>
          <p:nvPr/>
        </p:nvSpPr>
        <p:spPr>
          <a:xfrm>
            <a:off x="6097683" y="7207736"/>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000000"/>
              </a:solidFill>
              <a:latin typeface="Arial"/>
              <a:ea typeface="Arial"/>
              <a:cs typeface="Arial"/>
              <a:sym typeface="Arial"/>
            </a:endParaRPr>
          </a:p>
        </p:txBody>
      </p:sp>
      <p:cxnSp>
        <p:nvCxnSpPr>
          <p:cNvPr id="3068" name="Google Shape;3068;g6b6c14001a_1_1364"/>
          <p:cNvCxnSpPr>
            <a:endCxn id="3067" idx="0"/>
          </p:cNvCxnSpPr>
          <p:nvPr/>
        </p:nvCxnSpPr>
        <p:spPr>
          <a:xfrm>
            <a:off x="6326283" y="6889436"/>
            <a:ext cx="0" cy="318300"/>
          </a:xfrm>
          <a:prstGeom prst="straightConnector1">
            <a:avLst/>
          </a:prstGeom>
          <a:noFill/>
          <a:ln w="19050" cap="flat" cmpd="sng">
            <a:solidFill>
              <a:srgbClr val="5B5B5B"/>
            </a:solidFill>
            <a:prstDash val="dot"/>
            <a:round/>
            <a:headEnd type="none" w="sm" len="sm"/>
            <a:tailEnd type="none" w="sm" len="sm"/>
          </a:ln>
        </p:spPr>
      </p:cxnSp>
      <p:sp>
        <p:nvSpPr>
          <p:cNvPr id="3069" name="Google Shape;3069;g6b6c14001a_1_1364"/>
          <p:cNvSpPr/>
          <p:nvPr/>
        </p:nvSpPr>
        <p:spPr>
          <a:xfrm>
            <a:off x="6097683" y="6432241"/>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cxnSp>
        <p:nvCxnSpPr>
          <p:cNvPr id="3070" name="Google Shape;3070;g6b6c14001a_1_1364"/>
          <p:cNvCxnSpPr>
            <a:endCxn id="3069" idx="0"/>
          </p:cNvCxnSpPr>
          <p:nvPr/>
        </p:nvCxnSpPr>
        <p:spPr>
          <a:xfrm>
            <a:off x="6326283" y="6113941"/>
            <a:ext cx="0" cy="318300"/>
          </a:xfrm>
          <a:prstGeom prst="straightConnector1">
            <a:avLst/>
          </a:prstGeom>
          <a:noFill/>
          <a:ln w="19050" cap="flat" cmpd="sng">
            <a:solidFill>
              <a:srgbClr val="5B5B5B"/>
            </a:solidFill>
            <a:prstDash val="dot"/>
            <a:round/>
            <a:headEnd type="none" w="sm" len="sm"/>
            <a:tailEnd type="none" w="sm" len="sm"/>
          </a:ln>
        </p:spPr>
      </p:cxnSp>
      <p:sp>
        <p:nvSpPr>
          <p:cNvPr id="3071" name="Google Shape;3071;g6b6c14001a_1_1364"/>
          <p:cNvSpPr/>
          <p:nvPr/>
        </p:nvSpPr>
        <p:spPr>
          <a:xfrm>
            <a:off x="6097683" y="56567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3072" name="Google Shape;3072;g6b6c14001a_1_1364"/>
          <p:cNvCxnSpPr>
            <a:endCxn id="3071" idx="0"/>
          </p:cNvCxnSpPr>
          <p:nvPr/>
        </p:nvCxnSpPr>
        <p:spPr>
          <a:xfrm>
            <a:off x="6326283" y="5338446"/>
            <a:ext cx="0" cy="318300"/>
          </a:xfrm>
          <a:prstGeom prst="straightConnector1">
            <a:avLst/>
          </a:prstGeom>
          <a:noFill/>
          <a:ln w="19050" cap="flat" cmpd="sng">
            <a:solidFill>
              <a:srgbClr val="5B5B5B"/>
            </a:solidFill>
            <a:prstDash val="dot"/>
            <a:round/>
            <a:headEnd type="none" w="sm" len="sm"/>
            <a:tailEnd type="none" w="sm" len="sm"/>
          </a:ln>
        </p:spPr>
      </p:cxnSp>
      <p:sp>
        <p:nvSpPr>
          <p:cNvPr id="3073" name="Google Shape;3073;g6b6c14001a_1_1364"/>
          <p:cNvSpPr/>
          <p:nvPr/>
        </p:nvSpPr>
        <p:spPr>
          <a:xfrm>
            <a:off x="60976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3074" name="Google Shape;3074;g6b6c14001a_1_1364"/>
          <p:cNvCxnSpPr>
            <a:endCxn id="3073" idx="0"/>
          </p:cNvCxnSpPr>
          <p:nvPr/>
        </p:nvCxnSpPr>
        <p:spPr>
          <a:xfrm>
            <a:off x="6326283" y="4562951"/>
            <a:ext cx="0" cy="318300"/>
          </a:xfrm>
          <a:prstGeom prst="straightConnector1">
            <a:avLst/>
          </a:prstGeom>
          <a:noFill/>
          <a:ln w="19050" cap="flat" cmpd="sng">
            <a:solidFill>
              <a:srgbClr val="5B5B5B"/>
            </a:solidFill>
            <a:prstDash val="dot"/>
            <a:round/>
            <a:headEnd type="none" w="sm" len="sm"/>
            <a:tailEnd type="none" w="sm" len="sm"/>
          </a:ln>
        </p:spPr>
      </p:cxnSp>
      <p:sp>
        <p:nvSpPr>
          <p:cNvPr id="3075" name="Google Shape;3075;g6b6c14001a_1_1364"/>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076" name="Google Shape;3076;g6b6c14001a_1_1364"/>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3077" name="Google Shape;3077;g6b6c14001a_1_1364"/>
          <p:cNvCxnSpPr>
            <a:stCxn id="3075" idx="4"/>
            <a:endCxn id="3076" idx="0"/>
          </p:cNvCxnSpPr>
          <p:nvPr/>
        </p:nvCxnSpPr>
        <p:spPr>
          <a:xfrm>
            <a:off x="6326283" y="3787461"/>
            <a:ext cx="0" cy="318300"/>
          </a:xfrm>
          <a:prstGeom prst="straightConnector1">
            <a:avLst/>
          </a:prstGeom>
          <a:noFill/>
          <a:ln w="19050" cap="flat" cmpd="sng">
            <a:solidFill>
              <a:srgbClr val="5B5B5B"/>
            </a:solidFill>
            <a:prstDash val="dot"/>
            <a:round/>
            <a:headEnd type="none" w="sm" len="sm"/>
            <a:tailEnd type="none" w="sm" len="sm"/>
          </a:ln>
        </p:spPr>
      </p:cxnSp>
      <p:sp>
        <p:nvSpPr>
          <p:cNvPr id="3078" name="Google Shape;3078;g6b6c14001a_1_1364"/>
          <p:cNvSpPr txBox="1"/>
          <p:nvPr/>
        </p:nvSpPr>
        <p:spPr>
          <a:xfrm>
            <a:off x="2069450" y="7787650"/>
            <a:ext cx="3648900" cy="712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Stop the Docker container </a:t>
            </a:r>
            <a:endParaRPr sz="2200" b="0" i="0" u="none" strike="noStrike" cap="none">
              <a:solidFill>
                <a:srgbClr val="434343"/>
              </a:solidFill>
              <a:latin typeface="Open Sans"/>
              <a:ea typeface="Open Sans"/>
              <a:cs typeface="Open Sans"/>
              <a:sym typeface="Open Sans"/>
            </a:endParaRPr>
          </a:p>
        </p:txBody>
      </p:sp>
      <p:grpSp>
        <p:nvGrpSpPr>
          <p:cNvPr id="3079" name="Google Shape;3079;g6b6c14001a_1_1364"/>
          <p:cNvGrpSpPr/>
          <p:nvPr/>
        </p:nvGrpSpPr>
        <p:grpSpPr>
          <a:xfrm>
            <a:off x="6554883" y="7903016"/>
            <a:ext cx="6324345" cy="617647"/>
            <a:chOff x="6336139" y="6518366"/>
            <a:chExt cx="6938393" cy="608100"/>
          </a:xfrm>
        </p:grpSpPr>
        <p:sp>
          <p:nvSpPr>
            <p:cNvPr id="3080" name="Google Shape;3080;g6b6c14001a_1_1364"/>
            <p:cNvSpPr/>
            <p:nvPr/>
          </p:nvSpPr>
          <p:spPr>
            <a:xfrm>
              <a:off x="11148432" y="6518366"/>
              <a:ext cx="2126100" cy="6081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0" u="none" strike="noStrike" cap="none">
                  <a:solidFill>
                    <a:srgbClr val="434343"/>
                  </a:solidFill>
                  <a:latin typeface="Open Sans"/>
                  <a:ea typeface="Open Sans"/>
                  <a:cs typeface="Open Sans"/>
                  <a:sym typeface="Open Sans"/>
                </a:rPr>
                <a:t>Type </a:t>
              </a:r>
              <a:r>
                <a:rPr lang="en-US" sz="2200" b="0" i="1" u="none" strike="noStrike" cap="none">
                  <a:solidFill>
                    <a:srgbClr val="434343"/>
                  </a:solidFill>
                  <a:latin typeface="Open Sans"/>
                  <a:ea typeface="Open Sans"/>
                  <a:cs typeface="Open Sans"/>
                  <a:sym typeface="Open Sans"/>
                </a:rPr>
                <a:t>Ctrl + c</a:t>
              </a:r>
              <a:endParaRPr sz="2200" b="0" i="1" u="none" strike="noStrike" cap="none">
                <a:solidFill>
                  <a:srgbClr val="434343"/>
                </a:solidFill>
                <a:latin typeface="Open Sans"/>
                <a:ea typeface="Open Sans"/>
                <a:cs typeface="Open Sans"/>
                <a:sym typeface="Open Sans"/>
              </a:endParaRPr>
            </a:p>
          </p:txBody>
        </p:sp>
        <p:cxnSp>
          <p:nvCxnSpPr>
            <p:cNvPr id="3081" name="Google Shape;3081;g6b6c14001a_1_1364"/>
            <p:cNvCxnSpPr>
              <a:stCxn id="3065" idx="6"/>
              <a:endCxn id="3080" idx="1"/>
            </p:cNvCxnSpPr>
            <p:nvPr/>
          </p:nvCxnSpPr>
          <p:spPr>
            <a:xfrm>
              <a:off x="6336139" y="6822422"/>
              <a:ext cx="4812300" cy="600"/>
            </a:xfrm>
            <a:prstGeom prst="bentConnector3">
              <a:avLst>
                <a:gd name="adj1" fmla="val 49723"/>
              </a:avLst>
            </a:prstGeom>
            <a:noFill/>
            <a:ln w="9525" cap="flat" cmpd="sng">
              <a:solidFill>
                <a:srgbClr val="5597D3"/>
              </a:solidFill>
              <a:prstDash val="solid"/>
              <a:round/>
              <a:headEnd type="none" w="sm" len="sm"/>
              <a:tailEnd type="triangle" w="med" len="med"/>
            </a:ln>
          </p:spPr>
        </p:cxnSp>
      </p:grpSp>
      <p:sp>
        <p:nvSpPr>
          <p:cNvPr id="3082" name="Google Shape;3082;g6b6c14001a_1_1364"/>
          <p:cNvSpPr txBox="1"/>
          <p:nvPr/>
        </p:nvSpPr>
        <p:spPr>
          <a:xfrm>
            <a:off x="368200" y="7028950"/>
            <a:ext cx="53145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Point to the server that is running Docker </a:t>
            </a:r>
            <a:endParaRPr sz="2200" b="0" i="0" u="none" strike="noStrike" cap="none">
              <a:solidFill>
                <a:srgbClr val="434343"/>
              </a:solidFill>
              <a:latin typeface="Open Sans"/>
              <a:ea typeface="Open Sans"/>
              <a:cs typeface="Open Sans"/>
              <a:sym typeface="Open Sans"/>
            </a:endParaRPr>
          </a:p>
        </p:txBody>
      </p:sp>
      <p:sp>
        <p:nvSpPr>
          <p:cNvPr id="3083" name="Google Shape;3083;g6b6c14001a_1_1364"/>
          <p:cNvSpPr txBox="1"/>
          <p:nvPr/>
        </p:nvSpPr>
        <p:spPr>
          <a:xfrm>
            <a:off x="2081200" y="6304750"/>
            <a:ext cx="3565500" cy="712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the newly built image</a:t>
            </a:r>
            <a:endParaRPr sz="2200" b="0" i="0" u="none" strike="noStrike" cap="none">
              <a:solidFill>
                <a:srgbClr val="434343"/>
              </a:solidFill>
              <a:latin typeface="Open Sans"/>
              <a:ea typeface="Open Sans"/>
              <a:cs typeface="Open Sans"/>
              <a:sym typeface="Open Sans"/>
            </a:endParaRPr>
          </a:p>
        </p:txBody>
      </p:sp>
      <p:sp>
        <p:nvSpPr>
          <p:cNvPr id="3084" name="Google Shape;3084;g6b6c14001a_1_1364"/>
          <p:cNvSpPr/>
          <p:nvPr/>
        </p:nvSpPr>
        <p:spPr>
          <a:xfrm>
            <a:off x="2859200" y="3356650"/>
            <a:ext cx="3070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Dockerfile</a:t>
            </a:r>
            <a:endParaRPr sz="2200" b="0" i="0" u="none" strike="noStrike" cap="none">
              <a:solidFill>
                <a:srgbClr val="3F3F3F"/>
              </a:solidFill>
              <a:latin typeface="Open Sans"/>
              <a:ea typeface="Open Sans"/>
              <a:cs typeface="Open Sans"/>
              <a:sym typeface="Open Sans"/>
            </a:endParaRPr>
          </a:p>
        </p:txBody>
      </p:sp>
      <p:sp>
        <p:nvSpPr>
          <p:cNvPr id="3085" name="Google Shape;3085;g6b6c14001a_1_1364"/>
          <p:cNvSpPr txBox="1"/>
          <p:nvPr/>
        </p:nvSpPr>
        <p:spPr>
          <a:xfrm>
            <a:off x="808000" y="5580550"/>
            <a:ext cx="4850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a:t>
            </a:r>
            <a:r>
              <a:rPr lang="en-US" sz="2200" b="1" i="1" u="none" strike="noStrike" cap="none">
                <a:solidFill>
                  <a:srgbClr val="434343"/>
                </a:solidFill>
                <a:latin typeface="Open Sans"/>
                <a:ea typeface="Open Sans"/>
                <a:cs typeface="Open Sans"/>
                <a:sym typeface="Open Sans"/>
              </a:rPr>
              <a:t>docker images</a:t>
            </a:r>
            <a:r>
              <a:rPr lang="en-US" sz="2200" b="0" i="0" u="none" strike="noStrike" cap="none">
                <a:solidFill>
                  <a:srgbClr val="434343"/>
                </a:solidFill>
                <a:latin typeface="Open Sans"/>
                <a:ea typeface="Open Sans"/>
                <a:cs typeface="Open Sans"/>
                <a:sym typeface="Open Sans"/>
              </a:rPr>
              <a:t> for verification</a:t>
            </a:r>
            <a:endParaRPr sz="2200" b="0" i="0" u="none" strike="noStrike" cap="none">
              <a:solidFill>
                <a:srgbClr val="434343"/>
              </a:solidFill>
              <a:latin typeface="Open Sans"/>
              <a:ea typeface="Open Sans"/>
              <a:cs typeface="Open Sans"/>
              <a:sym typeface="Open Sans"/>
            </a:endParaRPr>
          </a:p>
        </p:txBody>
      </p:sp>
      <p:sp>
        <p:nvSpPr>
          <p:cNvPr id="3086" name="Google Shape;3086;g6b6c14001a_1_1364"/>
          <p:cNvSpPr txBox="1"/>
          <p:nvPr/>
        </p:nvSpPr>
        <p:spPr>
          <a:xfrm>
            <a:off x="972400" y="4766650"/>
            <a:ext cx="4674300" cy="916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Build the Docker image from your Dockerfile</a:t>
            </a:r>
            <a:endParaRPr sz="2200" b="0" i="0" u="none" strike="noStrike" cap="none">
              <a:solidFill>
                <a:srgbClr val="434343"/>
              </a:solidFill>
              <a:latin typeface="Open Sans"/>
              <a:ea typeface="Open Sans"/>
              <a:cs typeface="Open Sans"/>
              <a:sym typeface="Open Sans"/>
            </a:endParaRPr>
          </a:p>
        </p:txBody>
      </p:sp>
      <p:sp>
        <p:nvSpPr>
          <p:cNvPr id="3087" name="Google Shape;3087;g6b6c14001a_1_1364"/>
          <p:cNvSpPr txBox="1"/>
          <p:nvPr/>
        </p:nvSpPr>
        <p:spPr>
          <a:xfrm>
            <a:off x="1038700" y="3978250"/>
            <a:ext cx="4541700" cy="71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000000"/>
                </a:solidFill>
                <a:latin typeface="Open Sans"/>
                <a:ea typeface="Open Sans"/>
                <a:cs typeface="Open Sans"/>
                <a:sym typeface="Open Sans"/>
              </a:rPr>
              <a:t>Edit the Dockerfile by adding the following content</a:t>
            </a:r>
            <a:endParaRPr sz="2200" b="0"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Shape 3092"/>
        <p:cNvGrpSpPr/>
        <p:nvPr/>
      </p:nvGrpSpPr>
      <p:grpSpPr>
        <a:xfrm>
          <a:off x="0" y="0"/>
          <a:ext cx="0" cy="0"/>
          <a:chOff x="0" y="0"/>
          <a:chExt cx="0" cy="0"/>
        </a:xfrm>
      </p:grpSpPr>
      <p:sp>
        <p:nvSpPr>
          <p:cNvPr id="3093" name="Google Shape;3093;g6b6c14001a_1_138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094" name="Google Shape;3094;g6b6c14001a_1_1383"/>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095" name="Google Shape;3095;g6b6c14001a_1_1383"/>
          <p:cNvSpPr/>
          <p:nvPr/>
        </p:nvSpPr>
        <p:spPr>
          <a:xfrm>
            <a:off x="1252925" y="1971575"/>
            <a:ext cx="71064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1800"/>
              </a:spcBef>
              <a:spcAft>
                <a:spcPts val="400"/>
              </a:spcAft>
              <a:buClr>
                <a:srgbClr val="000000"/>
              </a:buClr>
              <a:buSzPts val="1100"/>
              <a:buFont typeface="Arial"/>
              <a:buNone/>
            </a:pPr>
            <a:r>
              <a:rPr lang="en-US" sz="2200" b="0" i="0" u="none" strike="noStrike" cap="none">
                <a:solidFill>
                  <a:srgbClr val="FFFFFF"/>
                </a:solidFill>
                <a:latin typeface="Open Sans"/>
                <a:ea typeface="Open Sans"/>
                <a:cs typeface="Open Sans"/>
                <a:sym typeface="Open Sans"/>
              </a:rPr>
              <a:t>Push an image to Amazon Elastic Container registry:</a:t>
            </a:r>
            <a:endParaRPr sz="2200" b="0" i="0" u="none" strike="noStrike" cap="none">
              <a:solidFill>
                <a:srgbClr val="FFFFFF"/>
              </a:solidFill>
              <a:latin typeface="Open Sans"/>
              <a:ea typeface="Open Sans"/>
              <a:cs typeface="Open Sans"/>
              <a:sym typeface="Open Sans"/>
            </a:endParaRPr>
          </a:p>
        </p:txBody>
      </p:sp>
      <p:sp>
        <p:nvSpPr>
          <p:cNvPr id="3096" name="Google Shape;3096;g6b6c14001a_1_1383"/>
          <p:cNvSpPr/>
          <p:nvPr/>
        </p:nvSpPr>
        <p:spPr>
          <a:xfrm>
            <a:off x="3250961" y="4646931"/>
            <a:ext cx="1209000" cy="1211700"/>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3097" name="Google Shape;3097;g6b6c14001a_1_1383"/>
          <p:cNvSpPr/>
          <p:nvPr/>
        </p:nvSpPr>
        <p:spPr>
          <a:xfrm>
            <a:off x="3393201" y="4789171"/>
            <a:ext cx="924600" cy="9270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Open Sans"/>
              <a:ea typeface="Open Sans"/>
              <a:cs typeface="Open Sans"/>
              <a:sym typeface="Open Sans"/>
            </a:endParaRPr>
          </a:p>
        </p:txBody>
      </p:sp>
      <p:sp>
        <p:nvSpPr>
          <p:cNvPr id="3098" name="Google Shape;3098;g6b6c14001a_1_1383"/>
          <p:cNvSpPr/>
          <p:nvPr/>
        </p:nvSpPr>
        <p:spPr>
          <a:xfrm rot="609245">
            <a:off x="3154437" y="4552888"/>
            <a:ext cx="1397082" cy="1399550"/>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3099" name="Google Shape;3099;g6b6c14001a_1_1383"/>
          <p:cNvSpPr/>
          <p:nvPr/>
        </p:nvSpPr>
        <p:spPr>
          <a:xfrm rot="-455904">
            <a:off x="10340130" y="4573254"/>
            <a:ext cx="1211538" cy="1209120"/>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3100" name="Google Shape;3100;g6b6c14001a_1_1383"/>
          <p:cNvSpPr/>
          <p:nvPr/>
        </p:nvSpPr>
        <p:spPr>
          <a:xfrm>
            <a:off x="10482347" y="4715512"/>
            <a:ext cx="927300" cy="924600"/>
          </a:xfrm>
          <a:prstGeom prst="ellipse">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Open Sans"/>
              <a:ea typeface="Open Sans"/>
              <a:cs typeface="Open Sans"/>
              <a:sym typeface="Open Sans"/>
            </a:endParaRPr>
          </a:p>
        </p:txBody>
      </p:sp>
      <p:sp>
        <p:nvSpPr>
          <p:cNvPr id="3101" name="Google Shape;3101;g6b6c14001a_1_1383"/>
          <p:cNvSpPr/>
          <p:nvPr/>
        </p:nvSpPr>
        <p:spPr>
          <a:xfrm rot="-10355863">
            <a:off x="10243659" y="4479258"/>
            <a:ext cx="1399463" cy="1397044"/>
          </a:xfrm>
          <a:prstGeom prst="arc">
            <a:avLst>
              <a:gd name="adj1" fmla="val 16200000"/>
              <a:gd name="adj2" fmla="val 4586892"/>
            </a:avLst>
          </a:prstGeom>
          <a:noFill/>
          <a:ln w="12700" cap="flat" cmpd="sng">
            <a:solidFill>
              <a:srgbClr val="7B7F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3102" name="Google Shape;3102;g6b6c14001a_1_1383"/>
          <p:cNvSpPr/>
          <p:nvPr/>
        </p:nvSpPr>
        <p:spPr>
          <a:xfrm>
            <a:off x="11626290" y="4373904"/>
            <a:ext cx="3356323" cy="13587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120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Required IAM permissions to access the Amazon ECR service</a:t>
            </a:r>
            <a:endParaRPr sz="2200" b="0" i="0" u="none" strike="noStrike" cap="none">
              <a:solidFill>
                <a:srgbClr val="434343"/>
              </a:solidFill>
              <a:latin typeface="Open Sans"/>
              <a:ea typeface="Open Sans"/>
              <a:cs typeface="Open Sans"/>
              <a:sym typeface="Open Sans"/>
            </a:endParaRPr>
          </a:p>
          <a:p>
            <a:pPr marL="0" marR="0" lvl="0" indent="0" algn="l" rtl="0">
              <a:lnSpc>
                <a:spcPct val="115000"/>
              </a:lnSpc>
              <a:spcBef>
                <a:spcPts val="1200"/>
              </a:spcBef>
              <a:spcAft>
                <a:spcPts val="1200"/>
              </a:spcAft>
              <a:buClr>
                <a:srgbClr val="000000"/>
              </a:buClr>
              <a:buSzPts val="2200"/>
              <a:buFont typeface="Arial"/>
              <a:buNone/>
            </a:pPr>
            <a:endParaRPr sz="2200" b="0" i="0" u="none" strike="noStrike" cap="none">
              <a:solidFill>
                <a:srgbClr val="434343"/>
              </a:solidFill>
              <a:latin typeface="Open Sans"/>
              <a:ea typeface="Open Sans"/>
              <a:cs typeface="Open Sans"/>
              <a:sym typeface="Open Sans"/>
            </a:endParaRPr>
          </a:p>
        </p:txBody>
      </p:sp>
      <p:sp>
        <p:nvSpPr>
          <p:cNvPr id="3103" name="Google Shape;3103;g6b6c14001a_1_1383"/>
          <p:cNvSpPr/>
          <p:nvPr/>
        </p:nvSpPr>
        <p:spPr>
          <a:xfrm>
            <a:off x="656000" y="4636800"/>
            <a:ext cx="2534100" cy="1178100"/>
          </a:xfrm>
          <a:prstGeom prst="rect">
            <a:avLst/>
          </a:prstGeom>
          <a:noFill/>
          <a:ln>
            <a:noFill/>
          </a:ln>
        </p:spPr>
        <p:txBody>
          <a:bodyPr spcFirstLastPara="1" wrap="square" lIns="91425" tIns="45700" rIns="91425" bIns="45700" anchor="t" anchorCtr="0">
            <a:noAutofit/>
          </a:bodyPr>
          <a:lstStyle/>
          <a:p>
            <a:pPr marL="0" marR="0" lvl="0" indent="0" algn="ct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Installed and configured AWS CLI</a:t>
            </a:r>
            <a:endParaRPr sz="2200" b="0" i="0" u="none" strike="noStrike" cap="none">
              <a:solidFill>
                <a:srgbClr val="434343"/>
              </a:solidFill>
              <a:latin typeface="Open Sans"/>
              <a:ea typeface="Open Sans"/>
              <a:cs typeface="Open Sans"/>
              <a:sym typeface="Open Sans"/>
            </a:endParaRPr>
          </a:p>
        </p:txBody>
      </p:sp>
      <p:cxnSp>
        <p:nvCxnSpPr>
          <p:cNvPr id="3104" name="Google Shape;3104;g6b6c14001a_1_1383"/>
          <p:cNvCxnSpPr/>
          <p:nvPr/>
        </p:nvCxnSpPr>
        <p:spPr>
          <a:xfrm>
            <a:off x="8584961" y="5198109"/>
            <a:ext cx="1506300" cy="0"/>
          </a:xfrm>
          <a:prstGeom prst="straightConnector1">
            <a:avLst/>
          </a:prstGeom>
          <a:noFill/>
          <a:ln w="12700" cap="flat" cmpd="sng">
            <a:solidFill>
              <a:srgbClr val="7B7F8F"/>
            </a:solidFill>
            <a:prstDash val="solid"/>
            <a:round/>
            <a:headEnd type="oval" w="med" len="med"/>
            <a:tailEnd type="oval" w="med" len="med"/>
          </a:ln>
        </p:spPr>
      </p:cxnSp>
      <p:cxnSp>
        <p:nvCxnSpPr>
          <p:cNvPr id="3105" name="Google Shape;3105;g6b6c14001a_1_1383"/>
          <p:cNvCxnSpPr/>
          <p:nvPr/>
        </p:nvCxnSpPr>
        <p:spPr>
          <a:xfrm>
            <a:off x="4711463" y="5274309"/>
            <a:ext cx="1506300" cy="0"/>
          </a:xfrm>
          <a:prstGeom prst="straightConnector1">
            <a:avLst/>
          </a:prstGeom>
          <a:noFill/>
          <a:ln w="12700" cap="flat" cmpd="sng">
            <a:solidFill>
              <a:srgbClr val="7B7F8F"/>
            </a:solidFill>
            <a:prstDash val="solid"/>
            <a:round/>
            <a:headEnd type="oval" w="med" len="med"/>
            <a:tailEnd type="oval" w="med" len="med"/>
          </a:ln>
        </p:spPr>
      </p:cxnSp>
      <p:sp>
        <p:nvSpPr>
          <p:cNvPr id="3106" name="Google Shape;3106;g6b6c14001a_1_1383"/>
          <p:cNvSpPr/>
          <p:nvPr/>
        </p:nvSpPr>
        <p:spPr>
          <a:xfrm>
            <a:off x="6356525" y="5073950"/>
            <a:ext cx="2122800" cy="391800"/>
          </a:xfrm>
          <a:prstGeom prst="rect">
            <a:avLst/>
          </a:prstGeom>
          <a:solidFill>
            <a:srgbClr val="F9DEC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Prerequisites</a:t>
            </a:r>
            <a:endParaRPr sz="1100" b="0" i="0" u="none" strike="noStrike" cap="none">
              <a:solidFill>
                <a:schemeClr val="dk1"/>
              </a:solidFill>
              <a:latin typeface="Arial"/>
              <a:ea typeface="Arial"/>
              <a:cs typeface="Arial"/>
              <a:sym typeface="Arial"/>
            </a:endParaRPr>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Shape 3111"/>
        <p:cNvGrpSpPr/>
        <p:nvPr/>
      </p:nvGrpSpPr>
      <p:grpSpPr>
        <a:xfrm>
          <a:off x="0" y="0"/>
          <a:ext cx="0" cy="0"/>
          <a:chOff x="0" y="0"/>
          <a:chExt cx="0" cy="0"/>
        </a:xfrm>
      </p:grpSpPr>
      <p:sp>
        <p:nvSpPr>
          <p:cNvPr id="3112" name="Google Shape;3112;g6b6c14001a_1_154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113" name="Google Shape;3113;g6b6c14001a_1_1547"/>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114" name="Google Shape;3114;g6b6c14001a_1_1547"/>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115" name="Google Shape;3115;g6b6c14001a_1_1547"/>
          <p:cNvSpPr/>
          <p:nvPr/>
        </p:nvSpPr>
        <p:spPr>
          <a:xfrm>
            <a:off x="1143000" y="3100750"/>
            <a:ext cx="4623300" cy="916200"/>
          </a:xfrm>
          <a:prstGeom prst="rect">
            <a:avLst/>
          </a:prstGeom>
          <a:noFill/>
          <a:ln>
            <a:noFill/>
          </a:ln>
        </p:spPr>
        <p:txBody>
          <a:bodyPr spcFirstLastPara="1" wrap="square" lIns="91425" tIns="45700" rIns="91425" bIns="45700"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an Amazon ECR repository</a:t>
            </a:r>
            <a:endParaRPr sz="2200" b="0" i="0" u="none" strike="noStrike" cap="none">
              <a:solidFill>
                <a:srgbClr val="3F3F3F"/>
              </a:solidFill>
              <a:latin typeface="Open Sans"/>
              <a:ea typeface="Open Sans"/>
              <a:cs typeface="Open Sans"/>
              <a:sym typeface="Open Sans"/>
            </a:endParaRPr>
          </a:p>
        </p:txBody>
      </p:sp>
      <p:grpSp>
        <p:nvGrpSpPr>
          <p:cNvPr id="3116" name="Google Shape;3116;g6b6c14001a_1_1547"/>
          <p:cNvGrpSpPr/>
          <p:nvPr/>
        </p:nvGrpSpPr>
        <p:grpSpPr>
          <a:xfrm>
            <a:off x="6554883" y="3100748"/>
            <a:ext cx="8116186" cy="916263"/>
            <a:chOff x="4223399" y="6347825"/>
            <a:chExt cx="12486441" cy="902100"/>
          </a:xfrm>
        </p:grpSpPr>
        <p:sp>
          <p:nvSpPr>
            <p:cNvPr id="3117" name="Google Shape;3117;g6b6c14001a_1_1547"/>
            <p:cNvSpPr/>
            <p:nvPr/>
          </p:nvSpPr>
          <p:spPr>
            <a:xfrm>
              <a:off x="7288040" y="6347825"/>
              <a:ext cx="9421800" cy="9021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aws ecr create-repository --repository-name hello-repository --region region</a:t>
              </a:r>
              <a:endParaRPr sz="2200" b="0" i="1" u="none" strike="noStrike" cap="none">
                <a:solidFill>
                  <a:srgbClr val="434343"/>
                </a:solidFill>
                <a:latin typeface="Open Sans"/>
                <a:ea typeface="Open Sans"/>
                <a:cs typeface="Open Sans"/>
                <a:sym typeface="Open Sans"/>
              </a:endParaRPr>
            </a:p>
          </p:txBody>
        </p:sp>
        <p:cxnSp>
          <p:nvCxnSpPr>
            <p:cNvPr id="3118" name="Google Shape;3118;g6b6c14001a_1_1547"/>
            <p:cNvCxnSpPr>
              <a:stCxn id="3114" idx="6"/>
              <a:endCxn id="3117" idx="1"/>
            </p:cNvCxnSpPr>
            <p:nvPr/>
          </p:nvCxnSpPr>
          <p:spPr>
            <a:xfrm>
              <a:off x="4223399" y="6798857"/>
              <a:ext cx="3064500" cy="600"/>
            </a:xfrm>
            <a:prstGeom prst="bentConnector3">
              <a:avLst>
                <a:gd name="adj1" fmla="val -297374"/>
              </a:avLst>
            </a:prstGeom>
            <a:noFill/>
            <a:ln w="9525" cap="flat" cmpd="sng">
              <a:solidFill>
                <a:srgbClr val="5597D3"/>
              </a:solidFill>
              <a:prstDash val="solid"/>
              <a:round/>
              <a:headEnd type="none" w="sm" len="sm"/>
              <a:tailEnd type="triangle" w="med" len="med"/>
            </a:ln>
          </p:spPr>
        </p:cxnSp>
      </p:grpSp>
      <p:sp>
        <p:nvSpPr>
          <p:cNvPr id="3119" name="Google Shape;3119;g6b6c14001a_1_1547"/>
          <p:cNvSpPr/>
          <p:nvPr/>
        </p:nvSpPr>
        <p:spPr>
          <a:xfrm>
            <a:off x="1252925" y="1971575"/>
            <a:ext cx="87783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1800"/>
              </a:spcBef>
              <a:spcAft>
                <a:spcPts val="400"/>
              </a:spcAft>
              <a:buClr>
                <a:srgbClr val="000000"/>
              </a:buClr>
              <a:buSzPts val="1100"/>
              <a:buFont typeface="Arial"/>
              <a:buNone/>
            </a:pPr>
            <a:r>
              <a:rPr lang="en-US" sz="2200" b="0" i="0" u="none" strike="noStrike" cap="none">
                <a:solidFill>
                  <a:srgbClr val="FFFFFF"/>
                </a:solidFill>
                <a:latin typeface="Open Sans"/>
                <a:ea typeface="Open Sans"/>
                <a:cs typeface="Open Sans"/>
                <a:sym typeface="Open Sans"/>
              </a:rPr>
              <a:t>Push a “hello-world” image to Amazon Elastic Container registry:</a:t>
            </a:r>
            <a:endParaRPr sz="2200" b="0" i="0" u="none" strike="noStrike" cap="none">
              <a:solidFill>
                <a:srgbClr val="FFFFFF"/>
              </a:solidFill>
              <a:latin typeface="Open Sans"/>
              <a:ea typeface="Open Sans"/>
              <a:cs typeface="Open Sans"/>
              <a:sym typeface="Open Sans"/>
            </a:endParaRPr>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Shape 3124"/>
        <p:cNvGrpSpPr/>
        <p:nvPr/>
      </p:nvGrpSpPr>
      <p:grpSpPr>
        <a:xfrm>
          <a:off x="0" y="0"/>
          <a:ext cx="0" cy="0"/>
          <a:chOff x="0" y="0"/>
          <a:chExt cx="0" cy="0"/>
        </a:xfrm>
      </p:grpSpPr>
      <p:sp>
        <p:nvSpPr>
          <p:cNvPr id="3125" name="Google Shape;3125;g6b6c14001a_1_1647"/>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126" name="Google Shape;3126;g6b6c14001a_1_1647"/>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127" name="Google Shape;3127;g6b6c14001a_1_1647"/>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3128" name="Google Shape;3128;g6b6c14001a_1_1647"/>
          <p:cNvCxnSpPr>
            <a:endCxn id="3127" idx="0"/>
          </p:cNvCxnSpPr>
          <p:nvPr/>
        </p:nvCxnSpPr>
        <p:spPr>
          <a:xfrm>
            <a:off x="6326283" y="3787456"/>
            <a:ext cx="0" cy="318300"/>
          </a:xfrm>
          <a:prstGeom prst="straightConnector1">
            <a:avLst/>
          </a:prstGeom>
          <a:noFill/>
          <a:ln w="19050" cap="flat" cmpd="sng">
            <a:solidFill>
              <a:srgbClr val="5B5B5B"/>
            </a:solidFill>
            <a:prstDash val="dot"/>
            <a:round/>
            <a:headEnd type="none" w="sm" len="sm"/>
            <a:tailEnd type="none" w="sm" len="sm"/>
          </a:ln>
        </p:spPr>
      </p:cxnSp>
      <p:sp>
        <p:nvSpPr>
          <p:cNvPr id="3129" name="Google Shape;3129;g6b6c14001a_1_1647"/>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130" name="Google Shape;3130;g6b6c14001a_1_1647"/>
          <p:cNvSpPr/>
          <p:nvPr/>
        </p:nvSpPr>
        <p:spPr>
          <a:xfrm>
            <a:off x="1143000" y="3100750"/>
            <a:ext cx="4623300" cy="916200"/>
          </a:xfrm>
          <a:prstGeom prst="rect">
            <a:avLst/>
          </a:prstGeom>
          <a:noFill/>
          <a:ln>
            <a:noFill/>
          </a:ln>
        </p:spPr>
        <p:txBody>
          <a:bodyPr spcFirstLastPara="1" wrap="square" lIns="91425" tIns="45700" rIns="91425" bIns="45700"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an Amazon ECR repository</a:t>
            </a:r>
            <a:endParaRPr sz="2200" b="0" i="0" u="none" strike="noStrike" cap="none">
              <a:solidFill>
                <a:srgbClr val="3F3F3F"/>
              </a:solidFill>
              <a:latin typeface="Open Sans"/>
              <a:ea typeface="Open Sans"/>
              <a:cs typeface="Open Sans"/>
              <a:sym typeface="Open Sans"/>
            </a:endParaRPr>
          </a:p>
        </p:txBody>
      </p:sp>
      <p:sp>
        <p:nvSpPr>
          <p:cNvPr id="3131" name="Google Shape;3131;g6b6c14001a_1_1647"/>
          <p:cNvSpPr txBox="1"/>
          <p:nvPr/>
        </p:nvSpPr>
        <p:spPr>
          <a:xfrm>
            <a:off x="1819800" y="4030300"/>
            <a:ext cx="3946500" cy="608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 the “hello-world” image </a:t>
            </a:r>
            <a:endParaRPr sz="2200" b="0" i="0" u="none" strike="noStrike" cap="none">
              <a:solidFill>
                <a:srgbClr val="434343"/>
              </a:solidFill>
              <a:latin typeface="Open Sans"/>
              <a:ea typeface="Open Sans"/>
              <a:cs typeface="Open Sans"/>
              <a:sym typeface="Open Sans"/>
            </a:endParaRPr>
          </a:p>
        </p:txBody>
      </p:sp>
      <p:sp>
        <p:nvSpPr>
          <p:cNvPr id="3132" name="Google Shape;3132;g6b6c14001a_1_1647"/>
          <p:cNvSpPr/>
          <p:nvPr/>
        </p:nvSpPr>
        <p:spPr>
          <a:xfrm>
            <a:off x="1252925" y="1971575"/>
            <a:ext cx="87783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1800"/>
              </a:spcBef>
              <a:spcAft>
                <a:spcPts val="400"/>
              </a:spcAft>
              <a:buClr>
                <a:srgbClr val="000000"/>
              </a:buClr>
              <a:buSzPts val="1100"/>
              <a:buFont typeface="Arial"/>
              <a:buNone/>
            </a:pPr>
            <a:r>
              <a:rPr lang="en-US" sz="2200" b="0" i="0" u="none" strike="noStrike" cap="none">
                <a:solidFill>
                  <a:srgbClr val="FFFFFF"/>
                </a:solidFill>
                <a:latin typeface="Open Sans"/>
                <a:ea typeface="Open Sans"/>
                <a:cs typeface="Open Sans"/>
                <a:sym typeface="Open Sans"/>
              </a:rPr>
              <a:t>Push a “hello-world” image to Amazon Elastic Container registry:</a:t>
            </a:r>
            <a:endParaRPr sz="2200" b="0" i="0" u="none" strike="noStrike" cap="none">
              <a:solidFill>
                <a:srgbClr val="FFFFFF"/>
              </a:solidFill>
              <a:latin typeface="Open Sans"/>
              <a:ea typeface="Open Sans"/>
              <a:cs typeface="Open Sans"/>
              <a:sym typeface="Open Sans"/>
            </a:endParaRPr>
          </a:p>
        </p:txBody>
      </p:sp>
      <p:grpSp>
        <p:nvGrpSpPr>
          <p:cNvPr id="3133" name="Google Shape;3133;g6b6c14001a_1_1647"/>
          <p:cNvGrpSpPr/>
          <p:nvPr/>
        </p:nvGrpSpPr>
        <p:grpSpPr>
          <a:xfrm>
            <a:off x="6554883" y="4334356"/>
            <a:ext cx="8679013" cy="2268116"/>
            <a:chOff x="3357283" y="4869739"/>
            <a:chExt cx="13352327" cy="2233056"/>
          </a:xfrm>
        </p:grpSpPr>
        <p:sp>
          <p:nvSpPr>
            <p:cNvPr id="3134" name="Google Shape;3134;g6b6c14001a_1_1647"/>
            <p:cNvSpPr/>
            <p:nvPr/>
          </p:nvSpPr>
          <p:spPr>
            <a:xfrm>
              <a:off x="4112310" y="6079195"/>
              <a:ext cx="12597300" cy="10236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docker tag hello-world aws_account_id.dkr.ecr.region.amazonaws.com/hello-repository</a:t>
              </a:r>
              <a:endParaRPr sz="2200" b="0" i="1" u="none" strike="noStrike" cap="none">
                <a:solidFill>
                  <a:srgbClr val="434343"/>
                </a:solidFill>
                <a:latin typeface="Open Sans"/>
                <a:ea typeface="Open Sans"/>
                <a:cs typeface="Open Sans"/>
                <a:sym typeface="Open Sans"/>
              </a:endParaRPr>
            </a:p>
          </p:txBody>
        </p:sp>
        <p:cxnSp>
          <p:nvCxnSpPr>
            <p:cNvPr id="3135" name="Google Shape;3135;g6b6c14001a_1_1647"/>
            <p:cNvCxnSpPr>
              <a:stCxn id="3127" idx="6"/>
              <a:endCxn id="3134" idx="0"/>
            </p:cNvCxnSpPr>
            <p:nvPr/>
          </p:nvCxnSpPr>
          <p:spPr>
            <a:xfrm>
              <a:off x="3357283" y="4869739"/>
              <a:ext cx="7053600" cy="1209600"/>
            </a:xfrm>
            <a:prstGeom prst="bentConnector2">
              <a:avLst/>
            </a:prstGeom>
            <a:noFill/>
            <a:ln w="9525" cap="flat" cmpd="sng">
              <a:solidFill>
                <a:srgbClr val="5597D3"/>
              </a:solidFill>
              <a:prstDash val="solid"/>
              <a:round/>
              <a:headEnd type="none" w="sm" len="sm"/>
              <a:tailEnd type="triangle" w="med" len="med"/>
            </a:ln>
          </p:spPr>
        </p:cxnSp>
      </p:gr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Shape 3140"/>
        <p:cNvGrpSpPr/>
        <p:nvPr/>
      </p:nvGrpSpPr>
      <p:grpSpPr>
        <a:xfrm>
          <a:off x="0" y="0"/>
          <a:ext cx="0" cy="0"/>
          <a:chOff x="0" y="0"/>
          <a:chExt cx="0" cy="0"/>
        </a:xfrm>
      </p:grpSpPr>
      <p:sp>
        <p:nvSpPr>
          <p:cNvPr id="3141" name="Google Shape;3141;g6b6c14001a_1_159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142" name="Google Shape;3142;g6b6c14001a_1_1590"/>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143" name="Google Shape;3143;g6b6c14001a_1_1590"/>
          <p:cNvSpPr/>
          <p:nvPr/>
        </p:nvSpPr>
        <p:spPr>
          <a:xfrm>
            <a:off x="60976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3144" name="Google Shape;3144;g6b6c14001a_1_1590"/>
          <p:cNvCxnSpPr>
            <a:endCxn id="3143" idx="0"/>
          </p:cNvCxnSpPr>
          <p:nvPr/>
        </p:nvCxnSpPr>
        <p:spPr>
          <a:xfrm>
            <a:off x="6326283" y="4562951"/>
            <a:ext cx="0" cy="318300"/>
          </a:xfrm>
          <a:prstGeom prst="straightConnector1">
            <a:avLst/>
          </a:prstGeom>
          <a:noFill/>
          <a:ln w="19050" cap="flat" cmpd="sng">
            <a:solidFill>
              <a:srgbClr val="5B5B5B"/>
            </a:solidFill>
            <a:prstDash val="dot"/>
            <a:round/>
            <a:headEnd type="none" w="sm" len="sm"/>
            <a:tailEnd type="none" w="sm" len="sm"/>
          </a:ln>
        </p:spPr>
      </p:cxnSp>
      <p:sp>
        <p:nvSpPr>
          <p:cNvPr id="3145" name="Google Shape;3145;g6b6c14001a_1_1590"/>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3146" name="Google Shape;3146;g6b6c14001a_1_1590"/>
          <p:cNvCxnSpPr>
            <a:endCxn id="3145" idx="0"/>
          </p:cNvCxnSpPr>
          <p:nvPr/>
        </p:nvCxnSpPr>
        <p:spPr>
          <a:xfrm>
            <a:off x="6326283" y="3787456"/>
            <a:ext cx="0" cy="318300"/>
          </a:xfrm>
          <a:prstGeom prst="straightConnector1">
            <a:avLst/>
          </a:prstGeom>
          <a:noFill/>
          <a:ln w="19050" cap="flat" cmpd="sng">
            <a:solidFill>
              <a:srgbClr val="5B5B5B"/>
            </a:solidFill>
            <a:prstDash val="dot"/>
            <a:round/>
            <a:headEnd type="none" w="sm" len="sm"/>
            <a:tailEnd type="none" w="sm" len="sm"/>
          </a:ln>
        </p:spPr>
      </p:cxnSp>
      <p:sp>
        <p:nvSpPr>
          <p:cNvPr id="3147" name="Google Shape;3147;g6b6c14001a_1_1590"/>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148" name="Google Shape;3148;g6b6c14001a_1_1590"/>
          <p:cNvSpPr txBox="1"/>
          <p:nvPr/>
        </p:nvSpPr>
        <p:spPr>
          <a:xfrm>
            <a:off x="811500" y="4546750"/>
            <a:ext cx="4954800" cy="8214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Get the </a:t>
            </a:r>
            <a:r>
              <a:rPr lang="en-US" sz="2200" b="1" i="0" u="none" strike="noStrike" cap="none">
                <a:solidFill>
                  <a:srgbClr val="434343"/>
                </a:solidFill>
                <a:latin typeface="Open Sans"/>
                <a:ea typeface="Open Sans"/>
                <a:cs typeface="Open Sans"/>
                <a:sym typeface="Open Sans"/>
              </a:rPr>
              <a:t>docker login</a:t>
            </a:r>
            <a:r>
              <a:rPr lang="en-US" sz="2200" b="0" i="0" u="none" strike="noStrike" cap="none">
                <a:solidFill>
                  <a:srgbClr val="434343"/>
                </a:solidFill>
                <a:latin typeface="Open Sans"/>
                <a:ea typeface="Open Sans"/>
                <a:cs typeface="Open Sans"/>
                <a:sym typeface="Open Sans"/>
              </a:rPr>
              <a:t> authentication command string </a:t>
            </a:r>
            <a:endParaRPr sz="2200" b="0" i="0" u="none" strike="noStrike" cap="none">
              <a:solidFill>
                <a:srgbClr val="434343"/>
              </a:solidFill>
              <a:latin typeface="Open Sans"/>
              <a:ea typeface="Open Sans"/>
              <a:cs typeface="Open Sans"/>
              <a:sym typeface="Open Sans"/>
            </a:endParaRPr>
          </a:p>
        </p:txBody>
      </p:sp>
      <p:cxnSp>
        <p:nvCxnSpPr>
          <p:cNvPr id="3149" name="Google Shape;3149;g6b6c14001a_1_1590"/>
          <p:cNvCxnSpPr>
            <a:stCxn id="3143" idx="6"/>
            <a:endCxn id="3150" idx="1"/>
          </p:cNvCxnSpPr>
          <p:nvPr/>
        </p:nvCxnSpPr>
        <p:spPr>
          <a:xfrm>
            <a:off x="6554883" y="5109851"/>
            <a:ext cx="1040400" cy="600"/>
          </a:xfrm>
          <a:prstGeom prst="bentConnector3">
            <a:avLst>
              <a:gd name="adj1" fmla="val 50004"/>
            </a:avLst>
          </a:prstGeom>
          <a:noFill/>
          <a:ln w="9525" cap="flat" cmpd="sng">
            <a:solidFill>
              <a:srgbClr val="5597D3"/>
            </a:solidFill>
            <a:prstDash val="solid"/>
            <a:round/>
            <a:headEnd type="none" w="sm" len="sm"/>
            <a:tailEnd type="triangle" w="med" len="med"/>
          </a:ln>
        </p:spPr>
      </p:cxnSp>
      <p:sp>
        <p:nvSpPr>
          <p:cNvPr id="3150" name="Google Shape;3150;g6b6c14001a_1_1590"/>
          <p:cNvSpPr/>
          <p:nvPr/>
        </p:nvSpPr>
        <p:spPr>
          <a:xfrm>
            <a:off x="7595375" y="4801000"/>
            <a:ext cx="6619200" cy="6177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aws ecr get-login --no-include-email --region region</a:t>
            </a:r>
            <a:endParaRPr sz="2200" b="0" i="1" u="none" strike="noStrike" cap="none">
              <a:solidFill>
                <a:srgbClr val="434343"/>
              </a:solidFill>
              <a:latin typeface="Open Sans"/>
              <a:ea typeface="Open Sans"/>
              <a:cs typeface="Open Sans"/>
              <a:sym typeface="Open Sans"/>
            </a:endParaRPr>
          </a:p>
        </p:txBody>
      </p:sp>
      <p:sp>
        <p:nvSpPr>
          <p:cNvPr id="3151" name="Google Shape;3151;g6b6c14001a_1_1590"/>
          <p:cNvSpPr/>
          <p:nvPr/>
        </p:nvSpPr>
        <p:spPr>
          <a:xfrm>
            <a:off x="1252925" y="1971575"/>
            <a:ext cx="87783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1800"/>
              </a:spcBef>
              <a:spcAft>
                <a:spcPts val="400"/>
              </a:spcAft>
              <a:buClr>
                <a:srgbClr val="000000"/>
              </a:buClr>
              <a:buSzPts val="1100"/>
              <a:buFont typeface="Arial"/>
              <a:buNone/>
            </a:pPr>
            <a:r>
              <a:rPr lang="en-US" sz="2200" b="0" i="0" u="none" strike="noStrike" cap="none">
                <a:solidFill>
                  <a:srgbClr val="FFFFFF"/>
                </a:solidFill>
                <a:latin typeface="Open Sans"/>
                <a:ea typeface="Open Sans"/>
                <a:cs typeface="Open Sans"/>
                <a:sym typeface="Open Sans"/>
              </a:rPr>
              <a:t>Push a “hello-world” image to Amazon Elastic Container registry:</a:t>
            </a:r>
            <a:endParaRPr sz="2200" b="0" i="0" u="none" strike="noStrike" cap="none">
              <a:solidFill>
                <a:srgbClr val="FFFFFF"/>
              </a:solidFill>
              <a:latin typeface="Open Sans"/>
              <a:ea typeface="Open Sans"/>
              <a:cs typeface="Open Sans"/>
              <a:sym typeface="Open Sans"/>
            </a:endParaRPr>
          </a:p>
        </p:txBody>
      </p:sp>
      <p:sp>
        <p:nvSpPr>
          <p:cNvPr id="3152" name="Google Shape;3152;g6b6c14001a_1_1590"/>
          <p:cNvSpPr/>
          <p:nvPr/>
        </p:nvSpPr>
        <p:spPr>
          <a:xfrm>
            <a:off x="1143000" y="3100750"/>
            <a:ext cx="4623300" cy="916200"/>
          </a:xfrm>
          <a:prstGeom prst="rect">
            <a:avLst/>
          </a:prstGeom>
          <a:noFill/>
          <a:ln>
            <a:noFill/>
          </a:ln>
        </p:spPr>
        <p:txBody>
          <a:bodyPr spcFirstLastPara="1" wrap="square" lIns="91425" tIns="45700" rIns="91425" bIns="45700"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an Amazon ECR repository</a:t>
            </a:r>
            <a:endParaRPr sz="2200" b="0" i="0" u="none" strike="noStrike" cap="none">
              <a:solidFill>
                <a:srgbClr val="3F3F3F"/>
              </a:solidFill>
              <a:latin typeface="Open Sans"/>
              <a:ea typeface="Open Sans"/>
              <a:cs typeface="Open Sans"/>
              <a:sym typeface="Open Sans"/>
            </a:endParaRPr>
          </a:p>
        </p:txBody>
      </p:sp>
      <p:sp>
        <p:nvSpPr>
          <p:cNvPr id="3153" name="Google Shape;3153;g6b6c14001a_1_1590"/>
          <p:cNvSpPr txBox="1"/>
          <p:nvPr/>
        </p:nvSpPr>
        <p:spPr>
          <a:xfrm>
            <a:off x="1819800" y="4030300"/>
            <a:ext cx="3946500" cy="608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 the “hello-world” image </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Shape 3158"/>
        <p:cNvGrpSpPr/>
        <p:nvPr/>
      </p:nvGrpSpPr>
      <p:grpSpPr>
        <a:xfrm>
          <a:off x="0" y="0"/>
          <a:ext cx="0" cy="0"/>
          <a:chOff x="0" y="0"/>
          <a:chExt cx="0" cy="0"/>
        </a:xfrm>
      </p:grpSpPr>
      <p:sp>
        <p:nvSpPr>
          <p:cNvPr id="3159" name="Google Shape;3159;g6b6c14001a_1_160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160" name="Google Shape;3160;g6b6c14001a_1_1609"/>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161" name="Google Shape;3161;g6b6c14001a_1_1609"/>
          <p:cNvSpPr/>
          <p:nvPr/>
        </p:nvSpPr>
        <p:spPr>
          <a:xfrm>
            <a:off x="6097683" y="56567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3162" name="Google Shape;3162;g6b6c14001a_1_1609"/>
          <p:cNvCxnSpPr>
            <a:endCxn id="3161" idx="0"/>
          </p:cNvCxnSpPr>
          <p:nvPr/>
        </p:nvCxnSpPr>
        <p:spPr>
          <a:xfrm>
            <a:off x="6326283" y="5338446"/>
            <a:ext cx="0" cy="318300"/>
          </a:xfrm>
          <a:prstGeom prst="straightConnector1">
            <a:avLst/>
          </a:prstGeom>
          <a:noFill/>
          <a:ln w="19050" cap="flat" cmpd="sng">
            <a:solidFill>
              <a:srgbClr val="5B5B5B"/>
            </a:solidFill>
            <a:prstDash val="dot"/>
            <a:round/>
            <a:headEnd type="none" w="sm" len="sm"/>
            <a:tailEnd type="none" w="sm" len="sm"/>
          </a:ln>
        </p:spPr>
      </p:cxnSp>
      <p:sp>
        <p:nvSpPr>
          <p:cNvPr id="3163" name="Google Shape;3163;g6b6c14001a_1_1609"/>
          <p:cNvSpPr/>
          <p:nvPr/>
        </p:nvSpPr>
        <p:spPr>
          <a:xfrm>
            <a:off x="60976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3164" name="Google Shape;3164;g6b6c14001a_1_1609"/>
          <p:cNvCxnSpPr>
            <a:endCxn id="3163" idx="0"/>
          </p:cNvCxnSpPr>
          <p:nvPr/>
        </p:nvCxnSpPr>
        <p:spPr>
          <a:xfrm>
            <a:off x="6326283" y="4562951"/>
            <a:ext cx="0" cy="318300"/>
          </a:xfrm>
          <a:prstGeom prst="straightConnector1">
            <a:avLst/>
          </a:prstGeom>
          <a:noFill/>
          <a:ln w="19050" cap="flat" cmpd="sng">
            <a:solidFill>
              <a:srgbClr val="5B5B5B"/>
            </a:solidFill>
            <a:prstDash val="dot"/>
            <a:round/>
            <a:headEnd type="none" w="sm" len="sm"/>
            <a:tailEnd type="none" w="sm" len="sm"/>
          </a:ln>
        </p:spPr>
      </p:cxnSp>
      <p:sp>
        <p:nvSpPr>
          <p:cNvPr id="3165" name="Google Shape;3165;g6b6c14001a_1_1609"/>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3166" name="Google Shape;3166;g6b6c14001a_1_1609"/>
          <p:cNvCxnSpPr>
            <a:endCxn id="3165" idx="0"/>
          </p:cNvCxnSpPr>
          <p:nvPr/>
        </p:nvCxnSpPr>
        <p:spPr>
          <a:xfrm>
            <a:off x="6326283" y="3787456"/>
            <a:ext cx="0" cy="318300"/>
          </a:xfrm>
          <a:prstGeom prst="straightConnector1">
            <a:avLst/>
          </a:prstGeom>
          <a:noFill/>
          <a:ln w="19050" cap="flat" cmpd="sng">
            <a:solidFill>
              <a:srgbClr val="5B5B5B"/>
            </a:solidFill>
            <a:prstDash val="dot"/>
            <a:round/>
            <a:headEnd type="none" w="sm" len="sm"/>
            <a:tailEnd type="none" w="sm" len="sm"/>
          </a:ln>
        </p:spPr>
      </p:cxnSp>
      <p:sp>
        <p:nvSpPr>
          <p:cNvPr id="3167" name="Google Shape;3167;g6b6c14001a_1_1609"/>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168" name="Google Shape;3168;g6b6c14001a_1_1609"/>
          <p:cNvSpPr txBox="1"/>
          <p:nvPr/>
        </p:nvSpPr>
        <p:spPr>
          <a:xfrm>
            <a:off x="1143000" y="5505100"/>
            <a:ext cx="4623300" cy="8214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the </a:t>
            </a:r>
            <a:r>
              <a:rPr lang="en-US" sz="2200" b="1" i="0" u="none" strike="noStrike" cap="none">
                <a:solidFill>
                  <a:srgbClr val="434343"/>
                </a:solidFill>
                <a:latin typeface="Open Sans"/>
                <a:ea typeface="Open Sans"/>
                <a:cs typeface="Open Sans"/>
                <a:sym typeface="Open Sans"/>
              </a:rPr>
              <a:t>docker login</a:t>
            </a:r>
            <a:r>
              <a:rPr lang="en-US" sz="2200" b="0" i="0" u="none" strike="noStrike" cap="none">
                <a:solidFill>
                  <a:srgbClr val="434343"/>
                </a:solidFill>
                <a:latin typeface="Open Sans"/>
                <a:ea typeface="Open Sans"/>
                <a:cs typeface="Open Sans"/>
                <a:sym typeface="Open Sans"/>
              </a:rPr>
              <a:t> command</a:t>
            </a:r>
            <a:endParaRPr sz="2200" b="0" i="0" u="none" strike="noStrike" cap="none">
              <a:solidFill>
                <a:srgbClr val="434343"/>
              </a:solidFill>
              <a:latin typeface="Open Sans"/>
              <a:ea typeface="Open Sans"/>
              <a:cs typeface="Open Sans"/>
              <a:sym typeface="Open Sans"/>
            </a:endParaRPr>
          </a:p>
        </p:txBody>
      </p:sp>
      <p:sp>
        <p:nvSpPr>
          <p:cNvPr id="3169" name="Google Shape;3169;g6b6c14001a_1_1609"/>
          <p:cNvSpPr/>
          <p:nvPr/>
        </p:nvSpPr>
        <p:spPr>
          <a:xfrm>
            <a:off x="1252925" y="1971575"/>
            <a:ext cx="87783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1800"/>
              </a:spcBef>
              <a:spcAft>
                <a:spcPts val="400"/>
              </a:spcAft>
              <a:buClr>
                <a:srgbClr val="000000"/>
              </a:buClr>
              <a:buSzPts val="1100"/>
              <a:buFont typeface="Arial"/>
              <a:buNone/>
            </a:pPr>
            <a:r>
              <a:rPr lang="en-US" sz="2200" b="0" i="0" u="none" strike="noStrike" cap="none">
                <a:solidFill>
                  <a:srgbClr val="FFFFFF"/>
                </a:solidFill>
                <a:latin typeface="Open Sans"/>
                <a:ea typeface="Open Sans"/>
                <a:cs typeface="Open Sans"/>
                <a:sym typeface="Open Sans"/>
              </a:rPr>
              <a:t>Push a “hello-world” image to Amazon Elastic Container registry:</a:t>
            </a:r>
            <a:endParaRPr sz="2200" b="0" i="0" u="none" strike="noStrike" cap="none">
              <a:solidFill>
                <a:srgbClr val="FFFFFF"/>
              </a:solidFill>
              <a:latin typeface="Open Sans"/>
              <a:ea typeface="Open Sans"/>
              <a:cs typeface="Open Sans"/>
              <a:sym typeface="Open Sans"/>
            </a:endParaRPr>
          </a:p>
        </p:txBody>
      </p:sp>
      <p:sp>
        <p:nvSpPr>
          <p:cNvPr id="3170" name="Google Shape;3170;g6b6c14001a_1_1609"/>
          <p:cNvSpPr txBox="1"/>
          <p:nvPr/>
        </p:nvSpPr>
        <p:spPr>
          <a:xfrm>
            <a:off x="811500" y="4546750"/>
            <a:ext cx="4954800" cy="8214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Get the </a:t>
            </a:r>
            <a:r>
              <a:rPr lang="en-US" sz="2200" b="1" i="0" u="none" strike="noStrike" cap="none">
                <a:solidFill>
                  <a:srgbClr val="434343"/>
                </a:solidFill>
                <a:latin typeface="Open Sans"/>
                <a:ea typeface="Open Sans"/>
                <a:cs typeface="Open Sans"/>
                <a:sym typeface="Open Sans"/>
              </a:rPr>
              <a:t>docker login</a:t>
            </a:r>
            <a:r>
              <a:rPr lang="en-US" sz="2200" b="0" i="0" u="none" strike="noStrike" cap="none">
                <a:solidFill>
                  <a:srgbClr val="434343"/>
                </a:solidFill>
                <a:latin typeface="Open Sans"/>
                <a:ea typeface="Open Sans"/>
                <a:cs typeface="Open Sans"/>
                <a:sym typeface="Open Sans"/>
              </a:rPr>
              <a:t> authentication command string </a:t>
            </a:r>
            <a:endParaRPr sz="2200" b="0" i="0" u="none" strike="noStrike" cap="none">
              <a:solidFill>
                <a:srgbClr val="434343"/>
              </a:solidFill>
              <a:latin typeface="Open Sans"/>
              <a:ea typeface="Open Sans"/>
              <a:cs typeface="Open Sans"/>
              <a:sym typeface="Open Sans"/>
            </a:endParaRPr>
          </a:p>
        </p:txBody>
      </p:sp>
      <p:sp>
        <p:nvSpPr>
          <p:cNvPr id="3171" name="Google Shape;3171;g6b6c14001a_1_1609"/>
          <p:cNvSpPr/>
          <p:nvPr/>
        </p:nvSpPr>
        <p:spPr>
          <a:xfrm>
            <a:off x="1143000" y="3100750"/>
            <a:ext cx="4623300" cy="916200"/>
          </a:xfrm>
          <a:prstGeom prst="rect">
            <a:avLst/>
          </a:prstGeom>
          <a:noFill/>
          <a:ln>
            <a:noFill/>
          </a:ln>
        </p:spPr>
        <p:txBody>
          <a:bodyPr spcFirstLastPara="1" wrap="square" lIns="91425" tIns="45700" rIns="91425" bIns="45700"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an Amazon ECR repository</a:t>
            </a:r>
            <a:endParaRPr sz="2200" b="0" i="0" u="none" strike="noStrike" cap="none">
              <a:solidFill>
                <a:srgbClr val="3F3F3F"/>
              </a:solidFill>
              <a:latin typeface="Open Sans"/>
              <a:ea typeface="Open Sans"/>
              <a:cs typeface="Open Sans"/>
              <a:sym typeface="Open Sans"/>
            </a:endParaRPr>
          </a:p>
        </p:txBody>
      </p:sp>
      <p:sp>
        <p:nvSpPr>
          <p:cNvPr id="3172" name="Google Shape;3172;g6b6c14001a_1_1609"/>
          <p:cNvSpPr txBox="1"/>
          <p:nvPr/>
        </p:nvSpPr>
        <p:spPr>
          <a:xfrm>
            <a:off x="1819800" y="4030300"/>
            <a:ext cx="3946500" cy="608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 the “hello-world” image </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Shape 3177"/>
        <p:cNvGrpSpPr/>
        <p:nvPr/>
      </p:nvGrpSpPr>
      <p:grpSpPr>
        <a:xfrm>
          <a:off x="0" y="0"/>
          <a:ext cx="0" cy="0"/>
          <a:chOff x="0" y="0"/>
          <a:chExt cx="0" cy="0"/>
        </a:xfrm>
      </p:grpSpPr>
      <p:sp>
        <p:nvSpPr>
          <p:cNvPr id="3178" name="Google Shape;3178;g6b6c14001a_1_171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179" name="Google Shape;3179;g6b6c14001a_1_1711"/>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180" name="Google Shape;3180;g6b6c14001a_1_1711"/>
          <p:cNvSpPr/>
          <p:nvPr/>
        </p:nvSpPr>
        <p:spPr>
          <a:xfrm>
            <a:off x="6097683" y="56567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3181" name="Google Shape;3181;g6b6c14001a_1_1711"/>
          <p:cNvCxnSpPr>
            <a:endCxn id="3180" idx="0"/>
          </p:cNvCxnSpPr>
          <p:nvPr/>
        </p:nvCxnSpPr>
        <p:spPr>
          <a:xfrm>
            <a:off x="6326283" y="5338446"/>
            <a:ext cx="0" cy="318300"/>
          </a:xfrm>
          <a:prstGeom prst="straightConnector1">
            <a:avLst/>
          </a:prstGeom>
          <a:noFill/>
          <a:ln w="19050" cap="flat" cmpd="sng">
            <a:solidFill>
              <a:srgbClr val="5B5B5B"/>
            </a:solidFill>
            <a:prstDash val="dot"/>
            <a:round/>
            <a:headEnd type="none" w="sm" len="sm"/>
            <a:tailEnd type="none" w="sm" len="sm"/>
          </a:ln>
        </p:spPr>
      </p:cxnSp>
      <p:sp>
        <p:nvSpPr>
          <p:cNvPr id="3182" name="Google Shape;3182;g6b6c14001a_1_1711"/>
          <p:cNvSpPr/>
          <p:nvPr/>
        </p:nvSpPr>
        <p:spPr>
          <a:xfrm>
            <a:off x="60976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3183" name="Google Shape;3183;g6b6c14001a_1_1711"/>
          <p:cNvCxnSpPr>
            <a:endCxn id="3182" idx="0"/>
          </p:cNvCxnSpPr>
          <p:nvPr/>
        </p:nvCxnSpPr>
        <p:spPr>
          <a:xfrm>
            <a:off x="6326283" y="4562951"/>
            <a:ext cx="0" cy="318300"/>
          </a:xfrm>
          <a:prstGeom prst="straightConnector1">
            <a:avLst/>
          </a:prstGeom>
          <a:noFill/>
          <a:ln w="19050" cap="flat" cmpd="sng">
            <a:solidFill>
              <a:srgbClr val="5B5B5B"/>
            </a:solidFill>
            <a:prstDash val="dot"/>
            <a:round/>
            <a:headEnd type="none" w="sm" len="sm"/>
            <a:tailEnd type="none" w="sm" len="sm"/>
          </a:ln>
        </p:spPr>
      </p:cxnSp>
      <p:sp>
        <p:nvSpPr>
          <p:cNvPr id="3184" name="Google Shape;3184;g6b6c14001a_1_1711"/>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3185" name="Google Shape;3185;g6b6c14001a_1_1711"/>
          <p:cNvCxnSpPr>
            <a:endCxn id="3184" idx="0"/>
          </p:cNvCxnSpPr>
          <p:nvPr/>
        </p:nvCxnSpPr>
        <p:spPr>
          <a:xfrm>
            <a:off x="6326283" y="3787456"/>
            <a:ext cx="0" cy="318300"/>
          </a:xfrm>
          <a:prstGeom prst="straightConnector1">
            <a:avLst/>
          </a:prstGeom>
          <a:noFill/>
          <a:ln w="19050" cap="flat" cmpd="sng">
            <a:solidFill>
              <a:srgbClr val="5B5B5B"/>
            </a:solidFill>
            <a:prstDash val="dot"/>
            <a:round/>
            <a:headEnd type="none" w="sm" len="sm"/>
            <a:tailEnd type="none" w="sm" len="sm"/>
          </a:ln>
        </p:spPr>
      </p:cxnSp>
      <p:sp>
        <p:nvSpPr>
          <p:cNvPr id="3186" name="Google Shape;3186;g6b6c14001a_1_1711"/>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187" name="Google Shape;3187;g6b6c14001a_1_1711"/>
          <p:cNvSpPr/>
          <p:nvPr/>
        </p:nvSpPr>
        <p:spPr>
          <a:xfrm>
            <a:off x="6097683" y="6432241"/>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cxnSp>
        <p:nvCxnSpPr>
          <p:cNvPr id="3188" name="Google Shape;3188;g6b6c14001a_1_1711"/>
          <p:cNvCxnSpPr>
            <a:endCxn id="3187" idx="0"/>
          </p:cNvCxnSpPr>
          <p:nvPr/>
        </p:nvCxnSpPr>
        <p:spPr>
          <a:xfrm>
            <a:off x="6326283" y="6113941"/>
            <a:ext cx="0" cy="318300"/>
          </a:xfrm>
          <a:prstGeom prst="straightConnector1">
            <a:avLst/>
          </a:prstGeom>
          <a:noFill/>
          <a:ln w="19050" cap="flat" cmpd="sng">
            <a:solidFill>
              <a:srgbClr val="5B5B5B"/>
            </a:solidFill>
            <a:prstDash val="dot"/>
            <a:round/>
            <a:headEnd type="none" w="sm" len="sm"/>
            <a:tailEnd type="none" w="sm" len="sm"/>
          </a:ln>
        </p:spPr>
      </p:cxnSp>
      <p:sp>
        <p:nvSpPr>
          <p:cNvPr id="3189" name="Google Shape;3189;g6b6c14001a_1_1711"/>
          <p:cNvSpPr txBox="1"/>
          <p:nvPr/>
        </p:nvSpPr>
        <p:spPr>
          <a:xfrm>
            <a:off x="887700" y="6279850"/>
            <a:ext cx="4954800" cy="8214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Push the image to Amazon ECR with the </a:t>
            </a:r>
            <a:r>
              <a:rPr lang="en-US" sz="2200" b="0" i="1" u="none" strike="noStrike" cap="none">
                <a:solidFill>
                  <a:srgbClr val="434343"/>
                </a:solidFill>
                <a:latin typeface="Open Sans"/>
                <a:ea typeface="Open Sans"/>
                <a:cs typeface="Open Sans"/>
                <a:sym typeface="Open Sans"/>
              </a:rPr>
              <a:t>repositoryUri </a:t>
            </a:r>
            <a:r>
              <a:rPr lang="en-US" sz="2200" b="0" i="0" u="none" strike="noStrike" cap="none">
                <a:solidFill>
                  <a:srgbClr val="434343"/>
                </a:solidFill>
                <a:latin typeface="Open Sans"/>
                <a:ea typeface="Open Sans"/>
                <a:cs typeface="Open Sans"/>
                <a:sym typeface="Open Sans"/>
              </a:rPr>
              <a:t>value</a:t>
            </a:r>
            <a:endParaRPr sz="2200" b="0" i="0" u="none" strike="noStrike" cap="none">
              <a:solidFill>
                <a:srgbClr val="434343"/>
              </a:solidFill>
              <a:latin typeface="Open Sans"/>
              <a:ea typeface="Open Sans"/>
              <a:cs typeface="Open Sans"/>
              <a:sym typeface="Open Sans"/>
            </a:endParaRPr>
          </a:p>
        </p:txBody>
      </p:sp>
      <p:grpSp>
        <p:nvGrpSpPr>
          <p:cNvPr id="3190" name="Google Shape;3190;g6b6c14001a_1_1711"/>
          <p:cNvGrpSpPr/>
          <p:nvPr/>
        </p:nvGrpSpPr>
        <p:grpSpPr>
          <a:xfrm>
            <a:off x="5390875" y="6660841"/>
            <a:ext cx="9719579" cy="1599356"/>
            <a:chOff x="2432618" y="6852003"/>
            <a:chExt cx="14953199" cy="1574634"/>
          </a:xfrm>
        </p:grpSpPr>
        <p:sp>
          <p:nvSpPr>
            <p:cNvPr id="3191" name="Google Shape;3191;g6b6c14001a_1_1711"/>
            <p:cNvSpPr/>
            <p:nvPr/>
          </p:nvSpPr>
          <p:spPr>
            <a:xfrm>
              <a:off x="2432618" y="7818537"/>
              <a:ext cx="14953199" cy="6081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docker push aws_account_id.dkr.ecr.region.amazonaws.com/hello-repository</a:t>
              </a:r>
              <a:endParaRPr sz="2200" b="0" i="1" u="none" strike="noStrike" cap="none">
                <a:solidFill>
                  <a:srgbClr val="434343"/>
                </a:solidFill>
                <a:latin typeface="Open Sans"/>
                <a:ea typeface="Open Sans"/>
                <a:cs typeface="Open Sans"/>
                <a:sym typeface="Open Sans"/>
              </a:endParaRPr>
            </a:p>
          </p:txBody>
        </p:sp>
        <p:cxnSp>
          <p:nvCxnSpPr>
            <p:cNvPr id="3192" name="Google Shape;3192;g6b6c14001a_1_1711"/>
            <p:cNvCxnSpPr>
              <a:stCxn id="3187" idx="6"/>
              <a:endCxn id="3191" idx="0"/>
            </p:cNvCxnSpPr>
            <p:nvPr/>
          </p:nvCxnSpPr>
          <p:spPr>
            <a:xfrm>
              <a:off x="4223399" y="6852003"/>
              <a:ext cx="5685600" cy="966300"/>
            </a:xfrm>
            <a:prstGeom prst="bentConnector2">
              <a:avLst/>
            </a:prstGeom>
            <a:noFill/>
            <a:ln w="9525" cap="flat" cmpd="sng">
              <a:solidFill>
                <a:srgbClr val="5597D3"/>
              </a:solidFill>
              <a:prstDash val="solid"/>
              <a:round/>
              <a:headEnd type="none" w="sm" len="sm"/>
              <a:tailEnd type="triangle" w="med" len="med"/>
            </a:ln>
          </p:spPr>
        </p:cxnSp>
      </p:grpSp>
      <p:sp>
        <p:nvSpPr>
          <p:cNvPr id="3193" name="Google Shape;3193;g6b6c14001a_1_1711"/>
          <p:cNvSpPr/>
          <p:nvPr/>
        </p:nvSpPr>
        <p:spPr>
          <a:xfrm>
            <a:off x="1252925" y="1971575"/>
            <a:ext cx="87783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1800"/>
              </a:spcBef>
              <a:spcAft>
                <a:spcPts val="400"/>
              </a:spcAft>
              <a:buClr>
                <a:srgbClr val="000000"/>
              </a:buClr>
              <a:buSzPts val="1100"/>
              <a:buFont typeface="Arial"/>
              <a:buNone/>
            </a:pPr>
            <a:r>
              <a:rPr lang="en-US" sz="2200" b="0" i="0" u="none" strike="noStrike" cap="none">
                <a:solidFill>
                  <a:srgbClr val="FFFFFF"/>
                </a:solidFill>
                <a:latin typeface="Open Sans"/>
                <a:ea typeface="Open Sans"/>
                <a:cs typeface="Open Sans"/>
                <a:sym typeface="Open Sans"/>
              </a:rPr>
              <a:t>Push a “hello-world” image to Amazon Elastic Container registry:</a:t>
            </a:r>
            <a:endParaRPr sz="2200" b="0" i="0" u="none" strike="noStrike" cap="none">
              <a:solidFill>
                <a:srgbClr val="FFFFFF"/>
              </a:solidFill>
              <a:latin typeface="Open Sans"/>
              <a:ea typeface="Open Sans"/>
              <a:cs typeface="Open Sans"/>
              <a:sym typeface="Open Sans"/>
            </a:endParaRPr>
          </a:p>
        </p:txBody>
      </p:sp>
      <p:sp>
        <p:nvSpPr>
          <p:cNvPr id="3194" name="Google Shape;3194;g6b6c14001a_1_1711"/>
          <p:cNvSpPr txBox="1"/>
          <p:nvPr/>
        </p:nvSpPr>
        <p:spPr>
          <a:xfrm>
            <a:off x="1143000" y="5505100"/>
            <a:ext cx="4623300" cy="8214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the </a:t>
            </a:r>
            <a:r>
              <a:rPr lang="en-US" sz="2200" b="1" i="0" u="none" strike="noStrike" cap="none">
                <a:solidFill>
                  <a:srgbClr val="434343"/>
                </a:solidFill>
                <a:latin typeface="Open Sans"/>
                <a:ea typeface="Open Sans"/>
                <a:cs typeface="Open Sans"/>
                <a:sym typeface="Open Sans"/>
              </a:rPr>
              <a:t>docker login</a:t>
            </a:r>
            <a:r>
              <a:rPr lang="en-US" sz="2200" b="0" i="0" u="none" strike="noStrike" cap="none">
                <a:solidFill>
                  <a:srgbClr val="434343"/>
                </a:solidFill>
                <a:latin typeface="Open Sans"/>
                <a:ea typeface="Open Sans"/>
                <a:cs typeface="Open Sans"/>
                <a:sym typeface="Open Sans"/>
              </a:rPr>
              <a:t> command</a:t>
            </a:r>
            <a:endParaRPr sz="2200" b="0" i="0" u="none" strike="noStrike" cap="none">
              <a:solidFill>
                <a:srgbClr val="434343"/>
              </a:solidFill>
              <a:latin typeface="Open Sans"/>
              <a:ea typeface="Open Sans"/>
              <a:cs typeface="Open Sans"/>
              <a:sym typeface="Open Sans"/>
            </a:endParaRPr>
          </a:p>
        </p:txBody>
      </p:sp>
      <p:sp>
        <p:nvSpPr>
          <p:cNvPr id="3195" name="Google Shape;3195;g6b6c14001a_1_1711"/>
          <p:cNvSpPr txBox="1"/>
          <p:nvPr/>
        </p:nvSpPr>
        <p:spPr>
          <a:xfrm>
            <a:off x="811500" y="4546750"/>
            <a:ext cx="4954800" cy="8214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Get the </a:t>
            </a:r>
            <a:r>
              <a:rPr lang="en-US" sz="2200" b="1" i="0" u="none" strike="noStrike" cap="none">
                <a:solidFill>
                  <a:srgbClr val="434343"/>
                </a:solidFill>
                <a:latin typeface="Open Sans"/>
                <a:ea typeface="Open Sans"/>
                <a:cs typeface="Open Sans"/>
                <a:sym typeface="Open Sans"/>
              </a:rPr>
              <a:t>docker login</a:t>
            </a:r>
            <a:r>
              <a:rPr lang="en-US" sz="2200" b="0" i="0" u="none" strike="noStrike" cap="none">
                <a:solidFill>
                  <a:srgbClr val="434343"/>
                </a:solidFill>
                <a:latin typeface="Open Sans"/>
                <a:ea typeface="Open Sans"/>
                <a:cs typeface="Open Sans"/>
                <a:sym typeface="Open Sans"/>
              </a:rPr>
              <a:t> authentication command string </a:t>
            </a:r>
            <a:endParaRPr sz="2200" b="0" i="0" u="none" strike="noStrike" cap="none">
              <a:solidFill>
                <a:srgbClr val="434343"/>
              </a:solidFill>
              <a:latin typeface="Open Sans"/>
              <a:ea typeface="Open Sans"/>
              <a:cs typeface="Open Sans"/>
              <a:sym typeface="Open Sans"/>
            </a:endParaRPr>
          </a:p>
        </p:txBody>
      </p:sp>
      <p:sp>
        <p:nvSpPr>
          <p:cNvPr id="3196" name="Google Shape;3196;g6b6c14001a_1_1711"/>
          <p:cNvSpPr/>
          <p:nvPr/>
        </p:nvSpPr>
        <p:spPr>
          <a:xfrm>
            <a:off x="1143000" y="3100750"/>
            <a:ext cx="4623300" cy="916200"/>
          </a:xfrm>
          <a:prstGeom prst="rect">
            <a:avLst/>
          </a:prstGeom>
          <a:noFill/>
          <a:ln>
            <a:noFill/>
          </a:ln>
        </p:spPr>
        <p:txBody>
          <a:bodyPr spcFirstLastPara="1" wrap="square" lIns="91425" tIns="45700" rIns="91425" bIns="45700"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an Amazon ECR repository</a:t>
            </a:r>
            <a:endParaRPr sz="2200" b="0" i="0" u="none" strike="noStrike" cap="none">
              <a:solidFill>
                <a:srgbClr val="3F3F3F"/>
              </a:solidFill>
              <a:latin typeface="Open Sans"/>
              <a:ea typeface="Open Sans"/>
              <a:cs typeface="Open Sans"/>
              <a:sym typeface="Open Sans"/>
            </a:endParaRPr>
          </a:p>
        </p:txBody>
      </p:sp>
      <p:sp>
        <p:nvSpPr>
          <p:cNvPr id="3197" name="Google Shape;3197;g6b6c14001a_1_1711"/>
          <p:cNvSpPr txBox="1"/>
          <p:nvPr/>
        </p:nvSpPr>
        <p:spPr>
          <a:xfrm>
            <a:off x="1819800" y="4030300"/>
            <a:ext cx="3946500" cy="608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 the “hello-world” image </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1004" name="Google Shape;1004;p11"/>
          <p:cNvSpPr/>
          <p:nvPr/>
        </p:nvSpPr>
        <p:spPr>
          <a:xfrm>
            <a:off x="864800" y="1513650"/>
            <a:ext cx="5913300" cy="5361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Features of Docker Kubernetes Services:</a:t>
            </a:r>
            <a:endParaRPr sz="1400" b="0" i="0" u="none" strike="noStrike" cap="none">
              <a:solidFill>
                <a:srgbClr val="000000"/>
              </a:solidFill>
              <a:latin typeface="Arial"/>
              <a:ea typeface="Arial"/>
              <a:cs typeface="Arial"/>
              <a:sym typeface="Arial"/>
            </a:endParaRPr>
          </a:p>
        </p:txBody>
      </p:sp>
      <p:sp>
        <p:nvSpPr>
          <p:cNvPr id="1005" name="Google Shape;1005;p11"/>
          <p:cNvSpPr/>
          <p:nvPr/>
        </p:nvSpPr>
        <p:spPr>
          <a:xfrm>
            <a:off x="864800" y="2288362"/>
            <a:ext cx="12645000" cy="6098727"/>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Kubernetes orchestration</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CNCF certified Kubernetes conformance</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Kubernetes app deployment</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Compose stack deployment</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Role-based access control</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Blue-green deployments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Ingress controllers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Pod Security Policies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Container Storage Interface (CSI) support</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iSCSI support for Kubernetes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Non-disruptive Docker Enterprise platform upgrades </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Experimental features, such as Kubernetes-native ingress (Istio)</a:t>
            </a:r>
            <a:endParaRPr sz="1400" b="0" i="0" u="none" strike="noStrike" cap="none">
              <a:solidFill>
                <a:srgbClr val="3F3F3F"/>
              </a:solidFill>
              <a:latin typeface="Arial"/>
              <a:ea typeface="Arial"/>
              <a:cs typeface="Arial"/>
              <a:sym typeface="Arial"/>
            </a:endParaRPr>
          </a:p>
        </p:txBody>
      </p:sp>
      <p:sp>
        <p:nvSpPr>
          <p:cNvPr id="1006" name="Google Shape;1006;p11"/>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Kubernetes Services</a:t>
            </a:r>
            <a:endParaRPr sz="2800" b="1" i="0" u="none" strike="noStrike" cap="none">
              <a:solidFill>
                <a:srgbClr val="3F3F3F"/>
              </a:solidFill>
              <a:latin typeface="Open Sans"/>
              <a:ea typeface="Open Sans"/>
              <a:cs typeface="Open Sans"/>
              <a:sym typeface="Open Sans"/>
            </a:endParaRPr>
          </a:p>
        </p:txBody>
      </p:sp>
      <p:pic>
        <p:nvPicPr>
          <p:cNvPr id="1007" name="Google Shape;1007;p11"/>
          <p:cNvPicPr preferRelativeResize="0"/>
          <p:nvPr/>
        </p:nvPicPr>
        <p:blipFill rotWithShape="1">
          <a:blip r:embed="rId3">
            <a:alphaModFix/>
          </a:blip>
          <a:srcRect/>
          <a:stretch/>
        </p:blipFill>
        <p:spPr>
          <a:xfrm>
            <a:off x="5598246" y="698848"/>
            <a:ext cx="5364325" cy="530797"/>
          </a:xfrm>
          <a:prstGeom prst="rect">
            <a:avLst/>
          </a:prstGeom>
          <a:noFill/>
          <a:ln>
            <a:noFill/>
          </a:ln>
        </p:spPr>
      </p:pic>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Shape 3202"/>
        <p:cNvGrpSpPr/>
        <p:nvPr/>
      </p:nvGrpSpPr>
      <p:grpSpPr>
        <a:xfrm>
          <a:off x="0" y="0"/>
          <a:ext cx="0" cy="0"/>
          <a:chOff x="0" y="0"/>
          <a:chExt cx="0" cy="0"/>
        </a:xfrm>
      </p:grpSpPr>
      <p:sp>
        <p:nvSpPr>
          <p:cNvPr id="3203" name="Google Shape;3203;g6b6c14001a_1_1628"/>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Edition for AWS </a:t>
            </a:r>
            <a:endParaRPr/>
          </a:p>
        </p:txBody>
      </p:sp>
      <p:pic>
        <p:nvPicPr>
          <p:cNvPr id="3204" name="Google Shape;3204;g6b6c14001a_1_1628"/>
          <p:cNvPicPr preferRelativeResize="0"/>
          <p:nvPr/>
        </p:nvPicPr>
        <p:blipFill rotWithShape="1">
          <a:blip r:embed="rId3">
            <a:alphaModFix/>
          </a:blip>
          <a:srcRect/>
          <a:stretch/>
        </p:blipFill>
        <p:spPr>
          <a:xfrm>
            <a:off x="4161784" y="642998"/>
            <a:ext cx="7932448" cy="391719"/>
          </a:xfrm>
          <a:prstGeom prst="rect">
            <a:avLst/>
          </a:prstGeom>
          <a:noFill/>
          <a:ln>
            <a:noFill/>
          </a:ln>
        </p:spPr>
      </p:pic>
      <p:sp>
        <p:nvSpPr>
          <p:cNvPr id="3205" name="Google Shape;3205;g6b6c14001a_1_1628"/>
          <p:cNvSpPr/>
          <p:nvPr/>
        </p:nvSpPr>
        <p:spPr>
          <a:xfrm>
            <a:off x="6097683" y="7207736"/>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000000"/>
              </a:solidFill>
              <a:latin typeface="Arial"/>
              <a:ea typeface="Arial"/>
              <a:cs typeface="Arial"/>
              <a:sym typeface="Arial"/>
            </a:endParaRPr>
          </a:p>
        </p:txBody>
      </p:sp>
      <p:cxnSp>
        <p:nvCxnSpPr>
          <p:cNvPr id="3206" name="Google Shape;3206;g6b6c14001a_1_1628"/>
          <p:cNvCxnSpPr>
            <a:endCxn id="3205" idx="0"/>
          </p:cNvCxnSpPr>
          <p:nvPr/>
        </p:nvCxnSpPr>
        <p:spPr>
          <a:xfrm>
            <a:off x="6326283" y="6889436"/>
            <a:ext cx="0" cy="318300"/>
          </a:xfrm>
          <a:prstGeom prst="straightConnector1">
            <a:avLst/>
          </a:prstGeom>
          <a:noFill/>
          <a:ln w="19050" cap="flat" cmpd="sng">
            <a:solidFill>
              <a:srgbClr val="5B5B5B"/>
            </a:solidFill>
            <a:prstDash val="dot"/>
            <a:round/>
            <a:headEnd type="none" w="sm" len="sm"/>
            <a:tailEnd type="none" w="sm" len="sm"/>
          </a:ln>
        </p:spPr>
      </p:cxnSp>
      <p:sp>
        <p:nvSpPr>
          <p:cNvPr id="3207" name="Google Shape;3207;g6b6c14001a_1_1628"/>
          <p:cNvSpPr/>
          <p:nvPr/>
        </p:nvSpPr>
        <p:spPr>
          <a:xfrm>
            <a:off x="6097683" y="56567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cxnSp>
        <p:nvCxnSpPr>
          <p:cNvPr id="3208" name="Google Shape;3208;g6b6c14001a_1_1628"/>
          <p:cNvCxnSpPr>
            <a:endCxn id="3207" idx="0"/>
          </p:cNvCxnSpPr>
          <p:nvPr/>
        </p:nvCxnSpPr>
        <p:spPr>
          <a:xfrm>
            <a:off x="6326283" y="5338446"/>
            <a:ext cx="0" cy="318300"/>
          </a:xfrm>
          <a:prstGeom prst="straightConnector1">
            <a:avLst/>
          </a:prstGeom>
          <a:noFill/>
          <a:ln w="19050" cap="flat" cmpd="sng">
            <a:solidFill>
              <a:srgbClr val="5B5B5B"/>
            </a:solidFill>
            <a:prstDash val="dot"/>
            <a:round/>
            <a:headEnd type="none" w="sm" len="sm"/>
            <a:tailEnd type="none" w="sm" len="sm"/>
          </a:ln>
        </p:spPr>
      </p:cxnSp>
      <p:sp>
        <p:nvSpPr>
          <p:cNvPr id="3209" name="Google Shape;3209;g6b6c14001a_1_1628"/>
          <p:cNvSpPr/>
          <p:nvPr/>
        </p:nvSpPr>
        <p:spPr>
          <a:xfrm>
            <a:off x="6097683" y="48812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cxnSp>
        <p:nvCxnSpPr>
          <p:cNvPr id="3210" name="Google Shape;3210;g6b6c14001a_1_1628"/>
          <p:cNvCxnSpPr>
            <a:endCxn id="3209" idx="0"/>
          </p:cNvCxnSpPr>
          <p:nvPr/>
        </p:nvCxnSpPr>
        <p:spPr>
          <a:xfrm>
            <a:off x="6326283" y="4562951"/>
            <a:ext cx="0" cy="318300"/>
          </a:xfrm>
          <a:prstGeom prst="straightConnector1">
            <a:avLst/>
          </a:prstGeom>
          <a:noFill/>
          <a:ln w="19050" cap="flat" cmpd="sng">
            <a:solidFill>
              <a:srgbClr val="5B5B5B"/>
            </a:solidFill>
            <a:prstDash val="dot"/>
            <a:round/>
            <a:headEnd type="none" w="sm" len="sm"/>
            <a:tailEnd type="none" w="sm" len="sm"/>
          </a:ln>
        </p:spPr>
      </p:cxnSp>
      <p:sp>
        <p:nvSpPr>
          <p:cNvPr id="3211" name="Google Shape;3211;g6b6c14001a_1_1628"/>
          <p:cNvSpPr/>
          <p:nvPr/>
        </p:nvSpPr>
        <p:spPr>
          <a:xfrm>
            <a:off x="6097683" y="41057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cxnSp>
        <p:nvCxnSpPr>
          <p:cNvPr id="3212" name="Google Shape;3212;g6b6c14001a_1_1628"/>
          <p:cNvCxnSpPr>
            <a:endCxn id="3211" idx="0"/>
          </p:cNvCxnSpPr>
          <p:nvPr/>
        </p:nvCxnSpPr>
        <p:spPr>
          <a:xfrm>
            <a:off x="6326283" y="3787456"/>
            <a:ext cx="0" cy="318300"/>
          </a:xfrm>
          <a:prstGeom prst="straightConnector1">
            <a:avLst/>
          </a:prstGeom>
          <a:noFill/>
          <a:ln w="19050" cap="flat" cmpd="sng">
            <a:solidFill>
              <a:srgbClr val="5B5B5B"/>
            </a:solidFill>
            <a:prstDash val="dot"/>
            <a:round/>
            <a:headEnd type="none" w="sm" len="sm"/>
            <a:tailEnd type="none" w="sm" len="sm"/>
          </a:ln>
        </p:spPr>
      </p:cxnSp>
      <p:sp>
        <p:nvSpPr>
          <p:cNvPr id="3213" name="Google Shape;3213;g6b6c14001a_1_1628"/>
          <p:cNvSpPr/>
          <p:nvPr/>
        </p:nvSpPr>
        <p:spPr>
          <a:xfrm>
            <a:off x="6097683" y="33302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214" name="Google Shape;3214;g6b6c14001a_1_1628"/>
          <p:cNvSpPr/>
          <p:nvPr/>
        </p:nvSpPr>
        <p:spPr>
          <a:xfrm>
            <a:off x="6097683" y="6432241"/>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cxnSp>
        <p:nvCxnSpPr>
          <p:cNvPr id="3215" name="Google Shape;3215;g6b6c14001a_1_1628"/>
          <p:cNvCxnSpPr>
            <a:endCxn id="3214" idx="0"/>
          </p:cNvCxnSpPr>
          <p:nvPr/>
        </p:nvCxnSpPr>
        <p:spPr>
          <a:xfrm>
            <a:off x="6326283" y="6113941"/>
            <a:ext cx="0" cy="318300"/>
          </a:xfrm>
          <a:prstGeom prst="straightConnector1">
            <a:avLst/>
          </a:prstGeom>
          <a:noFill/>
          <a:ln w="19050" cap="flat" cmpd="sng">
            <a:solidFill>
              <a:srgbClr val="5B5B5B"/>
            </a:solidFill>
            <a:prstDash val="dot"/>
            <a:round/>
            <a:headEnd type="none" w="sm" len="sm"/>
            <a:tailEnd type="none" w="sm" len="sm"/>
          </a:ln>
        </p:spPr>
      </p:cxnSp>
      <p:sp>
        <p:nvSpPr>
          <p:cNvPr id="3216" name="Google Shape;3216;g6b6c14001a_1_1628"/>
          <p:cNvSpPr/>
          <p:nvPr/>
        </p:nvSpPr>
        <p:spPr>
          <a:xfrm>
            <a:off x="1252925" y="1971575"/>
            <a:ext cx="87783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1800"/>
              </a:spcBef>
              <a:spcAft>
                <a:spcPts val="400"/>
              </a:spcAft>
              <a:buClr>
                <a:srgbClr val="000000"/>
              </a:buClr>
              <a:buSzPts val="1100"/>
              <a:buFont typeface="Arial"/>
              <a:buNone/>
            </a:pPr>
            <a:r>
              <a:rPr lang="en-US" sz="2200" b="0" i="0" u="none" strike="noStrike" cap="none">
                <a:solidFill>
                  <a:srgbClr val="FFFFFF"/>
                </a:solidFill>
                <a:latin typeface="Open Sans"/>
                <a:ea typeface="Open Sans"/>
                <a:cs typeface="Open Sans"/>
                <a:sym typeface="Open Sans"/>
              </a:rPr>
              <a:t>Push a “hello-world” image to Amazon Elastic Container registry:</a:t>
            </a:r>
            <a:endParaRPr sz="2200" b="0" i="0" u="none" strike="noStrike" cap="none">
              <a:solidFill>
                <a:srgbClr val="FFFFFF"/>
              </a:solidFill>
              <a:latin typeface="Open Sans"/>
              <a:ea typeface="Open Sans"/>
              <a:cs typeface="Open Sans"/>
              <a:sym typeface="Open Sans"/>
            </a:endParaRPr>
          </a:p>
        </p:txBody>
      </p:sp>
      <p:sp>
        <p:nvSpPr>
          <p:cNvPr id="3217" name="Google Shape;3217;g6b6c14001a_1_1628"/>
          <p:cNvSpPr txBox="1"/>
          <p:nvPr/>
        </p:nvSpPr>
        <p:spPr>
          <a:xfrm>
            <a:off x="2910300" y="7040800"/>
            <a:ext cx="3008400" cy="821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Delete the repository                         </a:t>
            </a:r>
            <a:endParaRPr sz="2200" b="0" i="0" u="none" strike="noStrike" cap="none">
              <a:solidFill>
                <a:srgbClr val="434343"/>
              </a:solidFill>
              <a:latin typeface="Open Sans"/>
              <a:ea typeface="Open Sans"/>
              <a:cs typeface="Open Sans"/>
              <a:sym typeface="Open Sans"/>
            </a:endParaRPr>
          </a:p>
        </p:txBody>
      </p:sp>
      <p:grpSp>
        <p:nvGrpSpPr>
          <p:cNvPr id="3218" name="Google Shape;3218;g6b6c14001a_1_1628"/>
          <p:cNvGrpSpPr/>
          <p:nvPr/>
        </p:nvGrpSpPr>
        <p:grpSpPr>
          <a:xfrm>
            <a:off x="4990525" y="7436336"/>
            <a:ext cx="10424700" cy="1128661"/>
            <a:chOff x="1816695" y="7765555"/>
            <a:chExt cx="16038001" cy="1111215"/>
          </a:xfrm>
        </p:grpSpPr>
        <p:sp>
          <p:nvSpPr>
            <p:cNvPr id="3219" name="Google Shape;3219;g6b6c14001a_1_1628"/>
            <p:cNvSpPr/>
            <p:nvPr/>
          </p:nvSpPr>
          <p:spPr>
            <a:xfrm>
              <a:off x="1816695" y="8268670"/>
              <a:ext cx="16038001" cy="6081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2200" b="0" i="1" u="none" strike="noStrike" cap="none">
                  <a:solidFill>
                    <a:srgbClr val="434343"/>
                  </a:solidFill>
                  <a:latin typeface="Open Sans"/>
                  <a:ea typeface="Open Sans"/>
                  <a:cs typeface="Open Sans"/>
                  <a:sym typeface="Open Sans"/>
                </a:rPr>
                <a:t>aws ecr delete-repository --repository-name hello-repository --region region --force</a:t>
              </a:r>
              <a:endParaRPr sz="2200" b="0" i="1" u="none" strike="noStrike" cap="none">
                <a:solidFill>
                  <a:srgbClr val="434343"/>
                </a:solidFill>
                <a:latin typeface="Open Sans"/>
                <a:ea typeface="Open Sans"/>
                <a:cs typeface="Open Sans"/>
                <a:sym typeface="Open Sans"/>
              </a:endParaRPr>
            </a:p>
          </p:txBody>
        </p:sp>
        <p:cxnSp>
          <p:nvCxnSpPr>
            <p:cNvPr id="3220" name="Google Shape;3220;g6b6c14001a_1_1628"/>
            <p:cNvCxnSpPr>
              <a:stCxn id="3205" idx="6"/>
              <a:endCxn id="3219" idx="0"/>
            </p:cNvCxnSpPr>
            <p:nvPr/>
          </p:nvCxnSpPr>
          <p:spPr>
            <a:xfrm>
              <a:off x="4223399" y="7765555"/>
              <a:ext cx="5612400" cy="503100"/>
            </a:xfrm>
            <a:prstGeom prst="bentConnector2">
              <a:avLst/>
            </a:prstGeom>
            <a:noFill/>
            <a:ln w="9525" cap="flat" cmpd="sng">
              <a:solidFill>
                <a:srgbClr val="5597D3"/>
              </a:solidFill>
              <a:prstDash val="solid"/>
              <a:round/>
              <a:headEnd type="none" w="sm" len="sm"/>
              <a:tailEnd type="triangle" w="med" len="med"/>
            </a:ln>
          </p:spPr>
        </p:cxnSp>
      </p:grpSp>
      <p:sp>
        <p:nvSpPr>
          <p:cNvPr id="3221" name="Google Shape;3221;g6b6c14001a_1_1628"/>
          <p:cNvSpPr txBox="1"/>
          <p:nvPr/>
        </p:nvSpPr>
        <p:spPr>
          <a:xfrm>
            <a:off x="887700" y="6279850"/>
            <a:ext cx="4954800" cy="8214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Push the image to Amazon ECR with the </a:t>
            </a:r>
            <a:r>
              <a:rPr lang="en-US" sz="2200" b="0" i="1" u="none" strike="noStrike" cap="none">
                <a:solidFill>
                  <a:srgbClr val="434343"/>
                </a:solidFill>
                <a:latin typeface="Open Sans"/>
                <a:ea typeface="Open Sans"/>
                <a:cs typeface="Open Sans"/>
                <a:sym typeface="Open Sans"/>
              </a:rPr>
              <a:t>repositoryUri </a:t>
            </a:r>
            <a:r>
              <a:rPr lang="en-US" sz="2200" b="0" i="0" u="none" strike="noStrike" cap="none">
                <a:solidFill>
                  <a:srgbClr val="434343"/>
                </a:solidFill>
                <a:latin typeface="Open Sans"/>
                <a:ea typeface="Open Sans"/>
                <a:cs typeface="Open Sans"/>
                <a:sym typeface="Open Sans"/>
              </a:rPr>
              <a:t>value</a:t>
            </a:r>
            <a:endParaRPr sz="2200" b="0" i="0" u="none" strike="noStrike" cap="none">
              <a:solidFill>
                <a:srgbClr val="434343"/>
              </a:solidFill>
              <a:latin typeface="Open Sans"/>
              <a:ea typeface="Open Sans"/>
              <a:cs typeface="Open Sans"/>
              <a:sym typeface="Open Sans"/>
            </a:endParaRPr>
          </a:p>
        </p:txBody>
      </p:sp>
      <p:sp>
        <p:nvSpPr>
          <p:cNvPr id="3222" name="Google Shape;3222;g6b6c14001a_1_1628"/>
          <p:cNvSpPr txBox="1"/>
          <p:nvPr/>
        </p:nvSpPr>
        <p:spPr>
          <a:xfrm>
            <a:off x="1143000" y="5505100"/>
            <a:ext cx="4623300" cy="8214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Run the </a:t>
            </a:r>
            <a:r>
              <a:rPr lang="en-US" sz="2200" b="1" i="0" u="none" strike="noStrike" cap="none">
                <a:solidFill>
                  <a:srgbClr val="434343"/>
                </a:solidFill>
                <a:latin typeface="Open Sans"/>
                <a:ea typeface="Open Sans"/>
                <a:cs typeface="Open Sans"/>
                <a:sym typeface="Open Sans"/>
              </a:rPr>
              <a:t>docker login</a:t>
            </a:r>
            <a:r>
              <a:rPr lang="en-US" sz="2200" b="0" i="0" u="none" strike="noStrike" cap="none">
                <a:solidFill>
                  <a:srgbClr val="434343"/>
                </a:solidFill>
                <a:latin typeface="Open Sans"/>
                <a:ea typeface="Open Sans"/>
                <a:cs typeface="Open Sans"/>
                <a:sym typeface="Open Sans"/>
              </a:rPr>
              <a:t> command</a:t>
            </a:r>
            <a:endParaRPr sz="2200" b="0" i="0" u="none" strike="noStrike" cap="none">
              <a:solidFill>
                <a:srgbClr val="434343"/>
              </a:solidFill>
              <a:latin typeface="Open Sans"/>
              <a:ea typeface="Open Sans"/>
              <a:cs typeface="Open Sans"/>
              <a:sym typeface="Open Sans"/>
            </a:endParaRPr>
          </a:p>
        </p:txBody>
      </p:sp>
      <p:sp>
        <p:nvSpPr>
          <p:cNvPr id="3223" name="Google Shape;3223;g6b6c14001a_1_1628"/>
          <p:cNvSpPr txBox="1"/>
          <p:nvPr/>
        </p:nvSpPr>
        <p:spPr>
          <a:xfrm>
            <a:off x="811500" y="4546750"/>
            <a:ext cx="4954800" cy="8214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Get the </a:t>
            </a:r>
            <a:r>
              <a:rPr lang="en-US" sz="2200" b="1" i="0" u="none" strike="noStrike" cap="none">
                <a:solidFill>
                  <a:srgbClr val="434343"/>
                </a:solidFill>
                <a:latin typeface="Open Sans"/>
                <a:ea typeface="Open Sans"/>
                <a:cs typeface="Open Sans"/>
                <a:sym typeface="Open Sans"/>
              </a:rPr>
              <a:t>docker login</a:t>
            </a:r>
            <a:r>
              <a:rPr lang="en-US" sz="2200" b="0" i="0" u="none" strike="noStrike" cap="none">
                <a:solidFill>
                  <a:srgbClr val="434343"/>
                </a:solidFill>
                <a:latin typeface="Open Sans"/>
                <a:ea typeface="Open Sans"/>
                <a:cs typeface="Open Sans"/>
                <a:sym typeface="Open Sans"/>
              </a:rPr>
              <a:t> authentication command string </a:t>
            </a:r>
            <a:endParaRPr sz="2200" b="0" i="0" u="none" strike="noStrike" cap="none">
              <a:solidFill>
                <a:srgbClr val="434343"/>
              </a:solidFill>
              <a:latin typeface="Open Sans"/>
              <a:ea typeface="Open Sans"/>
              <a:cs typeface="Open Sans"/>
              <a:sym typeface="Open Sans"/>
            </a:endParaRPr>
          </a:p>
        </p:txBody>
      </p:sp>
      <p:sp>
        <p:nvSpPr>
          <p:cNvPr id="3224" name="Google Shape;3224;g6b6c14001a_1_1628"/>
          <p:cNvSpPr/>
          <p:nvPr/>
        </p:nvSpPr>
        <p:spPr>
          <a:xfrm>
            <a:off x="1143000" y="3100750"/>
            <a:ext cx="4623300" cy="916200"/>
          </a:xfrm>
          <a:prstGeom prst="rect">
            <a:avLst/>
          </a:prstGeom>
          <a:noFill/>
          <a:ln>
            <a:noFill/>
          </a:ln>
        </p:spPr>
        <p:txBody>
          <a:bodyPr spcFirstLastPara="1" wrap="square" lIns="91425" tIns="45700" rIns="91425" bIns="45700" anchor="ctr" anchorCtr="0">
            <a:noAutofit/>
          </a:bodyPr>
          <a:lstStyle/>
          <a:p>
            <a:pPr marL="0" marR="0" lvl="0" indent="0" algn="l" rtl="0">
              <a:lnSpc>
                <a:spcPct val="115000"/>
              </a:lnSpc>
              <a:spcBef>
                <a:spcPts val="1200"/>
              </a:spcBef>
              <a:spcAft>
                <a:spcPts val="120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an Amazon ECR repository</a:t>
            </a:r>
            <a:endParaRPr sz="2200" b="0" i="0" u="none" strike="noStrike" cap="none">
              <a:solidFill>
                <a:srgbClr val="3F3F3F"/>
              </a:solidFill>
              <a:latin typeface="Open Sans"/>
              <a:ea typeface="Open Sans"/>
              <a:cs typeface="Open Sans"/>
              <a:sym typeface="Open Sans"/>
            </a:endParaRPr>
          </a:p>
        </p:txBody>
      </p:sp>
      <p:sp>
        <p:nvSpPr>
          <p:cNvPr id="3225" name="Google Shape;3225;g6b6c14001a_1_1628"/>
          <p:cNvSpPr txBox="1"/>
          <p:nvPr/>
        </p:nvSpPr>
        <p:spPr>
          <a:xfrm>
            <a:off x="1819800" y="4030300"/>
            <a:ext cx="3946500" cy="608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1200"/>
              </a:spcBef>
              <a:spcAft>
                <a:spcPts val="120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Tag the “hello-world” image </a:t>
            </a:r>
            <a:endParaRPr sz="2200" b="0" i="0" u="none" strike="noStrike" cap="none">
              <a:solidFill>
                <a:srgbClr val="434343"/>
              </a:solidFill>
              <a:latin typeface="Open Sans"/>
              <a:ea typeface="Open Sans"/>
              <a:cs typeface="Open Sans"/>
              <a:sym typeface="Open Sans"/>
            </a:endParaRP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Shape 3229"/>
        <p:cNvGrpSpPr/>
        <p:nvPr/>
      </p:nvGrpSpPr>
      <p:grpSpPr>
        <a:xfrm>
          <a:off x="0" y="0"/>
          <a:ext cx="0" cy="0"/>
          <a:chOff x="0" y="0"/>
          <a:chExt cx="0" cy="0"/>
        </a:xfrm>
      </p:grpSpPr>
      <p:sp>
        <p:nvSpPr>
          <p:cNvPr id="3230" name="Google Shape;3230;p91"/>
          <p:cNvSpPr txBox="1">
            <a:spLocks noGrp="1"/>
          </p:cNvSpPr>
          <p:nvPr>
            <p:ph type="body" idx="1"/>
          </p:nvPr>
        </p:nvSpPr>
        <p:spPr>
          <a:xfrm>
            <a:off x="1470675" y="2128175"/>
            <a:ext cx="9616200" cy="11733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1000"/>
              </a:spcBef>
              <a:spcAft>
                <a:spcPts val="0"/>
              </a:spcAft>
              <a:buSzPts val="2800"/>
              <a:buNone/>
            </a:pPr>
            <a:r>
              <a:rPr lang="en-US" sz="2200"/>
              <a:t>Docker EE possesses capabilities, such as image management, container app management, and image security scanning. </a:t>
            </a:r>
            <a:endParaRPr sz="2200"/>
          </a:p>
        </p:txBody>
      </p:sp>
      <p:sp>
        <p:nvSpPr>
          <p:cNvPr id="3231" name="Google Shape;3231;p91"/>
          <p:cNvSpPr txBox="1">
            <a:spLocks noGrp="1"/>
          </p:cNvSpPr>
          <p:nvPr>
            <p:ph type="body" idx="2"/>
          </p:nvPr>
        </p:nvSpPr>
        <p:spPr>
          <a:xfrm>
            <a:off x="1470675" y="3377725"/>
            <a:ext cx="9265200" cy="6735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0"/>
              </a:spcBef>
              <a:spcAft>
                <a:spcPts val="0"/>
              </a:spcAft>
              <a:buClr>
                <a:schemeClr val="dk1"/>
              </a:buClr>
              <a:buSzPts val="1400"/>
              <a:buFont typeface="Arial"/>
              <a:buNone/>
            </a:pPr>
            <a:r>
              <a:rPr lang="en-US" sz="2200">
                <a:solidFill>
                  <a:schemeClr val="dk1"/>
                </a:solidFill>
              </a:rPr>
              <a:t>UCP-agent is a globally scheduled service that starts running after the deployment of UCP. </a:t>
            </a:r>
            <a:r>
              <a:rPr lang="en-US" sz="2200"/>
              <a:t>UCP provides the capability of joining multiple manager nodes to the cluster to counter the failure of the manager node.</a:t>
            </a:r>
            <a:endParaRPr sz="2200"/>
          </a:p>
          <a:p>
            <a:pPr marL="0" lvl="0" indent="0" algn="l" rtl="0">
              <a:lnSpc>
                <a:spcPct val="100000"/>
              </a:lnSpc>
              <a:spcBef>
                <a:spcPts val="0"/>
              </a:spcBef>
              <a:spcAft>
                <a:spcPts val="0"/>
              </a:spcAft>
              <a:buClr>
                <a:schemeClr val="dk1"/>
              </a:buClr>
              <a:buSzPts val="1400"/>
              <a:buFont typeface="Arial"/>
              <a:buNone/>
            </a:pPr>
            <a:endParaRPr sz="2200">
              <a:solidFill>
                <a:schemeClr val="dk1"/>
              </a:solidFill>
            </a:endParaRPr>
          </a:p>
        </p:txBody>
      </p:sp>
      <p:sp>
        <p:nvSpPr>
          <p:cNvPr id="3232" name="Google Shape;3232;p91"/>
          <p:cNvSpPr txBox="1">
            <a:spLocks noGrp="1"/>
          </p:cNvSpPr>
          <p:nvPr>
            <p:ph type="body" idx="3"/>
          </p:nvPr>
        </p:nvSpPr>
        <p:spPr>
          <a:xfrm>
            <a:off x="1470675" y="4965675"/>
            <a:ext cx="9027300" cy="10899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0"/>
              </a:spcBef>
              <a:spcAft>
                <a:spcPts val="0"/>
              </a:spcAft>
              <a:buSzPts val="2200"/>
              <a:buNone/>
            </a:pPr>
            <a:r>
              <a:rPr lang="en-US" sz="2200"/>
              <a:t>Docker Trusted Registry (DTR), provides image storing ability to Docker Enterprise. On increased usage, the replicas are added to make the DTR scale for high availability.</a:t>
            </a:r>
            <a:endParaRPr sz="2200"/>
          </a:p>
        </p:txBody>
      </p:sp>
      <p:sp>
        <p:nvSpPr>
          <p:cNvPr id="3233" name="Google Shape;3233;p91"/>
          <p:cNvSpPr txBox="1">
            <a:spLocks noGrp="1"/>
          </p:cNvSpPr>
          <p:nvPr>
            <p:ph type="body" idx="4"/>
          </p:nvPr>
        </p:nvSpPr>
        <p:spPr>
          <a:xfrm>
            <a:off x="1470675" y="6439998"/>
            <a:ext cx="8229600" cy="8553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0"/>
              </a:spcBef>
              <a:spcAft>
                <a:spcPts val="0"/>
              </a:spcAft>
              <a:buSzPts val="2800"/>
              <a:buNone/>
            </a:pPr>
            <a:r>
              <a:rPr lang="en-US" sz="2200"/>
              <a:t>Caching the images closer to the user helps in reducing the bandwidth required for pulling Docker images.</a:t>
            </a:r>
            <a:endParaRPr sz="2200"/>
          </a:p>
        </p:txBody>
      </p:sp>
      <p:pic>
        <p:nvPicPr>
          <p:cNvPr id="3234" name="Google Shape;3234;p91"/>
          <p:cNvPicPr preferRelativeResize="0"/>
          <p:nvPr/>
        </p:nvPicPr>
        <p:blipFill rotWithShape="1">
          <a:blip r:embed="rId3">
            <a:alphaModFix/>
          </a:blip>
          <a:srcRect/>
          <a:stretch/>
        </p:blipFill>
        <p:spPr>
          <a:xfrm>
            <a:off x="718944" y="2326298"/>
            <a:ext cx="457200" cy="457200"/>
          </a:xfrm>
          <a:prstGeom prst="rect">
            <a:avLst/>
          </a:prstGeom>
          <a:noFill/>
          <a:ln>
            <a:noFill/>
          </a:ln>
        </p:spPr>
      </p:pic>
      <p:pic>
        <p:nvPicPr>
          <p:cNvPr id="3235" name="Google Shape;3235;p91"/>
          <p:cNvPicPr preferRelativeResize="0"/>
          <p:nvPr/>
        </p:nvPicPr>
        <p:blipFill rotWithShape="1">
          <a:blip r:embed="rId3">
            <a:alphaModFix/>
          </a:blip>
          <a:srcRect/>
          <a:stretch/>
        </p:blipFill>
        <p:spPr>
          <a:xfrm>
            <a:off x="718943" y="3377727"/>
            <a:ext cx="457200" cy="457200"/>
          </a:xfrm>
          <a:prstGeom prst="rect">
            <a:avLst/>
          </a:prstGeom>
          <a:noFill/>
          <a:ln>
            <a:noFill/>
          </a:ln>
        </p:spPr>
      </p:pic>
      <p:pic>
        <p:nvPicPr>
          <p:cNvPr id="3236" name="Google Shape;3236;p91"/>
          <p:cNvPicPr preferRelativeResize="0"/>
          <p:nvPr/>
        </p:nvPicPr>
        <p:blipFill rotWithShape="1">
          <a:blip r:embed="rId3">
            <a:alphaModFix/>
          </a:blip>
          <a:srcRect/>
          <a:stretch/>
        </p:blipFill>
        <p:spPr>
          <a:xfrm>
            <a:off x="718942" y="5047974"/>
            <a:ext cx="457200" cy="457200"/>
          </a:xfrm>
          <a:prstGeom prst="rect">
            <a:avLst/>
          </a:prstGeom>
          <a:noFill/>
          <a:ln>
            <a:noFill/>
          </a:ln>
        </p:spPr>
      </p:pic>
      <p:pic>
        <p:nvPicPr>
          <p:cNvPr id="3237" name="Google Shape;3237;p91"/>
          <p:cNvPicPr preferRelativeResize="0"/>
          <p:nvPr/>
        </p:nvPicPr>
        <p:blipFill rotWithShape="1">
          <a:blip r:embed="rId3">
            <a:alphaModFix/>
          </a:blip>
          <a:srcRect/>
          <a:stretch/>
        </p:blipFill>
        <p:spPr>
          <a:xfrm>
            <a:off x="718941" y="6466535"/>
            <a:ext cx="457200" cy="457200"/>
          </a:xfrm>
          <a:prstGeom prst="rect">
            <a:avLst/>
          </a:prstGeom>
          <a:noFill/>
          <a:ln>
            <a:noFill/>
          </a:ln>
        </p:spPr>
      </p:pic>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Shape 3241"/>
        <p:cNvGrpSpPr/>
        <p:nvPr/>
      </p:nvGrpSpPr>
      <p:grpSpPr>
        <a:xfrm>
          <a:off x="0" y="0"/>
          <a:ext cx="0" cy="0"/>
          <a:chOff x="0" y="0"/>
          <a:chExt cx="0" cy="0"/>
        </a:xfrm>
      </p:grpSpPr>
      <p:pic>
        <p:nvPicPr>
          <p:cNvPr id="3242" name="Google Shape;3242;p92"/>
          <p:cNvPicPr preferRelativeResize="0"/>
          <p:nvPr/>
        </p:nvPicPr>
        <p:blipFill rotWithShape="1">
          <a:blip r:embed="rId3">
            <a:alphaModFix/>
          </a:blip>
          <a:srcRect/>
          <a:stretch/>
        </p:blipFill>
        <p:spPr>
          <a:xfrm>
            <a:off x="4850138" y="-766586"/>
            <a:ext cx="6555740" cy="642265"/>
          </a:xfrm>
          <a:prstGeom prst="rect">
            <a:avLst/>
          </a:prstGeom>
          <a:noFill/>
          <a:ln>
            <a:noFill/>
          </a:ln>
        </p:spPr>
      </p:pic>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Shape 3246"/>
        <p:cNvGrpSpPr/>
        <p:nvPr/>
      </p:nvGrpSpPr>
      <p:grpSpPr>
        <a:xfrm>
          <a:off x="0" y="0"/>
          <a:ext cx="0" cy="0"/>
          <a:chOff x="0" y="0"/>
          <a:chExt cx="0" cy="0"/>
        </a:xfrm>
      </p:grpSpPr>
      <p:sp>
        <p:nvSpPr>
          <p:cNvPr id="3247" name="Google Shape;3247;g7be774a8c5_0_272"/>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1</a:t>
            </a:r>
            <a:endParaRPr/>
          </a:p>
        </p:txBody>
      </p:sp>
      <p:sp>
        <p:nvSpPr>
          <p:cNvPr id="3248" name="Google Shape;3248;g7be774a8c5_0_272"/>
          <p:cNvSpPr txBox="1">
            <a:spLocks noGrp="1"/>
          </p:cNvSpPr>
          <p:nvPr>
            <p:ph type="body" idx="2"/>
          </p:nvPr>
        </p:nvSpPr>
        <p:spPr>
          <a:xfrm>
            <a:off x="3012025" y="571950"/>
            <a:ext cx="12786301" cy="14250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1000"/>
              </a:spcBef>
              <a:spcAft>
                <a:spcPts val="0"/>
              </a:spcAft>
              <a:buSzPts val="2800"/>
              <a:buNone/>
            </a:pPr>
            <a:r>
              <a:rPr lang="en-US">
                <a:solidFill>
                  <a:schemeClr val="dk1"/>
                </a:solidFill>
                <a:highlight>
                  <a:srgbClr val="FFFFFF"/>
                </a:highlight>
              </a:rPr>
              <a:t>Choose the minimum requirements to install UCP for manager nodes. </a:t>
            </a:r>
            <a:r>
              <a:rPr lang="en-US">
                <a:solidFill>
                  <a:schemeClr val="dk1"/>
                </a:solidFill>
                <a:highlight>
                  <a:schemeClr val="lt1"/>
                </a:highlight>
              </a:rPr>
              <a:t>(Select all that apply.)</a:t>
            </a:r>
            <a:endParaRPr/>
          </a:p>
        </p:txBody>
      </p:sp>
      <p:sp>
        <p:nvSpPr>
          <p:cNvPr id="3249" name="Google Shape;3249;g7be774a8c5_0_272"/>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8GB of RAM</a:t>
            </a:r>
            <a:endParaRPr>
              <a:solidFill>
                <a:srgbClr val="434343"/>
              </a:solidFill>
            </a:endParaRPr>
          </a:p>
        </p:txBody>
      </p:sp>
      <p:sp>
        <p:nvSpPr>
          <p:cNvPr id="3250" name="Google Shape;3250;g7be774a8c5_0_272"/>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4GB of RAM</a:t>
            </a:r>
            <a:endParaRPr>
              <a:solidFill>
                <a:srgbClr val="434343"/>
              </a:solidFill>
            </a:endParaRPr>
          </a:p>
        </p:txBody>
      </p:sp>
      <p:sp>
        <p:nvSpPr>
          <p:cNvPr id="3251" name="Google Shape;3251;g7be774a8c5_0_272"/>
          <p:cNvSpPr txBox="1">
            <a:spLocks noGrp="1"/>
          </p:cNvSpPr>
          <p:nvPr>
            <p:ph type="body" idx="4294967295"/>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2 vCPUs </a:t>
            </a:r>
            <a:endParaRPr sz="2000">
              <a:solidFill>
                <a:srgbClr val="434343"/>
              </a:solidFill>
              <a:latin typeface="Open Sans"/>
              <a:ea typeface="Open Sans"/>
              <a:cs typeface="Open Sans"/>
              <a:sym typeface="Open Sans"/>
            </a:endParaRPr>
          </a:p>
        </p:txBody>
      </p:sp>
      <p:sp>
        <p:nvSpPr>
          <p:cNvPr id="3252" name="Google Shape;3252;g7be774a8c5_0_272"/>
          <p:cNvSpPr txBox="1">
            <a:spLocks noGrp="1"/>
          </p:cNvSpPr>
          <p:nvPr>
            <p:ph type="body" idx="4294967295"/>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600MB of free disk space</a:t>
            </a:r>
            <a:endParaRPr sz="2000">
              <a:solidFill>
                <a:srgbClr val="434343"/>
              </a:solidFill>
              <a:latin typeface="Open Sans"/>
              <a:ea typeface="Open Sans"/>
              <a:cs typeface="Open Sans"/>
              <a:sym typeface="Open Sans"/>
            </a:endParaRP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Shape 3256"/>
        <p:cNvGrpSpPr/>
        <p:nvPr/>
      </p:nvGrpSpPr>
      <p:grpSpPr>
        <a:xfrm>
          <a:off x="0" y="0"/>
          <a:ext cx="0" cy="0"/>
          <a:chOff x="0" y="0"/>
          <a:chExt cx="0" cy="0"/>
        </a:xfrm>
      </p:grpSpPr>
      <p:sp>
        <p:nvSpPr>
          <p:cNvPr id="3257" name="Google Shape;3257;g7be774a8c5_0_281"/>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1</a:t>
            </a:r>
            <a:endParaRPr/>
          </a:p>
        </p:txBody>
      </p:sp>
      <p:sp>
        <p:nvSpPr>
          <p:cNvPr id="3258" name="Google Shape;3258;g7be774a8c5_0_281"/>
          <p:cNvSpPr txBox="1">
            <a:spLocks noGrp="1"/>
          </p:cNvSpPr>
          <p:nvPr>
            <p:ph type="body" idx="2"/>
          </p:nvPr>
        </p:nvSpPr>
        <p:spPr>
          <a:xfrm>
            <a:off x="3012025" y="571950"/>
            <a:ext cx="12587700" cy="14250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1000"/>
              </a:spcBef>
              <a:spcAft>
                <a:spcPts val="0"/>
              </a:spcAft>
              <a:buSzPts val="2800"/>
              <a:buNone/>
            </a:pPr>
            <a:r>
              <a:rPr lang="en-US">
                <a:solidFill>
                  <a:schemeClr val="dk1"/>
                </a:solidFill>
                <a:highlight>
                  <a:srgbClr val="FFFFFF"/>
                </a:highlight>
              </a:rPr>
              <a:t>Choose the minimum requirements to install UCP for manager nodes. </a:t>
            </a:r>
            <a:r>
              <a:rPr lang="en-US">
                <a:solidFill>
                  <a:schemeClr val="dk1"/>
                </a:solidFill>
                <a:highlight>
                  <a:schemeClr val="lt1"/>
                </a:highlight>
              </a:rPr>
              <a:t>(Select all that apply.)</a:t>
            </a:r>
            <a:endParaRPr>
              <a:solidFill>
                <a:schemeClr val="dk1"/>
              </a:solidFill>
              <a:highlight>
                <a:srgbClr val="FFFFFF"/>
              </a:highlight>
            </a:endParaRPr>
          </a:p>
        </p:txBody>
      </p:sp>
      <p:sp>
        <p:nvSpPr>
          <p:cNvPr id="3259" name="Google Shape;3259;g7be774a8c5_0_281"/>
          <p:cNvSpPr txBox="1">
            <a:spLocks noGrp="1"/>
          </p:cNvSpPr>
          <p:nvPr>
            <p:ph type="body" idx="3"/>
          </p:nvPr>
        </p:nvSpPr>
        <p:spPr>
          <a:xfrm>
            <a:off x="670035" y="7935123"/>
            <a:ext cx="15194399" cy="998700"/>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SzPts val="2800"/>
              <a:buNone/>
            </a:pPr>
            <a:r>
              <a:rPr lang="en-US"/>
              <a:t>The minimum requirements to install UCP for manager nodes are 8GB of RAM and 2 vCPUs.</a:t>
            </a:r>
            <a:endParaRPr/>
          </a:p>
        </p:txBody>
      </p:sp>
      <p:sp>
        <p:nvSpPr>
          <p:cNvPr id="3260" name="Google Shape;3260;g7be774a8c5_0_281"/>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p>
            <a:pPr marL="457200" lvl="0" indent="-228600" algn="l" rtl="0">
              <a:lnSpc>
                <a:spcPct val="90000"/>
              </a:lnSpc>
              <a:spcBef>
                <a:spcPts val="1000"/>
              </a:spcBef>
              <a:spcAft>
                <a:spcPts val="0"/>
              </a:spcAft>
              <a:buSzPts val="2800"/>
              <a:buNone/>
            </a:pPr>
            <a:r>
              <a:rPr lang="en-US"/>
              <a:t>a and c.</a:t>
            </a:r>
            <a:endParaRPr/>
          </a:p>
        </p:txBody>
      </p:sp>
      <p:sp>
        <p:nvSpPr>
          <p:cNvPr id="3261" name="Google Shape;3261;g7be774a8c5_0_281"/>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8GB of RAM</a:t>
            </a:r>
            <a:endParaRPr>
              <a:solidFill>
                <a:srgbClr val="434343"/>
              </a:solidFill>
            </a:endParaRPr>
          </a:p>
        </p:txBody>
      </p:sp>
      <p:sp>
        <p:nvSpPr>
          <p:cNvPr id="3262" name="Google Shape;3262;g7be774a8c5_0_281"/>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4GB of RAM</a:t>
            </a:r>
            <a:endParaRPr>
              <a:solidFill>
                <a:srgbClr val="434343"/>
              </a:solidFill>
            </a:endParaRPr>
          </a:p>
        </p:txBody>
      </p:sp>
      <p:sp>
        <p:nvSpPr>
          <p:cNvPr id="3263" name="Google Shape;3263;g7be774a8c5_0_281"/>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2 vCPUs </a:t>
            </a:r>
            <a:endParaRPr>
              <a:solidFill>
                <a:srgbClr val="434343"/>
              </a:solidFill>
            </a:endParaRPr>
          </a:p>
        </p:txBody>
      </p:sp>
      <p:sp>
        <p:nvSpPr>
          <p:cNvPr id="3264" name="Google Shape;3264;g7be774a8c5_0_281"/>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600MB of free disk space</a:t>
            </a:r>
            <a:endParaRPr>
              <a:solidFill>
                <a:srgbClr val="434343"/>
              </a:solidFill>
            </a:endParaRPr>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Shape 3268"/>
        <p:cNvGrpSpPr/>
        <p:nvPr/>
      </p:nvGrpSpPr>
      <p:grpSpPr>
        <a:xfrm>
          <a:off x="0" y="0"/>
          <a:ext cx="0" cy="0"/>
          <a:chOff x="0" y="0"/>
          <a:chExt cx="0" cy="0"/>
        </a:xfrm>
      </p:grpSpPr>
      <p:sp>
        <p:nvSpPr>
          <p:cNvPr id="3269" name="Google Shape;3269;g7be774a8c5_0_292"/>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2</a:t>
            </a:r>
            <a:endParaRPr/>
          </a:p>
        </p:txBody>
      </p:sp>
      <p:sp>
        <p:nvSpPr>
          <p:cNvPr id="3270" name="Google Shape;3270;g7be774a8c5_0_292"/>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p>
            <a:pPr marL="457200" lvl="0" indent="-228600" algn="l" rtl="0">
              <a:lnSpc>
                <a:spcPct val="90000"/>
              </a:lnSpc>
              <a:spcBef>
                <a:spcPts val="1000"/>
              </a:spcBef>
              <a:spcAft>
                <a:spcPts val="0"/>
              </a:spcAft>
              <a:buSzPts val="2800"/>
              <a:buNone/>
            </a:pPr>
            <a:r>
              <a:rPr lang="en-US">
                <a:solidFill>
                  <a:schemeClr val="dk1"/>
                </a:solidFill>
                <a:highlight>
                  <a:srgbClr val="FFFFFF"/>
                </a:highlight>
              </a:rPr>
              <a:t>How do you configure load balancer on UCP? </a:t>
            </a:r>
            <a:r>
              <a:rPr lang="en-US">
                <a:solidFill>
                  <a:schemeClr val="dk1"/>
                </a:solidFill>
                <a:highlight>
                  <a:schemeClr val="lt1"/>
                </a:highlight>
              </a:rPr>
              <a:t>(Select all that apply.)</a:t>
            </a:r>
            <a:endParaRPr/>
          </a:p>
        </p:txBody>
      </p:sp>
      <p:sp>
        <p:nvSpPr>
          <p:cNvPr id="3271" name="Google Shape;3271;g7be774a8c5_0_292"/>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Load-balance the TCP traffic on ports 432 and 6447</a:t>
            </a:r>
            <a:endParaRPr>
              <a:solidFill>
                <a:srgbClr val="434343"/>
              </a:solidFill>
            </a:endParaRPr>
          </a:p>
        </p:txBody>
      </p:sp>
      <p:sp>
        <p:nvSpPr>
          <p:cNvPr id="3272" name="Google Shape;3272;g7be774a8c5_0_292"/>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Stop termination of HTTPS connections</a:t>
            </a:r>
            <a:endParaRPr>
              <a:solidFill>
                <a:srgbClr val="434343"/>
              </a:solidFill>
            </a:endParaRPr>
          </a:p>
        </p:txBody>
      </p:sp>
      <p:sp>
        <p:nvSpPr>
          <p:cNvPr id="3273" name="Google Shape;3273;g7be774a8c5_0_292"/>
          <p:cNvSpPr txBox="1">
            <a:spLocks noGrp="1"/>
          </p:cNvSpPr>
          <p:nvPr>
            <p:ph type="body" idx="4294967295"/>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Create a docker-cofile mpose.yml </a:t>
            </a:r>
            <a:endParaRPr sz="2000">
              <a:solidFill>
                <a:srgbClr val="434343"/>
              </a:solidFill>
              <a:latin typeface="Open Sans"/>
              <a:ea typeface="Open Sans"/>
              <a:cs typeface="Open Sans"/>
              <a:sym typeface="Open Sans"/>
            </a:endParaRPr>
          </a:p>
        </p:txBody>
      </p:sp>
      <p:sp>
        <p:nvSpPr>
          <p:cNvPr id="3274" name="Google Shape;3274;g7be774a8c5_0_292"/>
          <p:cNvSpPr txBox="1">
            <a:spLocks noGrp="1"/>
          </p:cNvSpPr>
          <p:nvPr>
            <p:ph type="body" idx="4294967295"/>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Apply the /_ping endpoint on all the manager nodes</a:t>
            </a:r>
            <a:endParaRPr sz="2000">
              <a:solidFill>
                <a:srgbClr val="434343"/>
              </a:solidFill>
              <a:highlight>
                <a:srgbClr val="FFFFFF"/>
              </a:highlight>
              <a:latin typeface="Open Sans"/>
              <a:ea typeface="Open Sans"/>
              <a:cs typeface="Open Sans"/>
              <a:sym typeface="Open Sans"/>
            </a:endParaRPr>
          </a:p>
          <a:p>
            <a:pPr marL="457200" lvl="0" indent="-228600" algn="l" rtl="0">
              <a:lnSpc>
                <a:spcPct val="90000"/>
              </a:lnSpc>
              <a:spcBef>
                <a:spcPts val="1000"/>
              </a:spcBef>
              <a:spcAft>
                <a:spcPts val="0"/>
              </a:spcAft>
              <a:buSzPts val="1100"/>
              <a:buNone/>
            </a:pPr>
            <a:endParaRPr sz="2000">
              <a:solidFill>
                <a:srgbClr val="434343"/>
              </a:solidFill>
              <a:latin typeface="Open Sans"/>
              <a:ea typeface="Open Sans"/>
              <a:cs typeface="Open Sans"/>
              <a:sym typeface="Open Sans"/>
            </a:endParaRPr>
          </a:p>
          <a:p>
            <a:pPr marL="457200" lvl="0" indent="-228600" algn="l" rtl="0">
              <a:lnSpc>
                <a:spcPct val="90000"/>
              </a:lnSpc>
              <a:spcBef>
                <a:spcPts val="1000"/>
              </a:spcBef>
              <a:spcAft>
                <a:spcPts val="0"/>
              </a:spcAft>
              <a:buSzPts val="1100"/>
              <a:buNone/>
            </a:pPr>
            <a:endParaRPr sz="2000">
              <a:solidFill>
                <a:srgbClr val="434343"/>
              </a:solidFill>
              <a:highlight>
                <a:srgbClr val="FFFFFF"/>
              </a:highlight>
              <a:latin typeface="Open Sans"/>
              <a:ea typeface="Open Sans"/>
              <a:cs typeface="Open Sans"/>
              <a:sym typeface="Open Sans"/>
            </a:endParaRPr>
          </a:p>
          <a:p>
            <a:pPr marL="457200" lvl="0" indent="-228600" algn="l" rtl="0">
              <a:lnSpc>
                <a:spcPct val="90000"/>
              </a:lnSpc>
              <a:spcBef>
                <a:spcPts val="1000"/>
              </a:spcBef>
              <a:spcAft>
                <a:spcPts val="0"/>
              </a:spcAft>
              <a:buSzPts val="2800"/>
              <a:buNone/>
            </a:pPr>
            <a:endParaRPr sz="2000">
              <a:solidFill>
                <a:srgbClr val="434343"/>
              </a:solidFill>
              <a:highlight>
                <a:srgbClr val="FFFFFF"/>
              </a:highlight>
              <a:latin typeface="Open Sans"/>
              <a:ea typeface="Open Sans"/>
              <a:cs typeface="Open Sans"/>
              <a:sym typeface="Open Sans"/>
            </a:endParaRP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Shape 3278"/>
        <p:cNvGrpSpPr/>
        <p:nvPr/>
      </p:nvGrpSpPr>
      <p:grpSpPr>
        <a:xfrm>
          <a:off x="0" y="0"/>
          <a:ext cx="0" cy="0"/>
          <a:chOff x="0" y="0"/>
          <a:chExt cx="0" cy="0"/>
        </a:xfrm>
      </p:grpSpPr>
      <p:sp>
        <p:nvSpPr>
          <p:cNvPr id="3279" name="Google Shape;3279;g7be774a8c5_0_301"/>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2</a:t>
            </a:r>
            <a:endParaRPr/>
          </a:p>
        </p:txBody>
      </p:sp>
      <p:sp>
        <p:nvSpPr>
          <p:cNvPr id="3280" name="Google Shape;3280;g7be774a8c5_0_301"/>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p>
            <a:pPr marL="457200" lvl="0" indent="-228600" algn="l" rtl="0">
              <a:lnSpc>
                <a:spcPct val="90000"/>
              </a:lnSpc>
              <a:spcBef>
                <a:spcPts val="1000"/>
              </a:spcBef>
              <a:spcAft>
                <a:spcPts val="0"/>
              </a:spcAft>
              <a:buSzPts val="2800"/>
              <a:buNone/>
            </a:pPr>
            <a:r>
              <a:rPr lang="en-US">
                <a:solidFill>
                  <a:schemeClr val="dk1"/>
                </a:solidFill>
                <a:highlight>
                  <a:srgbClr val="FFFFFF"/>
                </a:highlight>
              </a:rPr>
              <a:t>How do you configure load balancer on UCP? (Select all that apply.)</a:t>
            </a:r>
            <a:endParaRPr>
              <a:solidFill>
                <a:schemeClr val="dk1"/>
              </a:solidFill>
              <a:highlight>
                <a:srgbClr val="FFFFFF"/>
              </a:highlight>
            </a:endParaRPr>
          </a:p>
        </p:txBody>
      </p:sp>
      <p:sp>
        <p:nvSpPr>
          <p:cNvPr id="3281" name="Google Shape;3281;g7be774a8c5_0_301"/>
          <p:cNvSpPr txBox="1">
            <a:spLocks noGrp="1"/>
          </p:cNvSpPr>
          <p:nvPr>
            <p:ph type="body" idx="3"/>
          </p:nvPr>
        </p:nvSpPr>
        <p:spPr>
          <a:xfrm>
            <a:off x="670035" y="7935123"/>
            <a:ext cx="15194399" cy="998700"/>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0"/>
              </a:spcBef>
              <a:spcAft>
                <a:spcPts val="0"/>
              </a:spcAft>
              <a:buSzPts val="2800"/>
              <a:buNone/>
            </a:pPr>
            <a:r>
              <a:rPr lang="en-US"/>
              <a:t>You can configure load-balancing on UCP by stopping termination of HTTPS connections, applying the /_ping</a:t>
            </a:r>
            <a:endParaRPr/>
          </a:p>
          <a:p>
            <a:pPr marL="457200" lvl="0" indent="-228600" algn="l" rtl="0">
              <a:lnSpc>
                <a:spcPct val="90000"/>
              </a:lnSpc>
              <a:spcBef>
                <a:spcPts val="0"/>
              </a:spcBef>
              <a:spcAft>
                <a:spcPts val="0"/>
              </a:spcAft>
              <a:buSzPts val="2800"/>
              <a:buNone/>
            </a:pPr>
            <a:r>
              <a:rPr lang="en-US"/>
              <a:t>endpoint on all the manager node, and load-balancing the TCP traffic on ports 443 and 6443.</a:t>
            </a:r>
            <a:endParaRPr/>
          </a:p>
        </p:txBody>
      </p:sp>
      <p:sp>
        <p:nvSpPr>
          <p:cNvPr id="3282" name="Google Shape;3282;g7be774a8c5_0_301"/>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p>
            <a:pPr marL="457200" lvl="0" indent="-228600" algn="l" rtl="0">
              <a:lnSpc>
                <a:spcPct val="90000"/>
              </a:lnSpc>
              <a:spcBef>
                <a:spcPts val="1000"/>
              </a:spcBef>
              <a:spcAft>
                <a:spcPts val="0"/>
              </a:spcAft>
              <a:buSzPts val="2800"/>
              <a:buNone/>
            </a:pPr>
            <a:r>
              <a:rPr lang="en-US"/>
              <a:t>a, b, and d.</a:t>
            </a:r>
            <a:endParaRPr/>
          </a:p>
        </p:txBody>
      </p:sp>
      <p:sp>
        <p:nvSpPr>
          <p:cNvPr id="3283" name="Google Shape;3283;g7be774a8c5_0_301"/>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Load-balance the TCP traffic on ports 432 and 6447</a:t>
            </a:r>
            <a:endParaRPr>
              <a:solidFill>
                <a:srgbClr val="434343"/>
              </a:solidFill>
            </a:endParaRPr>
          </a:p>
        </p:txBody>
      </p:sp>
      <p:sp>
        <p:nvSpPr>
          <p:cNvPr id="3284" name="Google Shape;3284;g7be774a8c5_0_301"/>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Stop termination of HTTPS connections</a:t>
            </a:r>
            <a:endParaRPr>
              <a:solidFill>
                <a:srgbClr val="434343"/>
              </a:solidFill>
            </a:endParaRPr>
          </a:p>
        </p:txBody>
      </p:sp>
      <p:sp>
        <p:nvSpPr>
          <p:cNvPr id="3285" name="Google Shape;3285;g7be774a8c5_0_301"/>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Create a docker-cofile mpose.yml </a:t>
            </a:r>
            <a:endParaRPr>
              <a:solidFill>
                <a:srgbClr val="434343"/>
              </a:solidFill>
            </a:endParaRPr>
          </a:p>
        </p:txBody>
      </p:sp>
      <p:sp>
        <p:nvSpPr>
          <p:cNvPr id="3286" name="Google Shape;3286;g7be774a8c5_0_301"/>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Apply the /_ping endpoint on all the manager nodes</a:t>
            </a:r>
            <a:endParaRPr>
              <a:solidFill>
                <a:srgbClr val="434343"/>
              </a:solidFill>
              <a:highlight>
                <a:srgbClr val="FFFFFF"/>
              </a:highlight>
            </a:endParaRPr>
          </a:p>
          <a:p>
            <a:pPr marL="457200" lvl="0" indent="-228600" algn="l" rtl="0">
              <a:lnSpc>
                <a:spcPct val="90000"/>
              </a:lnSpc>
              <a:spcBef>
                <a:spcPts val="1000"/>
              </a:spcBef>
              <a:spcAft>
                <a:spcPts val="0"/>
              </a:spcAft>
              <a:buClr>
                <a:schemeClr val="dk1"/>
              </a:buClr>
              <a:buSzPts val="1100"/>
              <a:buFont typeface="Arial"/>
              <a:buNone/>
            </a:pPr>
            <a:endParaRPr>
              <a:solidFill>
                <a:srgbClr val="434343"/>
              </a:solidFill>
            </a:endParaRPr>
          </a:p>
          <a:p>
            <a:pPr marL="457200" lvl="0" indent="-228600" algn="l" rtl="0">
              <a:lnSpc>
                <a:spcPct val="90000"/>
              </a:lnSpc>
              <a:spcBef>
                <a:spcPts val="1000"/>
              </a:spcBef>
              <a:spcAft>
                <a:spcPts val="0"/>
              </a:spcAft>
              <a:buClr>
                <a:schemeClr val="dk1"/>
              </a:buClr>
              <a:buSzPts val="1100"/>
              <a:buFont typeface="Arial"/>
              <a:buNone/>
            </a:pPr>
            <a:endParaRPr>
              <a:solidFill>
                <a:srgbClr val="434343"/>
              </a:solidFill>
              <a:highlight>
                <a:srgbClr val="FFFFFF"/>
              </a:highlight>
            </a:endParaRPr>
          </a:p>
          <a:p>
            <a:pPr marL="457200" lvl="0" indent="-228600" algn="l" rtl="0">
              <a:lnSpc>
                <a:spcPct val="90000"/>
              </a:lnSpc>
              <a:spcBef>
                <a:spcPts val="1000"/>
              </a:spcBef>
              <a:spcAft>
                <a:spcPts val="0"/>
              </a:spcAft>
              <a:buSzPts val="2800"/>
              <a:buNone/>
            </a:pPr>
            <a:endParaRPr>
              <a:solidFill>
                <a:srgbClr val="434343"/>
              </a:solidFill>
              <a:highlight>
                <a:srgbClr val="FFFFFF"/>
              </a:highlight>
            </a:endParaRP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Shape 3290"/>
        <p:cNvGrpSpPr/>
        <p:nvPr/>
      </p:nvGrpSpPr>
      <p:grpSpPr>
        <a:xfrm>
          <a:off x="0" y="0"/>
          <a:ext cx="0" cy="0"/>
          <a:chOff x="0" y="0"/>
          <a:chExt cx="0" cy="0"/>
        </a:xfrm>
      </p:grpSpPr>
      <p:sp>
        <p:nvSpPr>
          <p:cNvPr id="3291" name="Google Shape;3291;g7be774a8c5_0_312"/>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3</a:t>
            </a:r>
            <a:endParaRPr/>
          </a:p>
        </p:txBody>
      </p:sp>
      <p:sp>
        <p:nvSpPr>
          <p:cNvPr id="3292" name="Google Shape;3292;g7be774a8c5_0_312"/>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p>
            <a:pPr marL="457200" lvl="0" indent="-228600" algn="l" rtl="0">
              <a:lnSpc>
                <a:spcPct val="90000"/>
              </a:lnSpc>
              <a:spcBef>
                <a:spcPts val="1000"/>
              </a:spcBef>
              <a:spcAft>
                <a:spcPts val="0"/>
              </a:spcAft>
              <a:buSzPts val="2800"/>
              <a:buNone/>
            </a:pPr>
            <a:r>
              <a:rPr lang="en-US">
                <a:solidFill>
                  <a:schemeClr val="dk1"/>
                </a:solidFill>
                <a:highlight>
                  <a:srgbClr val="FFFFFF"/>
                </a:highlight>
              </a:rPr>
              <a:t>What does Grant contain? </a:t>
            </a:r>
            <a:r>
              <a:rPr lang="en-US">
                <a:solidFill>
                  <a:schemeClr val="dk1"/>
                </a:solidFill>
                <a:highlight>
                  <a:schemeClr val="lt1"/>
                </a:highlight>
              </a:rPr>
              <a:t>(Select all that apply.)</a:t>
            </a:r>
            <a:endParaRPr/>
          </a:p>
        </p:txBody>
      </p:sp>
      <p:sp>
        <p:nvSpPr>
          <p:cNvPr id="3293" name="Google Shape;3293;g7be774a8c5_0_312"/>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Role</a:t>
            </a:r>
            <a:endParaRPr>
              <a:solidFill>
                <a:srgbClr val="434343"/>
              </a:solidFill>
            </a:endParaRPr>
          </a:p>
        </p:txBody>
      </p:sp>
      <p:sp>
        <p:nvSpPr>
          <p:cNvPr id="3294" name="Google Shape;3294;g7be774a8c5_0_312"/>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Subject</a:t>
            </a:r>
            <a:endParaRPr>
              <a:solidFill>
                <a:srgbClr val="434343"/>
              </a:solidFill>
            </a:endParaRPr>
          </a:p>
        </p:txBody>
      </p:sp>
      <p:sp>
        <p:nvSpPr>
          <p:cNvPr id="3295" name="Google Shape;3295;g7be774a8c5_0_312"/>
          <p:cNvSpPr txBox="1">
            <a:spLocks noGrp="1"/>
          </p:cNvSpPr>
          <p:nvPr>
            <p:ph type="body" idx="4294967295"/>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User</a:t>
            </a:r>
            <a:endParaRPr sz="2000">
              <a:solidFill>
                <a:srgbClr val="434343"/>
              </a:solidFill>
              <a:latin typeface="Open Sans"/>
              <a:ea typeface="Open Sans"/>
              <a:cs typeface="Open Sans"/>
              <a:sym typeface="Open Sans"/>
            </a:endParaRPr>
          </a:p>
        </p:txBody>
      </p:sp>
      <p:sp>
        <p:nvSpPr>
          <p:cNvPr id="3296" name="Google Shape;3296;g7be774a8c5_0_312"/>
          <p:cNvSpPr txBox="1">
            <a:spLocks noGrp="1"/>
          </p:cNvSpPr>
          <p:nvPr>
            <p:ph type="body" idx="4294967295"/>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Resource collection</a:t>
            </a:r>
            <a:endParaRPr sz="2000">
              <a:solidFill>
                <a:srgbClr val="434343"/>
              </a:solidFill>
              <a:latin typeface="Open Sans"/>
              <a:ea typeface="Open Sans"/>
              <a:cs typeface="Open Sans"/>
              <a:sym typeface="Open Sans"/>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sp>
        <p:nvSpPr>
          <p:cNvPr id="3301" name="Google Shape;3301;g7be774a8c5_0_321"/>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3</a:t>
            </a:r>
            <a:endParaRPr/>
          </a:p>
        </p:txBody>
      </p:sp>
      <p:sp>
        <p:nvSpPr>
          <p:cNvPr id="3302" name="Google Shape;3302;g7be774a8c5_0_321"/>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p>
            <a:pPr marL="457200" lvl="0" indent="-228600" algn="l" rtl="0">
              <a:lnSpc>
                <a:spcPct val="90000"/>
              </a:lnSpc>
              <a:spcBef>
                <a:spcPts val="1000"/>
              </a:spcBef>
              <a:spcAft>
                <a:spcPts val="0"/>
              </a:spcAft>
              <a:buSzPts val="2800"/>
              <a:buNone/>
            </a:pPr>
            <a:r>
              <a:rPr lang="en-US">
                <a:solidFill>
                  <a:schemeClr val="dk1"/>
                </a:solidFill>
                <a:highlight>
                  <a:srgbClr val="FFFFFF"/>
                </a:highlight>
              </a:rPr>
              <a:t>What does Grant contain? </a:t>
            </a:r>
            <a:r>
              <a:rPr lang="en-US">
                <a:solidFill>
                  <a:schemeClr val="dk1"/>
                </a:solidFill>
                <a:highlight>
                  <a:schemeClr val="lt1"/>
                </a:highlight>
              </a:rPr>
              <a:t>(Select all that apply.)</a:t>
            </a:r>
            <a:endParaRPr>
              <a:solidFill>
                <a:schemeClr val="dk1"/>
              </a:solidFill>
              <a:highlight>
                <a:srgbClr val="FFFFFF"/>
              </a:highlight>
            </a:endParaRPr>
          </a:p>
        </p:txBody>
      </p:sp>
      <p:sp>
        <p:nvSpPr>
          <p:cNvPr id="3303" name="Google Shape;3303;g7be774a8c5_0_321"/>
          <p:cNvSpPr txBox="1">
            <a:spLocks noGrp="1"/>
          </p:cNvSpPr>
          <p:nvPr>
            <p:ph type="body" idx="3"/>
          </p:nvPr>
        </p:nvSpPr>
        <p:spPr>
          <a:xfrm>
            <a:off x="670035" y="7935123"/>
            <a:ext cx="15194399" cy="998700"/>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SzPts val="2800"/>
              <a:buNone/>
            </a:pPr>
            <a:r>
              <a:rPr lang="en-US"/>
              <a:t>Grant contains role, subject, and resource collection.</a:t>
            </a:r>
            <a:endParaRPr/>
          </a:p>
        </p:txBody>
      </p:sp>
      <p:sp>
        <p:nvSpPr>
          <p:cNvPr id="3304" name="Google Shape;3304;g7be774a8c5_0_321"/>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p>
            <a:pPr marL="457200" lvl="0" indent="-228600" algn="l" rtl="0">
              <a:lnSpc>
                <a:spcPct val="90000"/>
              </a:lnSpc>
              <a:spcBef>
                <a:spcPts val="1000"/>
              </a:spcBef>
              <a:spcAft>
                <a:spcPts val="0"/>
              </a:spcAft>
              <a:buSzPts val="2800"/>
              <a:buNone/>
            </a:pPr>
            <a:r>
              <a:rPr lang="en-US"/>
              <a:t>a, b, and d.</a:t>
            </a:r>
            <a:endParaRPr/>
          </a:p>
        </p:txBody>
      </p:sp>
      <p:sp>
        <p:nvSpPr>
          <p:cNvPr id="3305" name="Google Shape;3305;g7be774a8c5_0_321"/>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Role</a:t>
            </a:r>
            <a:endParaRPr>
              <a:solidFill>
                <a:srgbClr val="434343"/>
              </a:solidFill>
            </a:endParaRPr>
          </a:p>
        </p:txBody>
      </p:sp>
      <p:sp>
        <p:nvSpPr>
          <p:cNvPr id="3306" name="Google Shape;3306;g7be774a8c5_0_321"/>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Subject</a:t>
            </a:r>
            <a:endParaRPr>
              <a:solidFill>
                <a:srgbClr val="434343"/>
              </a:solidFill>
            </a:endParaRPr>
          </a:p>
        </p:txBody>
      </p:sp>
      <p:sp>
        <p:nvSpPr>
          <p:cNvPr id="3307" name="Google Shape;3307;g7be774a8c5_0_321"/>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User</a:t>
            </a:r>
            <a:endParaRPr sz="2000">
              <a:solidFill>
                <a:srgbClr val="434343"/>
              </a:solidFill>
              <a:latin typeface="Open Sans"/>
              <a:ea typeface="Open Sans"/>
              <a:cs typeface="Open Sans"/>
              <a:sym typeface="Open Sans"/>
            </a:endParaRPr>
          </a:p>
        </p:txBody>
      </p:sp>
      <p:sp>
        <p:nvSpPr>
          <p:cNvPr id="3308" name="Google Shape;3308;g7be774a8c5_0_321"/>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Resource collection</a:t>
            </a:r>
            <a:endParaRPr sz="2000">
              <a:solidFill>
                <a:srgbClr val="434343"/>
              </a:solidFill>
              <a:latin typeface="Open Sans"/>
              <a:ea typeface="Open Sans"/>
              <a:cs typeface="Open Sans"/>
              <a:sym typeface="Open Sans"/>
            </a:endParaRP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Shape 3312"/>
        <p:cNvGrpSpPr/>
        <p:nvPr/>
      </p:nvGrpSpPr>
      <p:grpSpPr>
        <a:xfrm>
          <a:off x="0" y="0"/>
          <a:ext cx="0" cy="0"/>
          <a:chOff x="0" y="0"/>
          <a:chExt cx="0" cy="0"/>
        </a:xfrm>
      </p:grpSpPr>
      <p:sp>
        <p:nvSpPr>
          <p:cNvPr id="3313" name="Google Shape;3313;g7be774a8c5_0_332"/>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4</a:t>
            </a:r>
            <a:endParaRPr/>
          </a:p>
        </p:txBody>
      </p:sp>
      <p:sp>
        <p:nvSpPr>
          <p:cNvPr id="3314" name="Google Shape;3314;g7be774a8c5_0_332"/>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p>
            <a:pPr marL="457200" lvl="0" indent="-228600" algn="l" rtl="0">
              <a:lnSpc>
                <a:spcPct val="90000"/>
              </a:lnSpc>
              <a:spcBef>
                <a:spcPts val="1000"/>
              </a:spcBef>
              <a:spcAft>
                <a:spcPts val="0"/>
              </a:spcAft>
              <a:buSzPts val="2800"/>
              <a:buNone/>
            </a:pPr>
            <a:r>
              <a:rPr lang="en-US">
                <a:solidFill>
                  <a:schemeClr val="dk1"/>
                </a:solidFill>
                <a:highlight>
                  <a:srgbClr val="FFFFFF"/>
                </a:highlight>
              </a:rPr>
              <a:t>Which port is used by UCP and DTR by default?</a:t>
            </a:r>
            <a:endParaRPr>
              <a:solidFill>
                <a:schemeClr val="dk1"/>
              </a:solidFill>
              <a:highlight>
                <a:srgbClr val="FFFFFF"/>
              </a:highlight>
            </a:endParaRPr>
          </a:p>
        </p:txBody>
      </p:sp>
      <p:sp>
        <p:nvSpPr>
          <p:cNvPr id="3315" name="Google Shape;3315;g7be774a8c5_0_332"/>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434</a:t>
            </a:r>
            <a:endParaRPr>
              <a:solidFill>
                <a:srgbClr val="434343"/>
              </a:solidFill>
            </a:endParaRPr>
          </a:p>
        </p:txBody>
      </p:sp>
      <p:sp>
        <p:nvSpPr>
          <p:cNvPr id="3316" name="Google Shape;3316;g7be774a8c5_0_332"/>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444</a:t>
            </a:r>
            <a:endParaRPr>
              <a:solidFill>
                <a:srgbClr val="434343"/>
              </a:solidFill>
            </a:endParaRPr>
          </a:p>
        </p:txBody>
      </p:sp>
      <p:sp>
        <p:nvSpPr>
          <p:cNvPr id="3317" name="Google Shape;3317;g7be774a8c5_0_332"/>
          <p:cNvSpPr txBox="1">
            <a:spLocks noGrp="1"/>
          </p:cNvSpPr>
          <p:nvPr>
            <p:ph type="body" idx="4294967295"/>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443</a:t>
            </a:r>
            <a:endParaRPr sz="2000">
              <a:solidFill>
                <a:srgbClr val="434343"/>
              </a:solidFill>
              <a:latin typeface="Open Sans"/>
              <a:ea typeface="Open Sans"/>
              <a:cs typeface="Open Sans"/>
              <a:sym typeface="Open Sans"/>
            </a:endParaRPr>
          </a:p>
        </p:txBody>
      </p:sp>
      <p:sp>
        <p:nvSpPr>
          <p:cNvPr id="3318" name="Google Shape;3318;g7be774a8c5_0_332"/>
          <p:cNvSpPr txBox="1">
            <a:spLocks noGrp="1"/>
          </p:cNvSpPr>
          <p:nvPr>
            <p:ph type="body" idx="4294967295"/>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433</a:t>
            </a:r>
            <a:endParaRPr sz="2000">
              <a:solidFill>
                <a:srgbClr val="434343"/>
              </a:solidFill>
              <a:latin typeface="Open Sans"/>
              <a:ea typeface="Open Sans"/>
              <a:cs typeface="Open Sans"/>
              <a:sym typeface="Ope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12"/>
          <p:cNvSpPr/>
          <p:nvPr/>
        </p:nvSpPr>
        <p:spPr>
          <a:xfrm>
            <a:off x="986796" y="1698324"/>
            <a:ext cx="6099804" cy="536054"/>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Integration of UCP with Kubernetes enables:</a:t>
            </a:r>
            <a:endParaRPr sz="1400" b="0" i="0" u="none" strike="noStrike" cap="none">
              <a:solidFill>
                <a:srgbClr val="000000"/>
              </a:solidFill>
              <a:latin typeface="Arial"/>
              <a:ea typeface="Arial"/>
              <a:cs typeface="Arial"/>
              <a:sym typeface="Arial"/>
            </a:endParaRPr>
          </a:p>
        </p:txBody>
      </p:sp>
      <p:grpSp>
        <p:nvGrpSpPr>
          <p:cNvPr id="1014" name="Google Shape;1014;p12"/>
          <p:cNvGrpSpPr/>
          <p:nvPr/>
        </p:nvGrpSpPr>
        <p:grpSpPr>
          <a:xfrm>
            <a:off x="986796" y="2550325"/>
            <a:ext cx="14442600" cy="4518300"/>
            <a:chOff x="986800" y="2988475"/>
            <a:chExt cx="14442600" cy="4518300"/>
          </a:xfrm>
        </p:grpSpPr>
        <p:sp>
          <p:nvSpPr>
            <p:cNvPr id="1015" name="Google Shape;1015;p12"/>
            <p:cNvSpPr/>
            <p:nvPr/>
          </p:nvSpPr>
          <p:spPr>
            <a:xfrm>
              <a:off x="986800" y="2988475"/>
              <a:ext cx="14442600" cy="45183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1400"/>
                <a:buFont typeface="Arial"/>
                <a:buNone/>
              </a:pPr>
              <a:endParaRPr sz="1400" b="0" i="0" u="none" strike="noStrike" cap="none">
                <a:solidFill>
                  <a:srgbClr val="3F3F3F"/>
                </a:solidFill>
                <a:latin typeface="Arial"/>
                <a:ea typeface="Arial"/>
                <a:cs typeface="Arial"/>
                <a:sym typeface="Arial"/>
              </a:endParaRPr>
            </a:p>
          </p:txBody>
        </p:sp>
        <p:sp>
          <p:nvSpPr>
            <p:cNvPr id="1016" name="Google Shape;1016;p12"/>
            <p:cNvSpPr txBox="1"/>
            <p:nvPr/>
          </p:nvSpPr>
          <p:spPr>
            <a:xfrm>
              <a:off x="1328575" y="3096025"/>
              <a:ext cx="8541300" cy="706500"/>
            </a:xfrm>
            <a:prstGeom prst="rect">
              <a:avLst/>
            </a:prstGeom>
            <a:noFill/>
            <a:ln>
              <a:noFill/>
            </a:ln>
          </p:spPr>
          <p:txBody>
            <a:bodyPr spcFirstLastPara="1" wrap="square" lIns="91425" tIns="91425" rIns="91425" bIns="91425" anchor="t" anchorCtr="0">
              <a:noAutofit/>
            </a:bodyPr>
            <a:lstStyle/>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Authenticating the user client bundle certificates</a:t>
              </a:r>
              <a:endParaRPr sz="1400" b="0" i="0" u="none" strike="noStrike" cap="none">
                <a:solidFill>
                  <a:srgbClr val="3F3F3F"/>
                </a:solidFill>
                <a:latin typeface="Arial"/>
                <a:ea typeface="Arial"/>
                <a:cs typeface="Arial"/>
                <a:sym typeface="Arial"/>
              </a:endParaRPr>
            </a:p>
          </p:txBody>
        </p:sp>
        <p:sp>
          <p:nvSpPr>
            <p:cNvPr id="1017" name="Google Shape;1017;p12"/>
            <p:cNvSpPr txBox="1"/>
            <p:nvPr/>
          </p:nvSpPr>
          <p:spPr>
            <a:xfrm>
              <a:off x="1328575" y="3714546"/>
              <a:ext cx="10246200" cy="536100"/>
            </a:xfrm>
            <a:prstGeom prst="rect">
              <a:avLst/>
            </a:prstGeom>
            <a:noFill/>
            <a:ln>
              <a:noFill/>
            </a:ln>
          </p:spPr>
          <p:txBody>
            <a:bodyPr spcFirstLastPara="1" wrap="square" lIns="91425" tIns="91425" rIns="91425" bIns="91425" anchor="t" anchorCtr="0">
              <a:noAutofit/>
            </a:bodyPr>
            <a:lstStyle/>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Authorizing the requests using the UCP role-based access control model</a:t>
              </a:r>
              <a:endParaRPr sz="1400" b="0" i="0" u="none" strike="noStrike" cap="none">
                <a:solidFill>
                  <a:srgbClr val="3F3F3F"/>
                </a:solidFill>
                <a:latin typeface="Arial"/>
                <a:ea typeface="Arial"/>
                <a:cs typeface="Arial"/>
                <a:sym typeface="Arial"/>
              </a:endParaRPr>
            </a:p>
          </p:txBody>
        </p:sp>
        <p:sp>
          <p:nvSpPr>
            <p:cNvPr id="1018" name="Google Shape;1018;p12"/>
            <p:cNvSpPr txBox="1"/>
            <p:nvPr/>
          </p:nvSpPr>
          <p:spPr>
            <a:xfrm>
              <a:off x="1328575" y="4367375"/>
              <a:ext cx="11778900" cy="536100"/>
            </a:xfrm>
            <a:prstGeom prst="rect">
              <a:avLst/>
            </a:prstGeom>
            <a:noFill/>
            <a:ln>
              <a:noFill/>
            </a:ln>
          </p:spPr>
          <p:txBody>
            <a:bodyPr spcFirstLastPara="1" wrap="square" lIns="91425" tIns="91425" rIns="91425" bIns="91425" anchor="t" anchorCtr="0">
              <a:noAutofit/>
            </a:bodyPr>
            <a:lstStyle/>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Assigning the nodes to a namespace by injecting a </a:t>
              </a:r>
              <a:r>
                <a:rPr lang="en-US" sz="2200" b="0" i="1" u="none" strike="noStrike" cap="none">
                  <a:solidFill>
                    <a:srgbClr val="3F3F3F"/>
                  </a:solidFill>
                  <a:latin typeface="Open Sans"/>
                  <a:ea typeface="Open Sans"/>
                  <a:cs typeface="Open Sans"/>
                  <a:sym typeface="Open Sans"/>
                </a:rPr>
                <a:t>NodeSelector</a:t>
              </a:r>
              <a:r>
                <a:rPr lang="en-US" sz="2200" b="0" i="0" u="none" strike="noStrike" cap="none">
                  <a:solidFill>
                    <a:srgbClr val="3F3F3F"/>
                  </a:solidFill>
                  <a:latin typeface="Open Sans"/>
                  <a:ea typeface="Open Sans"/>
                  <a:cs typeface="Open Sans"/>
                  <a:sym typeface="Open Sans"/>
                </a:rPr>
                <a:t> automatically</a:t>
              </a:r>
              <a:endParaRPr sz="1400" b="0" i="0" u="none" strike="noStrike" cap="none">
                <a:solidFill>
                  <a:srgbClr val="3F3F3F"/>
                </a:solidFill>
                <a:latin typeface="Arial"/>
                <a:ea typeface="Arial"/>
                <a:cs typeface="Arial"/>
                <a:sym typeface="Arial"/>
              </a:endParaRPr>
            </a:p>
          </p:txBody>
        </p:sp>
        <p:sp>
          <p:nvSpPr>
            <p:cNvPr id="1019" name="Google Shape;1019;p12"/>
            <p:cNvSpPr txBox="1"/>
            <p:nvPr/>
          </p:nvSpPr>
          <p:spPr>
            <a:xfrm>
              <a:off x="1328575" y="4903475"/>
              <a:ext cx="12351299" cy="706500"/>
            </a:xfrm>
            <a:prstGeom prst="rect">
              <a:avLst/>
            </a:prstGeom>
            <a:noFill/>
            <a:ln>
              <a:noFill/>
            </a:ln>
          </p:spPr>
          <p:txBody>
            <a:bodyPr spcFirstLastPara="1" wrap="square" lIns="91425" tIns="91425" rIns="91425" bIns="91425" anchor="t" anchorCtr="0">
              <a:noAutofit/>
            </a:bodyPr>
            <a:lstStyle/>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Maintaining all the nodes in the orchestrator inventories of Kubernetes and Swarm</a:t>
              </a:r>
              <a:endParaRPr sz="1400" b="0" i="0" u="none" strike="noStrike" cap="none">
                <a:solidFill>
                  <a:srgbClr val="3F3F3F"/>
                </a:solidFill>
                <a:latin typeface="Arial"/>
                <a:ea typeface="Arial"/>
                <a:cs typeface="Arial"/>
                <a:sym typeface="Arial"/>
              </a:endParaRPr>
            </a:p>
          </p:txBody>
        </p:sp>
        <p:sp>
          <p:nvSpPr>
            <p:cNvPr id="1020" name="Google Shape;1020;p12"/>
            <p:cNvSpPr txBox="1"/>
            <p:nvPr/>
          </p:nvSpPr>
          <p:spPr>
            <a:xfrm>
              <a:off x="1328575" y="5468325"/>
              <a:ext cx="13808101" cy="530700"/>
            </a:xfrm>
            <a:prstGeom prst="rect">
              <a:avLst/>
            </a:prstGeom>
            <a:noFill/>
            <a:ln>
              <a:noFill/>
            </a:ln>
          </p:spPr>
          <p:txBody>
            <a:bodyPr spcFirstLastPara="1" wrap="square" lIns="91425" tIns="91425" rIns="91425" bIns="91425" anchor="t" anchorCtr="0">
              <a:noAutofit/>
            </a:bodyPr>
            <a:lstStyle/>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Preventing access control and privilege escalation without the </a:t>
              </a:r>
              <a:r>
                <a:rPr lang="en-US" sz="2200" b="0" i="1" u="none" strike="noStrike" cap="none">
                  <a:solidFill>
                    <a:srgbClr val="3F3F3F"/>
                  </a:solidFill>
                  <a:latin typeface="Open Sans"/>
                  <a:ea typeface="Open Sans"/>
                  <a:cs typeface="Open Sans"/>
                  <a:sym typeface="Open Sans"/>
                </a:rPr>
                <a:t>PodSecurityPolicy</a:t>
              </a:r>
              <a:r>
                <a:rPr lang="en-US" sz="2200" b="0" i="0" u="none" strike="noStrike" cap="none">
                  <a:solidFill>
                    <a:srgbClr val="3F3F3F"/>
                  </a:solidFill>
                  <a:latin typeface="Open Sans"/>
                  <a:ea typeface="Open Sans"/>
                  <a:cs typeface="Open Sans"/>
                  <a:sym typeface="Open Sans"/>
                </a:rPr>
                <a:t> admission controller</a:t>
              </a:r>
              <a:endParaRPr sz="1400" b="0" i="0" u="none" strike="noStrike" cap="none">
                <a:solidFill>
                  <a:srgbClr val="3F3F3F"/>
                </a:solidFill>
                <a:latin typeface="Arial"/>
                <a:ea typeface="Arial"/>
                <a:cs typeface="Arial"/>
                <a:sym typeface="Arial"/>
              </a:endParaRPr>
            </a:p>
          </p:txBody>
        </p:sp>
        <p:sp>
          <p:nvSpPr>
            <p:cNvPr id="1021" name="Google Shape;1021;p12"/>
            <p:cNvSpPr txBox="1"/>
            <p:nvPr/>
          </p:nvSpPr>
          <p:spPr>
            <a:xfrm>
              <a:off x="1328575" y="6133488"/>
              <a:ext cx="10504500" cy="536100"/>
            </a:xfrm>
            <a:prstGeom prst="rect">
              <a:avLst/>
            </a:prstGeom>
            <a:noFill/>
            <a:ln>
              <a:noFill/>
            </a:ln>
          </p:spPr>
          <p:txBody>
            <a:bodyPr spcFirstLastPara="1" wrap="square" lIns="91425" tIns="91425" rIns="91425" bIns="91425" anchor="t" anchorCtr="0">
              <a:noAutofit/>
            </a:bodyPr>
            <a:lstStyle/>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Resolving images of deployed workloads automatically</a:t>
              </a:r>
              <a:endParaRPr sz="1400" b="0" i="0" u="none" strike="noStrike" cap="none">
                <a:solidFill>
                  <a:srgbClr val="3F3F3F"/>
                </a:solidFill>
                <a:latin typeface="Arial"/>
                <a:ea typeface="Arial"/>
                <a:cs typeface="Arial"/>
                <a:sym typeface="Arial"/>
              </a:endParaRPr>
            </a:p>
          </p:txBody>
        </p:sp>
        <p:sp>
          <p:nvSpPr>
            <p:cNvPr id="1022" name="Google Shape;1022;p12"/>
            <p:cNvSpPr txBox="1"/>
            <p:nvPr/>
          </p:nvSpPr>
          <p:spPr>
            <a:xfrm>
              <a:off x="1328575" y="6710925"/>
              <a:ext cx="11525700" cy="666600"/>
            </a:xfrm>
            <a:prstGeom prst="rect">
              <a:avLst/>
            </a:prstGeom>
            <a:noFill/>
            <a:ln>
              <a:noFill/>
            </a:ln>
          </p:spPr>
          <p:txBody>
            <a:bodyPr spcFirstLastPara="1" wrap="square" lIns="91425" tIns="91425" rIns="91425" bIns="91425" anchor="t" anchorCtr="0">
              <a:noAutofit/>
            </a:bodyPr>
            <a:lstStyle/>
            <a:p>
              <a:pPr marL="342900" marR="0" lvl="0" indent="-34290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Accepting or rejecting images depending on UCP’s signing-policy feature</a:t>
              </a:r>
              <a:endParaRPr sz="1400" b="0" i="0" u="none" strike="noStrike" cap="none">
                <a:solidFill>
                  <a:srgbClr val="3F3F3F"/>
                </a:solidFill>
                <a:latin typeface="Arial"/>
                <a:ea typeface="Arial"/>
                <a:cs typeface="Arial"/>
                <a:sym typeface="Arial"/>
              </a:endParaRPr>
            </a:p>
          </p:txBody>
        </p:sp>
      </p:grpSp>
      <p:sp>
        <p:nvSpPr>
          <p:cNvPr id="1023" name="Google Shape;1023;p12"/>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Kubernetes Services</a:t>
            </a:r>
            <a:endParaRPr sz="2800" b="1" i="0" u="none" strike="noStrike" cap="none">
              <a:solidFill>
                <a:srgbClr val="3F3F3F"/>
              </a:solidFill>
              <a:latin typeface="Open Sans"/>
              <a:ea typeface="Open Sans"/>
              <a:cs typeface="Open Sans"/>
              <a:sym typeface="Open Sans"/>
            </a:endParaRPr>
          </a:p>
        </p:txBody>
      </p:sp>
      <p:pic>
        <p:nvPicPr>
          <p:cNvPr id="1024" name="Google Shape;1024;p12"/>
          <p:cNvPicPr preferRelativeResize="0"/>
          <p:nvPr/>
        </p:nvPicPr>
        <p:blipFill rotWithShape="1">
          <a:blip r:embed="rId3">
            <a:alphaModFix/>
          </a:blip>
          <a:srcRect/>
          <a:stretch/>
        </p:blipFill>
        <p:spPr>
          <a:xfrm>
            <a:off x="5598246" y="698848"/>
            <a:ext cx="5364325" cy="530797"/>
          </a:xfrm>
          <a:prstGeom prst="rect">
            <a:avLst/>
          </a:prstGeom>
          <a:noFill/>
          <a:ln>
            <a:noFill/>
          </a:ln>
        </p:spPr>
      </p:pic>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Shape 3322"/>
        <p:cNvGrpSpPr/>
        <p:nvPr/>
      </p:nvGrpSpPr>
      <p:grpSpPr>
        <a:xfrm>
          <a:off x="0" y="0"/>
          <a:ext cx="0" cy="0"/>
          <a:chOff x="0" y="0"/>
          <a:chExt cx="0" cy="0"/>
        </a:xfrm>
      </p:grpSpPr>
      <p:sp>
        <p:nvSpPr>
          <p:cNvPr id="3323" name="Google Shape;3323;g7be774a8c5_0_341"/>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4</a:t>
            </a:r>
            <a:endParaRPr/>
          </a:p>
        </p:txBody>
      </p:sp>
      <p:sp>
        <p:nvSpPr>
          <p:cNvPr id="3324" name="Google Shape;3324;g7be774a8c5_0_341"/>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p>
            <a:pPr marL="457200" lvl="0" indent="-228600" algn="l" rtl="0">
              <a:lnSpc>
                <a:spcPct val="90000"/>
              </a:lnSpc>
              <a:spcBef>
                <a:spcPts val="1000"/>
              </a:spcBef>
              <a:spcAft>
                <a:spcPts val="0"/>
              </a:spcAft>
              <a:buSzPts val="2800"/>
              <a:buNone/>
            </a:pPr>
            <a:r>
              <a:rPr lang="en-US">
                <a:solidFill>
                  <a:schemeClr val="dk1"/>
                </a:solidFill>
                <a:highlight>
                  <a:srgbClr val="FFFFFF"/>
                </a:highlight>
              </a:rPr>
              <a:t>Which port is used by UCP and DTR by default?</a:t>
            </a:r>
            <a:endParaRPr>
              <a:solidFill>
                <a:schemeClr val="dk1"/>
              </a:solidFill>
              <a:highlight>
                <a:srgbClr val="FFFFFF"/>
              </a:highlight>
            </a:endParaRPr>
          </a:p>
        </p:txBody>
      </p:sp>
      <p:sp>
        <p:nvSpPr>
          <p:cNvPr id="3325" name="Google Shape;3325;g7be774a8c5_0_341"/>
          <p:cNvSpPr txBox="1">
            <a:spLocks noGrp="1"/>
          </p:cNvSpPr>
          <p:nvPr>
            <p:ph type="body" idx="3"/>
          </p:nvPr>
        </p:nvSpPr>
        <p:spPr>
          <a:xfrm>
            <a:off x="670035" y="7935123"/>
            <a:ext cx="15194399" cy="998700"/>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1000"/>
              </a:spcBef>
              <a:spcAft>
                <a:spcPts val="0"/>
              </a:spcAft>
              <a:buSzPts val="2800"/>
              <a:buNone/>
            </a:pPr>
            <a:r>
              <a:rPr lang="en-US"/>
              <a:t>Both UCP and DTR use port 443 by default.</a:t>
            </a:r>
            <a:endParaRPr/>
          </a:p>
        </p:txBody>
      </p:sp>
      <p:sp>
        <p:nvSpPr>
          <p:cNvPr id="3326" name="Google Shape;3326;g7be774a8c5_0_341"/>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p>
            <a:pPr marL="457200" lvl="0" indent="-228600" algn="l" rtl="0">
              <a:lnSpc>
                <a:spcPct val="90000"/>
              </a:lnSpc>
              <a:spcBef>
                <a:spcPts val="1000"/>
              </a:spcBef>
              <a:spcAft>
                <a:spcPts val="0"/>
              </a:spcAft>
              <a:buSzPts val="2800"/>
              <a:buNone/>
            </a:pPr>
            <a:r>
              <a:rPr lang="en-US"/>
              <a:t>c.</a:t>
            </a:r>
            <a:endParaRPr/>
          </a:p>
        </p:txBody>
      </p:sp>
      <p:sp>
        <p:nvSpPr>
          <p:cNvPr id="3327" name="Google Shape;3327;g7be774a8c5_0_341"/>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434</a:t>
            </a:r>
            <a:endParaRPr>
              <a:solidFill>
                <a:srgbClr val="434343"/>
              </a:solidFill>
            </a:endParaRPr>
          </a:p>
        </p:txBody>
      </p:sp>
      <p:sp>
        <p:nvSpPr>
          <p:cNvPr id="3328" name="Google Shape;3328;g7be774a8c5_0_341"/>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444</a:t>
            </a:r>
            <a:endParaRPr>
              <a:solidFill>
                <a:srgbClr val="434343"/>
              </a:solidFill>
            </a:endParaRPr>
          </a:p>
        </p:txBody>
      </p:sp>
      <p:sp>
        <p:nvSpPr>
          <p:cNvPr id="3329" name="Google Shape;3329;g7be774a8c5_0_341"/>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443</a:t>
            </a:r>
            <a:endParaRPr>
              <a:solidFill>
                <a:srgbClr val="434343"/>
              </a:solidFill>
            </a:endParaRPr>
          </a:p>
        </p:txBody>
      </p:sp>
      <p:sp>
        <p:nvSpPr>
          <p:cNvPr id="3330" name="Google Shape;3330;g7be774a8c5_0_341"/>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433</a:t>
            </a:r>
            <a:endParaRPr>
              <a:solidFill>
                <a:srgbClr val="434343"/>
              </a:solidFill>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Shape 3334"/>
        <p:cNvGrpSpPr/>
        <p:nvPr/>
      </p:nvGrpSpPr>
      <p:grpSpPr>
        <a:xfrm>
          <a:off x="0" y="0"/>
          <a:ext cx="0" cy="0"/>
          <a:chOff x="0" y="0"/>
          <a:chExt cx="0" cy="0"/>
        </a:xfrm>
      </p:grpSpPr>
      <p:sp>
        <p:nvSpPr>
          <p:cNvPr id="3335" name="Google Shape;3335;g7be774a8c5_0_579"/>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4</a:t>
            </a:r>
            <a:endParaRPr/>
          </a:p>
        </p:txBody>
      </p:sp>
      <p:sp>
        <p:nvSpPr>
          <p:cNvPr id="3336" name="Google Shape;3336;g7be774a8c5_0_579"/>
          <p:cNvSpPr txBox="1">
            <a:spLocks noGrp="1"/>
          </p:cNvSpPr>
          <p:nvPr>
            <p:ph type="body" idx="2"/>
          </p:nvPr>
        </p:nvSpPr>
        <p:spPr>
          <a:xfrm>
            <a:off x="3012034" y="571940"/>
            <a:ext cx="12323700" cy="1425000"/>
          </a:xfrm>
          <a:prstGeom prst="rect">
            <a:avLst/>
          </a:prstGeom>
          <a:noFill/>
          <a:ln>
            <a:noFill/>
          </a:ln>
        </p:spPr>
        <p:txBody>
          <a:bodyPr spcFirstLastPara="1" wrap="square" lIns="91425" tIns="45700" rIns="91425" bIns="45700" anchor="ctr" anchorCtr="0">
            <a:noAutofit/>
          </a:bodyPr>
          <a:lstStyle/>
          <a:p>
            <a:pPr marL="457200" lvl="0" indent="-228600" algn="l" rtl="0">
              <a:lnSpc>
                <a:spcPct val="90000"/>
              </a:lnSpc>
              <a:spcBef>
                <a:spcPts val="0"/>
              </a:spcBef>
              <a:spcAft>
                <a:spcPts val="0"/>
              </a:spcAft>
              <a:buClr>
                <a:schemeClr val="dk1"/>
              </a:buClr>
              <a:buSzPts val="2800"/>
              <a:buFont typeface="Arial"/>
              <a:buNone/>
            </a:pPr>
            <a:r>
              <a:rPr lang="en-US">
                <a:solidFill>
                  <a:schemeClr val="dk1"/>
                </a:solidFill>
                <a:highlight>
                  <a:schemeClr val="lt1"/>
                </a:highlight>
              </a:rPr>
              <a:t>What are the container resources in the swarm that organizations control? (Select</a:t>
            </a:r>
            <a:endParaRPr>
              <a:solidFill>
                <a:schemeClr val="dk1"/>
              </a:solidFill>
              <a:highlight>
                <a:schemeClr val="lt1"/>
              </a:highlight>
            </a:endParaRPr>
          </a:p>
          <a:p>
            <a:pPr marL="457200" lvl="0" indent="-228600" algn="l" rtl="0">
              <a:lnSpc>
                <a:spcPct val="90000"/>
              </a:lnSpc>
              <a:spcBef>
                <a:spcPts val="0"/>
              </a:spcBef>
              <a:spcAft>
                <a:spcPts val="0"/>
              </a:spcAft>
              <a:buClr>
                <a:schemeClr val="dk1"/>
              </a:buClr>
              <a:buSzPts val="2800"/>
              <a:buFont typeface="Arial"/>
              <a:buNone/>
            </a:pPr>
            <a:r>
              <a:rPr lang="en-US">
                <a:solidFill>
                  <a:schemeClr val="dk1"/>
                </a:solidFill>
                <a:highlight>
                  <a:schemeClr val="lt1"/>
                </a:highlight>
              </a:rPr>
              <a:t>all that apply.)</a:t>
            </a:r>
            <a:endParaRPr>
              <a:solidFill>
                <a:schemeClr val="dk1"/>
              </a:solidFill>
              <a:highlight>
                <a:schemeClr val="lt1"/>
              </a:highlight>
            </a:endParaRPr>
          </a:p>
        </p:txBody>
      </p:sp>
      <p:sp>
        <p:nvSpPr>
          <p:cNvPr id="3337" name="Google Shape;3337;g7be774a8c5_0_579"/>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434</a:t>
            </a:r>
            <a:endParaRPr>
              <a:solidFill>
                <a:srgbClr val="434343"/>
              </a:solidFill>
            </a:endParaRPr>
          </a:p>
        </p:txBody>
      </p:sp>
      <p:sp>
        <p:nvSpPr>
          <p:cNvPr id="3338" name="Google Shape;3338;g7be774a8c5_0_579"/>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444</a:t>
            </a:r>
            <a:endParaRPr>
              <a:solidFill>
                <a:srgbClr val="434343"/>
              </a:solidFill>
            </a:endParaRPr>
          </a:p>
        </p:txBody>
      </p:sp>
      <p:sp>
        <p:nvSpPr>
          <p:cNvPr id="3339" name="Google Shape;3339;g7be774a8c5_0_579"/>
          <p:cNvSpPr txBox="1">
            <a:spLocks noGrp="1"/>
          </p:cNvSpPr>
          <p:nvPr>
            <p:ph type="body" idx="4294967295"/>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443</a:t>
            </a:r>
            <a:endParaRPr sz="2000">
              <a:solidFill>
                <a:srgbClr val="434343"/>
              </a:solidFill>
              <a:latin typeface="Open Sans"/>
              <a:ea typeface="Open Sans"/>
              <a:cs typeface="Open Sans"/>
              <a:sym typeface="Open Sans"/>
            </a:endParaRPr>
          </a:p>
        </p:txBody>
      </p:sp>
      <p:sp>
        <p:nvSpPr>
          <p:cNvPr id="3340" name="Google Shape;3340;g7be774a8c5_0_579"/>
          <p:cNvSpPr txBox="1">
            <a:spLocks noGrp="1"/>
          </p:cNvSpPr>
          <p:nvPr>
            <p:ph type="body" idx="4294967295"/>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433</a:t>
            </a:r>
            <a:endParaRPr sz="2000">
              <a:solidFill>
                <a:srgbClr val="434343"/>
              </a:solidFill>
              <a:latin typeface="Open Sans"/>
              <a:ea typeface="Open Sans"/>
              <a:cs typeface="Open Sans"/>
              <a:sym typeface="Open Sans"/>
            </a:endParaRPr>
          </a:p>
        </p:txBody>
      </p:sp>
      <p:sp>
        <p:nvSpPr>
          <p:cNvPr id="3341" name="Google Shape;3341;g7be774a8c5_0_579"/>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Services</a:t>
            </a:r>
            <a:endParaRPr>
              <a:solidFill>
                <a:srgbClr val="434343"/>
              </a:solidFill>
            </a:endParaRPr>
          </a:p>
        </p:txBody>
      </p:sp>
      <p:sp>
        <p:nvSpPr>
          <p:cNvPr id="3342" name="Google Shape;3342;g7be774a8c5_0_579"/>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Notary data</a:t>
            </a:r>
            <a:endParaRPr>
              <a:solidFill>
                <a:srgbClr val="434343"/>
              </a:solidFill>
            </a:endParaRPr>
          </a:p>
        </p:txBody>
      </p:sp>
      <p:sp>
        <p:nvSpPr>
          <p:cNvPr id="3343" name="Google Shape;3343;g7be774a8c5_0_579"/>
          <p:cNvSpPr txBox="1">
            <a:spLocks noGrp="1"/>
          </p:cNvSpPr>
          <p:nvPr>
            <p:ph type="body" idx="4294967295"/>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Images</a:t>
            </a:r>
            <a:endParaRPr sz="2000">
              <a:solidFill>
                <a:srgbClr val="434343"/>
              </a:solidFill>
              <a:latin typeface="Open Sans"/>
              <a:ea typeface="Open Sans"/>
              <a:cs typeface="Open Sans"/>
              <a:sym typeface="Open Sans"/>
            </a:endParaRPr>
          </a:p>
        </p:txBody>
      </p:sp>
      <p:sp>
        <p:nvSpPr>
          <p:cNvPr id="3344" name="Google Shape;3344;g7be774a8c5_0_579"/>
          <p:cNvSpPr txBox="1">
            <a:spLocks noGrp="1"/>
          </p:cNvSpPr>
          <p:nvPr>
            <p:ph type="body" idx="4294967295"/>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sz="2000">
                <a:solidFill>
                  <a:srgbClr val="434343"/>
                </a:solidFill>
                <a:highlight>
                  <a:srgbClr val="FFFFFF"/>
                </a:highlight>
                <a:latin typeface="Open Sans"/>
                <a:ea typeface="Open Sans"/>
                <a:cs typeface="Open Sans"/>
                <a:sym typeface="Open Sans"/>
              </a:rPr>
              <a:t>Volumes</a:t>
            </a:r>
            <a:endParaRPr sz="2000">
              <a:solidFill>
                <a:srgbClr val="434343"/>
              </a:solidFill>
              <a:latin typeface="Open Sans"/>
              <a:ea typeface="Open Sans"/>
              <a:cs typeface="Open Sans"/>
              <a:sym typeface="Open Sans"/>
            </a:endParaRPr>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Shape 3348"/>
        <p:cNvGrpSpPr/>
        <p:nvPr/>
      </p:nvGrpSpPr>
      <p:grpSpPr>
        <a:xfrm>
          <a:off x="0" y="0"/>
          <a:ext cx="0" cy="0"/>
          <a:chOff x="0" y="0"/>
          <a:chExt cx="0" cy="0"/>
        </a:xfrm>
      </p:grpSpPr>
      <p:sp>
        <p:nvSpPr>
          <p:cNvPr id="3349" name="Google Shape;3349;g7be774a8c5_0_588"/>
          <p:cNvSpPr txBox="1">
            <a:spLocks noGrp="1"/>
          </p:cNvSpPr>
          <p:nvPr>
            <p:ph type="body" idx="1"/>
          </p:nvPr>
        </p:nvSpPr>
        <p:spPr>
          <a:xfrm>
            <a:off x="1280469" y="1281800"/>
            <a:ext cx="1698900" cy="674100"/>
          </a:xfrm>
          <a:prstGeom prst="rect">
            <a:avLst/>
          </a:prstGeom>
          <a:noFill/>
          <a:ln>
            <a:noFill/>
          </a:ln>
        </p:spPr>
        <p:txBody>
          <a:bodyPr spcFirstLastPara="1" wrap="square" lIns="91425" tIns="45700" rIns="91425" bIns="45700" anchor="t" anchorCtr="0">
            <a:noAutofit/>
          </a:bodyPr>
          <a:lstStyle/>
          <a:p>
            <a:pPr marL="457200" lvl="0" indent="-228600" algn="ctr" rtl="0">
              <a:lnSpc>
                <a:spcPct val="90000"/>
              </a:lnSpc>
              <a:spcBef>
                <a:spcPts val="1000"/>
              </a:spcBef>
              <a:spcAft>
                <a:spcPts val="0"/>
              </a:spcAft>
              <a:buSzPts val="2800"/>
              <a:buNone/>
            </a:pPr>
            <a:r>
              <a:rPr lang="en-US"/>
              <a:t>5</a:t>
            </a:r>
            <a:endParaRPr/>
          </a:p>
        </p:txBody>
      </p:sp>
      <p:sp>
        <p:nvSpPr>
          <p:cNvPr id="3350" name="Google Shape;3350;g7be774a8c5_0_588"/>
          <p:cNvSpPr txBox="1">
            <a:spLocks noGrp="1"/>
          </p:cNvSpPr>
          <p:nvPr>
            <p:ph type="body" idx="2"/>
          </p:nvPr>
        </p:nvSpPr>
        <p:spPr>
          <a:xfrm>
            <a:off x="3012025" y="571950"/>
            <a:ext cx="12235200" cy="1425000"/>
          </a:xfrm>
          <a:prstGeom prst="rect">
            <a:avLst/>
          </a:prstGeom>
          <a:noFill/>
          <a:ln>
            <a:noFill/>
          </a:ln>
        </p:spPr>
        <p:txBody>
          <a:bodyPr spcFirstLastPara="1" wrap="square" lIns="91425" tIns="45700" rIns="91425" bIns="45700" anchor="ctr" anchorCtr="0">
            <a:noAutofit/>
          </a:bodyPr>
          <a:lstStyle/>
          <a:p>
            <a:pPr marL="457200" lvl="0" indent="-228600" algn="l" rtl="0">
              <a:lnSpc>
                <a:spcPct val="90000"/>
              </a:lnSpc>
              <a:spcBef>
                <a:spcPts val="0"/>
              </a:spcBef>
              <a:spcAft>
                <a:spcPts val="0"/>
              </a:spcAft>
              <a:buSzPts val="2800"/>
              <a:buNone/>
            </a:pPr>
            <a:r>
              <a:rPr lang="en-US">
                <a:solidFill>
                  <a:schemeClr val="dk1"/>
                </a:solidFill>
                <a:highlight>
                  <a:srgbClr val="FFFFFF"/>
                </a:highlight>
              </a:rPr>
              <a:t>What are the container resources in the swarm that organizations control? </a:t>
            </a:r>
            <a:r>
              <a:rPr lang="en-US">
                <a:solidFill>
                  <a:schemeClr val="dk1"/>
                </a:solidFill>
                <a:highlight>
                  <a:schemeClr val="lt1"/>
                </a:highlight>
              </a:rPr>
              <a:t>(Select</a:t>
            </a:r>
            <a:endParaRPr>
              <a:solidFill>
                <a:schemeClr val="dk1"/>
              </a:solidFill>
              <a:highlight>
                <a:schemeClr val="lt1"/>
              </a:highlight>
            </a:endParaRPr>
          </a:p>
          <a:p>
            <a:pPr marL="457200" lvl="0" indent="-228600" algn="l" rtl="0">
              <a:lnSpc>
                <a:spcPct val="90000"/>
              </a:lnSpc>
              <a:spcBef>
                <a:spcPts val="0"/>
              </a:spcBef>
              <a:spcAft>
                <a:spcPts val="0"/>
              </a:spcAft>
              <a:buSzPts val="2800"/>
              <a:buNone/>
            </a:pPr>
            <a:r>
              <a:rPr lang="en-US">
                <a:solidFill>
                  <a:schemeClr val="dk1"/>
                </a:solidFill>
                <a:highlight>
                  <a:schemeClr val="lt1"/>
                </a:highlight>
              </a:rPr>
              <a:t>all that apply.)</a:t>
            </a:r>
            <a:endParaRPr>
              <a:solidFill>
                <a:schemeClr val="dk1"/>
              </a:solidFill>
              <a:highlight>
                <a:srgbClr val="FFFFFF"/>
              </a:highlight>
            </a:endParaRPr>
          </a:p>
        </p:txBody>
      </p:sp>
      <p:sp>
        <p:nvSpPr>
          <p:cNvPr id="3351" name="Google Shape;3351;g7be774a8c5_0_588"/>
          <p:cNvSpPr txBox="1">
            <a:spLocks noGrp="1"/>
          </p:cNvSpPr>
          <p:nvPr>
            <p:ph type="body" idx="3"/>
          </p:nvPr>
        </p:nvSpPr>
        <p:spPr>
          <a:xfrm>
            <a:off x="670035" y="7935123"/>
            <a:ext cx="15194399" cy="9987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SzPts val="2800"/>
              <a:buNone/>
            </a:pPr>
            <a:r>
              <a:rPr lang="en-US"/>
              <a:t>Organizations control who can create and edit container resources in the swarm, such as services, images,</a:t>
            </a:r>
            <a:endParaRPr/>
          </a:p>
          <a:p>
            <a:pPr marL="457200" lvl="0" indent="-228600" algn="l" rtl="0">
              <a:lnSpc>
                <a:spcPct val="100000"/>
              </a:lnSpc>
              <a:spcBef>
                <a:spcPts val="0"/>
              </a:spcBef>
              <a:spcAft>
                <a:spcPts val="0"/>
              </a:spcAft>
              <a:buSzPts val="2800"/>
              <a:buNone/>
            </a:pPr>
            <a:r>
              <a:rPr lang="en-US"/>
              <a:t>networks, and volumes.</a:t>
            </a:r>
            <a:endParaRPr/>
          </a:p>
        </p:txBody>
      </p:sp>
      <p:sp>
        <p:nvSpPr>
          <p:cNvPr id="3352" name="Google Shape;3352;g7be774a8c5_0_588"/>
          <p:cNvSpPr txBox="1">
            <a:spLocks noGrp="1"/>
          </p:cNvSpPr>
          <p:nvPr>
            <p:ph type="body" idx="4"/>
          </p:nvPr>
        </p:nvSpPr>
        <p:spPr>
          <a:xfrm>
            <a:off x="3346904" y="7368184"/>
            <a:ext cx="9022200" cy="400200"/>
          </a:xfrm>
          <a:prstGeom prst="rect">
            <a:avLst/>
          </a:prstGeom>
          <a:noFill/>
          <a:ln>
            <a:noFill/>
          </a:ln>
        </p:spPr>
        <p:txBody>
          <a:bodyPr spcFirstLastPara="1" wrap="square" lIns="91425" tIns="0" rIns="91425" bIns="0" anchor="b" anchorCtr="0">
            <a:noAutofit/>
          </a:bodyPr>
          <a:lstStyle/>
          <a:p>
            <a:pPr marL="457200" lvl="0" indent="-228600" algn="l" rtl="0">
              <a:lnSpc>
                <a:spcPct val="90000"/>
              </a:lnSpc>
              <a:spcBef>
                <a:spcPts val="1000"/>
              </a:spcBef>
              <a:spcAft>
                <a:spcPts val="0"/>
              </a:spcAft>
              <a:buSzPts val="2800"/>
              <a:buNone/>
            </a:pPr>
            <a:r>
              <a:rPr lang="en-US"/>
              <a:t>a, c, and d.</a:t>
            </a:r>
            <a:endParaRPr/>
          </a:p>
        </p:txBody>
      </p:sp>
      <p:sp>
        <p:nvSpPr>
          <p:cNvPr id="3353" name="Google Shape;3353;g7be774a8c5_0_588"/>
          <p:cNvSpPr txBox="1">
            <a:spLocks noGrp="1"/>
          </p:cNvSpPr>
          <p:nvPr>
            <p:ph type="body" idx="5"/>
          </p:nvPr>
        </p:nvSpPr>
        <p:spPr>
          <a:xfrm>
            <a:off x="2329744" y="2788420"/>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Services</a:t>
            </a:r>
            <a:endParaRPr>
              <a:solidFill>
                <a:srgbClr val="434343"/>
              </a:solidFill>
            </a:endParaRPr>
          </a:p>
        </p:txBody>
      </p:sp>
      <p:sp>
        <p:nvSpPr>
          <p:cNvPr id="3354" name="Google Shape;3354;g7be774a8c5_0_588"/>
          <p:cNvSpPr txBox="1">
            <a:spLocks noGrp="1"/>
          </p:cNvSpPr>
          <p:nvPr>
            <p:ph type="body" idx="6"/>
          </p:nvPr>
        </p:nvSpPr>
        <p:spPr>
          <a:xfrm>
            <a:off x="2329744" y="360902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Notary data</a:t>
            </a:r>
            <a:endParaRPr>
              <a:solidFill>
                <a:srgbClr val="434343"/>
              </a:solidFill>
            </a:endParaRPr>
          </a:p>
        </p:txBody>
      </p:sp>
      <p:sp>
        <p:nvSpPr>
          <p:cNvPr id="3355" name="Google Shape;3355;g7be774a8c5_0_588"/>
          <p:cNvSpPr txBox="1">
            <a:spLocks noGrp="1"/>
          </p:cNvSpPr>
          <p:nvPr>
            <p:ph type="body" idx="7"/>
          </p:nvPr>
        </p:nvSpPr>
        <p:spPr>
          <a:xfrm>
            <a:off x="2329744" y="4429628"/>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Images</a:t>
            </a:r>
            <a:endParaRPr>
              <a:solidFill>
                <a:srgbClr val="434343"/>
              </a:solidFill>
            </a:endParaRPr>
          </a:p>
        </p:txBody>
      </p:sp>
      <p:sp>
        <p:nvSpPr>
          <p:cNvPr id="3356" name="Google Shape;3356;g7be774a8c5_0_588"/>
          <p:cNvSpPr txBox="1">
            <a:spLocks noGrp="1"/>
          </p:cNvSpPr>
          <p:nvPr>
            <p:ph type="body" idx="8"/>
          </p:nvPr>
        </p:nvSpPr>
        <p:spPr>
          <a:xfrm>
            <a:off x="2329744" y="5250236"/>
            <a:ext cx="11250600" cy="701700"/>
          </a:xfrm>
          <a:prstGeom prst="rect">
            <a:avLst/>
          </a:prstGeom>
          <a:noFill/>
          <a:ln>
            <a:noFill/>
          </a:ln>
        </p:spPr>
        <p:txBody>
          <a:bodyPr spcFirstLastPara="1" wrap="square" lIns="91425" tIns="0" rIns="91425" bIns="0" anchor="t" anchorCtr="0">
            <a:noAutofit/>
          </a:bodyPr>
          <a:lstStyle/>
          <a:p>
            <a:pPr marL="457200" lvl="0" indent="-228600" algn="l" rtl="0">
              <a:lnSpc>
                <a:spcPct val="90000"/>
              </a:lnSpc>
              <a:spcBef>
                <a:spcPts val="1000"/>
              </a:spcBef>
              <a:spcAft>
                <a:spcPts val="0"/>
              </a:spcAft>
              <a:buSzPts val="2800"/>
              <a:buNone/>
            </a:pPr>
            <a:r>
              <a:rPr lang="en-US">
                <a:solidFill>
                  <a:srgbClr val="434343"/>
                </a:solidFill>
                <a:highlight>
                  <a:srgbClr val="FFFFFF"/>
                </a:highlight>
              </a:rPr>
              <a:t>Volumes</a:t>
            </a:r>
            <a:endParaRPr>
              <a:solidFill>
                <a:srgbClr val="434343"/>
              </a:solidFill>
            </a:endParaRPr>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Shape 3361"/>
        <p:cNvGrpSpPr/>
        <p:nvPr/>
      </p:nvGrpSpPr>
      <p:grpSpPr>
        <a:xfrm>
          <a:off x="0" y="0"/>
          <a:ext cx="0" cy="0"/>
          <a:chOff x="0" y="0"/>
          <a:chExt cx="0" cy="0"/>
        </a:xfrm>
      </p:grpSpPr>
      <p:sp>
        <p:nvSpPr>
          <p:cNvPr id="3362" name="Google Shape;3362;g7c3253e675_0_0"/>
          <p:cNvSpPr txBox="1">
            <a:spLocks noGrp="1"/>
          </p:cNvSpPr>
          <p:nvPr>
            <p:ph type="body" idx="1"/>
          </p:nvPr>
        </p:nvSpPr>
        <p:spPr>
          <a:xfrm>
            <a:off x="4699003" y="1770193"/>
            <a:ext cx="9956700" cy="5527500"/>
          </a:xfrm>
          <a:prstGeom prst="rect">
            <a:avLst/>
          </a:prstGeom>
          <a:noFill/>
          <a:ln>
            <a:noFill/>
          </a:ln>
        </p:spPr>
        <p:txBody>
          <a:bodyPr spcFirstLastPara="1" wrap="square" lIns="91425" tIns="0" rIns="91425" bIns="0" anchor="t" anchorCtr="0">
            <a:noAutofit/>
          </a:bodyPr>
          <a:lstStyle/>
          <a:p>
            <a:pPr marL="0" lvl="0" indent="0" algn="l" rtl="0">
              <a:lnSpc>
                <a:spcPct val="115000"/>
              </a:lnSpc>
              <a:spcBef>
                <a:spcPts val="1000"/>
              </a:spcBef>
              <a:spcAft>
                <a:spcPts val="0"/>
              </a:spcAft>
              <a:buSzPts val="2800"/>
              <a:buNone/>
            </a:pPr>
            <a:r>
              <a:rPr lang="en-US" b="1"/>
              <a:t>Problem Statement: </a:t>
            </a:r>
            <a:r>
              <a:rPr lang="en-US"/>
              <a:t>Your team lead has asked you to create an organization and a team on Docker UCP and then add your team members to it. You must create a custom role with write access and group the swarm cluster resource by creating a collection. You are also required to deploy a service and create a grant for it.</a:t>
            </a:r>
            <a:endParaRPr/>
          </a:p>
          <a:p>
            <a:pPr marL="0" lvl="0" indent="0" algn="l" rtl="0">
              <a:lnSpc>
                <a:spcPct val="90000"/>
              </a:lnSpc>
              <a:spcBef>
                <a:spcPts val="1000"/>
              </a:spcBef>
              <a:spcAft>
                <a:spcPts val="0"/>
              </a:spcAft>
              <a:buClr>
                <a:schemeClr val="dk1"/>
              </a:buClr>
              <a:buSzPts val="1100"/>
              <a:buFont typeface="Arial"/>
              <a:buNone/>
            </a:pPr>
            <a:endParaRPr/>
          </a:p>
          <a:p>
            <a:pPr marL="0" lvl="0" indent="0" algn="l" rtl="0">
              <a:lnSpc>
                <a:spcPct val="90000"/>
              </a:lnSpc>
              <a:spcBef>
                <a:spcPts val="1000"/>
              </a:spcBef>
              <a:spcAft>
                <a:spcPts val="0"/>
              </a:spcAft>
              <a:buSzPts val="2800"/>
              <a:buNone/>
            </a:pPr>
            <a:r>
              <a:rPr lang="en-US" b="1"/>
              <a:t>Steps to Perform:</a:t>
            </a:r>
            <a:endParaRPr b="1"/>
          </a:p>
          <a:p>
            <a:pPr marL="457200" lvl="0" indent="-368300" algn="l" rtl="0">
              <a:lnSpc>
                <a:spcPct val="115000"/>
              </a:lnSpc>
              <a:spcBef>
                <a:spcPts val="1000"/>
              </a:spcBef>
              <a:spcAft>
                <a:spcPts val="0"/>
              </a:spcAft>
              <a:buClr>
                <a:schemeClr val="lt1"/>
              </a:buClr>
              <a:buSzPts val="2200"/>
              <a:buFont typeface="Open Sans"/>
              <a:buAutoNum type="arabicPeriod"/>
            </a:pPr>
            <a:r>
              <a:rPr lang="en-US"/>
              <a:t>Create an organization, a team, and three users.</a:t>
            </a:r>
            <a:endParaRPr/>
          </a:p>
          <a:p>
            <a:pPr marL="457200" lvl="0" indent="-368300" algn="l" rtl="0">
              <a:lnSpc>
                <a:spcPct val="115000"/>
              </a:lnSpc>
              <a:spcBef>
                <a:spcPts val="0"/>
              </a:spcBef>
              <a:spcAft>
                <a:spcPts val="0"/>
              </a:spcAft>
              <a:buClr>
                <a:schemeClr val="lt1"/>
              </a:buClr>
              <a:buSzPts val="2200"/>
              <a:buFont typeface="Open Sans"/>
              <a:buAutoNum type="arabicPeriod"/>
            </a:pPr>
            <a:r>
              <a:rPr lang="en-US"/>
              <a:t>Create a custom role with complete access.</a:t>
            </a:r>
            <a:endParaRPr/>
          </a:p>
          <a:p>
            <a:pPr marL="457200" lvl="0" indent="-368300" algn="l" rtl="0">
              <a:lnSpc>
                <a:spcPct val="115000"/>
              </a:lnSpc>
              <a:spcBef>
                <a:spcPts val="0"/>
              </a:spcBef>
              <a:spcAft>
                <a:spcPts val="0"/>
              </a:spcAft>
              <a:buClr>
                <a:schemeClr val="lt1"/>
              </a:buClr>
              <a:buSzPts val="2200"/>
              <a:buFont typeface="Open Sans"/>
              <a:buAutoNum type="arabicPeriod"/>
            </a:pPr>
            <a:r>
              <a:rPr lang="en-US"/>
              <a:t>Create a collection to group the swarm cluster resources.</a:t>
            </a:r>
            <a:endParaRPr/>
          </a:p>
          <a:p>
            <a:pPr marL="457200" lvl="0" indent="-368300" algn="l" rtl="0">
              <a:lnSpc>
                <a:spcPct val="115000"/>
              </a:lnSpc>
              <a:spcBef>
                <a:spcPts val="0"/>
              </a:spcBef>
              <a:spcAft>
                <a:spcPts val="0"/>
              </a:spcAft>
              <a:buClr>
                <a:schemeClr val="lt1"/>
              </a:buClr>
              <a:buSzPts val="2200"/>
              <a:buFont typeface="Open Sans"/>
              <a:buAutoNum type="arabicPeriod"/>
            </a:pPr>
            <a:r>
              <a:rPr lang="en-US"/>
              <a:t>Create a service and deploy it with a container.</a:t>
            </a:r>
            <a:endParaRPr/>
          </a:p>
          <a:p>
            <a:pPr marL="457200" lvl="0" indent="-368300" algn="l" rtl="0">
              <a:lnSpc>
                <a:spcPct val="115000"/>
              </a:lnSpc>
              <a:spcBef>
                <a:spcPts val="0"/>
              </a:spcBef>
              <a:spcAft>
                <a:spcPts val="0"/>
              </a:spcAft>
              <a:buClr>
                <a:schemeClr val="lt1"/>
              </a:buClr>
              <a:buSzPts val="2200"/>
              <a:buFont typeface="Open Sans"/>
              <a:buAutoNum type="arabicPeriod"/>
            </a:pPr>
            <a:r>
              <a:rPr lang="en-US"/>
              <a:t>Create a grant to verify user permissions for the deployed service.</a:t>
            </a:r>
            <a:endParaRPr/>
          </a:p>
        </p:txBody>
      </p:sp>
      <p:sp>
        <p:nvSpPr>
          <p:cNvPr id="3363" name="Google Shape;3363;g7c3253e675_0_0"/>
          <p:cNvSpPr txBox="1">
            <a:spLocks noGrp="1"/>
          </p:cNvSpPr>
          <p:nvPr>
            <p:ph type="title"/>
          </p:nvPr>
        </p:nvSpPr>
        <p:spPr>
          <a:xfrm>
            <a:off x="1" y="539517"/>
            <a:ext cx="16256101" cy="6651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3200"/>
              <a:buNone/>
            </a:pPr>
            <a:r>
              <a:rPr lang="en-US"/>
              <a:t>Using UCP to Add Subjects and Use Shared Resources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2"/>
          <p:cNvSpPr txBox="1">
            <a:spLocks noGrp="1"/>
          </p:cNvSpPr>
          <p:nvPr>
            <p:ph type="body" idx="1"/>
          </p:nvPr>
        </p:nvSpPr>
        <p:spPr>
          <a:xfrm>
            <a:off x="1173575" y="3962400"/>
            <a:ext cx="10758600" cy="1219200"/>
          </a:xfrm>
          <a:prstGeom prst="rect">
            <a:avLst/>
          </a:prstGeom>
          <a:noFill/>
          <a:ln>
            <a:noFill/>
          </a:ln>
        </p:spPr>
        <p:txBody>
          <a:bodyPr spcFirstLastPara="1" wrap="square" lIns="91425" tIns="91425" rIns="91425" bIns="91425" anchor="t" anchorCtr="0">
            <a:noAutofit/>
          </a:bodyPr>
          <a:lstStyle/>
          <a:p>
            <a:pPr marL="90308" lvl="0" indent="0" algn="l" rtl="0">
              <a:lnSpc>
                <a:spcPct val="90000"/>
              </a:lnSpc>
              <a:spcBef>
                <a:spcPts val="1000"/>
              </a:spcBef>
              <a:spcAft>
                <a:spcPts val="0"/>
              </a:spcAft>
              <a:buSzPts val="2800"/>
              <a:buNone/>
            </a:pPr>
            <a:r>
              <a:rPr lang="en-US"/>
              <a:t>Installation and Configuration of Docker Enterprise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13"/>
          <p:cNvSpPr/>
          <p:nvPr/>
        </p:nvSpPr>
        <p:spPr>
          <a:xfrm>
            <a:off x="722531" y="8718060"/>
            <a:ext cx="560730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https://docs.docker.com/ee/#orchestration-platform-features</a:t>
            </a:r>
            <a:endParaRPr sz="1400" b="0" i="0" u="none" strike="noStrike" cap="none">
              <a:solidFill>
                <a:srgbClr val="000000"/>
              </a:solidFill>
              <a:latin typeface="Arial"/>
              <a:ea typeface="Arial"/>
              <a:cs typeface="Arial"/>
              <a:sym typeface="Arial"/>
            </a:endParaRPr>
          </a:p>
        </p:txBody>
      </p:sp>
      <p:sp>
        <p:nvSpPr>
          <p:cNvPr id="1031" name="Google Shape;1031;p13"/>
          <p:cNvSpPr/>
          <p:nvPr/>
        </p:nvSpPr>
        <p:spPr>
          <a:xfrm>
            <a:off x="1321759" y="1488041"/>
            <a:ext cx="4876659" cy="536054"/>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Docker Enterprise Orchestration:</a:t>
            </a:r>
            <a:endParaRPr sz="1400" b="0" i="0" u="none" strike="noStrike" cap="none">
              <a:solidFill>
                <a:srgbClr val="000000"/>
              </a:solidFill>
              <a:latin typeface="Arial"/>
              <a:ea typeface="Arial"/>
              <a:cs typeface="Arial"/>
              <a:sym typeface="Arial"/>
            </a:endParaRPr>
          </a:p>
        </p:txBody>
      </p:sp>
      <p:sp>
        <p:nvSpPr>
          <p:cNvPr id="1032" name="Google Shape;1032;p13"/>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Orchestration</a:t>
            </a:r>
            <a:endParaRPr sz="2800" b="1" i="0" u="none" strike="noStrike" cap="none">
              <a:solidFill>
                <a:srgbClr val="3F3F3F"/>
              </a:solidFill>
              <a:latin typeface="Open Sans"/>
              <a:ea typeface="Open Sans"/>
              <a:cs typeface="Open Sans"/>
              <a:sym typeface="Open Sans"/>
            </a:endParaRPr>
          </a:p>
        </p:txBody>
      </p:sp>
      <p:pic>
        <p:nvPicPr>
          <p:cNvPr id="1033" name="Google Shape;1033;p13"/>
          <p:cNvPicPr preferRelativeResize="0"/>
          <p:nvPr/>
        </p:nvPicPr>
        <p:blipFill rotWithShape="1">
          <a:blip r:embed="rId3">
            <a:alphaModFix/>
          </a:blip>
          <a:srcRect/>
          <a:stretch/>
        </p:blipFill>
        <p:spPr>
          <a:xfrm>
            <a:off x="6448456" y="698848"/>
            <a:ext cx="3663905" cy="530797"/>
          </a:xfrm>
          <a:prstGeom prst="rect">
            <a:avLst/>
          </a:prstGeom>
          <a:noFill/>
          <a:ln>
            <a:noFill/>
          </a:ln>
        </p:spPr>
      </p:pic>
      <p:pic>
        <p:nvPicPr>
          <p:cNvPr id="1034" name="Google Shape;1034;p13"/>
          <p:cNvPicPr preferRelativeResize="0"/>
          <p:nvPr/>
        </p:nvPicPr>
        <p:blipFill rotWithShape="1">
          <a:blip r:embed="rId4">
            <a:alphaModFix/>
          </a:blip>
          <a:srcRect/>
          <a:stretch/>
        </p:blipFill>
        <p:spPr>
          <a:xfrm>
            <a:off x="2978025" y="2282500"/>
            <a:ext cx="9904226" cy="6196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0" name="Google Shape;1040;g7abd5b5dd4_0_18"/>
          <p:cNvSpPr/>
          <p:nvPr/>
        </p:nvSpPr>
        <p:spPr>
          <a:xfrm>
            <a:off x="722531" y="8718060"/>
            <a:ext cx="5607300" cy="33069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https://docs.docker.com/ee/#orchestration-platform-features</a:t>
            </a:r>
            <a:endParaRPr sz="1400" b="0" i="0" u="none" strike="noStrike" cap="none">
              <a:solidFill>
                <a:srgbClr val="3F3F3F"/>
              </a:solidFill>
              <a:latin typeface="Arial"/>
              <a:ea typeface="Arial"/>
              <a:cs typeface="Arial"/>
              <a:sym typeface="Arial"/>
            </a:endParaRPr>
          </a:p>
        </p:txBody>
      </p:sp>
      <p:sp>
        <p:nvSpPr>
          <p:cNvPr id="1041" name="Google Shape;1041;g7abd5b5dd4_0_18"/>
          <p:cNvSpPr/>
          <p:nvPr/>
        </p:nvSpPr>
        <p:spPr>
          <a:xfrm>
            <a:off x="1949925" y="2816361"/>
            <a:ext cx="12356150" cy="3632479"/>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2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Enterprise platform allows to run both Swarm and Kubernetes in the same cluster.</a:t>
            </a:r>
            <a:endParaRPr sz="2200" b="0" i="0" u="none" strike="noStrike" cap="none">
              <a:solidFill>
                <a:srgbClr val="3F3F3F"/>
              </a:solidFill>
              <a:latin typeface="Open Sans"/>
              <a:ea typeface="Open Sans"/>
              <a:cs typeface="Open Sans"/>
              <a:sym typeface="Open Sans"/>
            </a:endParaRPr>
          </a:p>
          <a:p>
            <a:pPr marL="457200" marR="0" lvl="0" indent="-368300" algn="l" rtl="0">
              <a:lnSpc>
                <a:spcPct val="200000"/>
              </a:lnSpc>
              <a:spcBef>
                <a:spcPts val="0"/>
              </a:spcBef>
              <a:spcAft>
                <a:spcPts val="0"/>
              </a:spcAft>
              <a:buClr>
                <a:srgbClr val="434343"/>
              </a:buClr>
              <a:buSzPts val="2200"/>
              <a:buFont typeface="Open Sans"/>
              <a:buChar char="●"/>
            </a:pPr>
            <a:r>
              <a:rPr lang="en-US" sz="2200" b="0" i="0" u="none" strike="noStrike" cap="none">
                <a:solidFill>
                  <a:srgbClr val="3F3F3F"/>
                </a:solidFill>
                <a:latin typeface="Open Sans"/>
                <a:ea typeface="Open Sans"/>
                <a:cs typeface="Open Sans"/>
                <a:sym typeface="Open Sans"/>
              </a:rPr>
              <a:t>There is no need for the developers to select orchestrators.</a:t>
            </a:r>
            <a:endParaRPr sz="2200" b="0" i="0" u="none" strike="noStrike" cap="none">
              <a:solidFill>
                <a:srgbClr val="3F3F3F"/>
              </a:solidFill>
              <a:latin typeface="Open Sans"/>
              <a:ea typeface="Open Sans"/>
              <a:cs typeface="Open Sans"/>
              <a:sym typeface="Open Sans"/>
            </a:endParaRPr>
          </a:p>
          <a:p>
            <a:pPr marL="457200" marR="0" lvl="0" indent="-368300" algn="l" rtl="0">
              <a:lnSpc>
                <a:spcPct val="200000"/>
              </a:lnSpc>
              <a:spcBef>
                <a:spcPts val="0"/>
              </a:spcBef>
              <a:spcAft>
                <a:spcPts val="0"/>
              </a:spcAft>
              <a:buClr>
                <a:srgbClr val="434343"/>
              </a:buClr>
              <a:buSzPts val="2200"/>
              <a:buFont typeface="Open Sans"/>
              <a:buChar char="●"/>
            </a:pPr>
            <a:r>
              <a:rPr lang="en-US" sz="2200" b="0" i="0" u="none" strike="noStrike" cap="none">
                <a:solidFill>
                  <a:srgbClr val="3F3F3F"/>
                </a:solidFill>
                <a:latin typeface="Open Sans"/>
                <a:ea typeface="Open Sans"/>
                <a:cs typeface="Open Sans"/>
                <a:sym typeface="Open Sans"/>
              </a:rPr>
              <a:t>There is freedom to change orchestrators according to the requirement.</a:t>
            </a:r>
            <a:endParaRPr sz="2200" b="0" i="0" u="none" strike="noStrike" cap="none">
              <a:solidFill>
                <a:srgbClr val="3F3F3F"/>
              </a:solidFill>
              <a:latin typeface="Open Sans"/>
              <a:ea typeface="Open Sans"/>
              <a:cs typeface="Open Sans"/>
              <a:sym typeface="Open Sans"/>
            </a:endParaRPr>
          </a:p>
          <a:p>
            <a:pPr marL="457200" marR="0" lvl="0" indent="-368300" algn="l" rtl="0">
              <a:lnSpc>
                <a:spcPct val="200000"/>
              </a:lnSpc>
              <a:spcBef>
                <a:spcPts val="0"/>
              </a:spcBef>
              <a:spcAft>
                <a:spcPts val="0"/>
              </a:spcAft>
              <a:buClr>
                <a:srgbClr val="434343"/>
              </a:buClr>
              <a:buSzPts val="2200"/>
              <a:buFont typeface="Open Sans"/>
              <a:buChar char="●"/>
            </a:pPr>
            <a:r>
              <a:rPr lang="en-US" sz="2200" b="0" i="0" u="none" strike="noStrike" cap="none">
                <a:solidFill>
                  <a:srgbClr val="3F3F3F"/>
                </a:solidFill>
                <a:latin typeface="Open Sans"/>
                <a:ea typeface="Open Sans"/>
                <a:cs typeface="Open Sans"/>
                <a:sym typeface="Open Sans"/>
              </a:rPr>
              <a:t>The Enterprise manager nodes are enabled with both Swarm and Kubernetes. </a:t>
            </a:r>
            <a:endParaRPr sz="2200" b="0" i="0" u="none" strike="noStrike" cap="none">
              <a:solidFill>
                <a:srgbClr val="3F3F3F"/>
              </a:solidFill>
              <a:latin typeface="Open Sans"/>
              <a:ea typeface="Open Sans"/>
              <a:cs typeface="Open Sans"/>
              <a:sym typeface="Open Sans"/>
            </a:endParaRPr>
          </a:p>
          <a:p>
            <a:pPr marL="457200" marR="0" lvl="0" indent="-368300" algn="l" rtl="0">
              <a:lnSpc>
                <a:spcPct val="200000"/>
              </a:lnSpc>
              <a:spcBef>
                <a:spcPts val="0"/>
              </a:spcBef>
              <a:spcAft>
                <a:spcPts val="0"/>
              </a:spcAft>
              <a:buClr>
                <a:srgbClr val="434343"/>
              </a:buClr>
              <a:buSzPts val="2200"/>
              <a:buFont typeface="Open Sans"/>
              <a:buChar char="●"/>
            </a:pPr>
            <a:r>
              <a:rPr lang="en-US" sz="2200" b="0" i="0" u="none" strike="noStrike" cap="none">
                <a:solidFill>
                  <a:srgbClr val="3F3F3F"/>
                </a:solidFill>
                <a:latin typeface="Open Sans"/>
                <a:ea typeface="Open Sans"/>
                <a:cs typeface="Open Sans"/>
                <a:sym typeface="Open Sans"/>
              </a:rPr>
              <a:t>The worker node is both Kubernetes API- ready and Swarm API- ready.</a:t>
            </a:r>
            <a:endParaRPr sz="2200" b="0" i="0" u="none" strike="noStrike" cap="none">
              <a:solidFill>
                <a:srgbClr val="3F3F3F"/>
              </a:solidFill>
              <a:latin typeface="Open Sans"/>
              <a:ea typeface="Open Sans"/>
              <a:cs typeface="Open Sans"/>
              <a:sym typeface="Open Sans"/>
            </a:endParaRPr>
          </a:p>
        </p:txBody>
      </p:sp>
      <p:sp>
        <p:nvSpPr>
          <p:cNvPr id="1042" name="Google Shape;1042;g7abd5b5dd4_0_18"/>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Orchestration</a:t>
            </a:r>
            <a:endParaRPr sz="2800" b="1" i="0" u="none" strike="noStrike" cap="none">
              <a:solidFill>
                <a:srgbClr val="3F3F3F"/>
              </a:solidFill>
              <a:latin typeface="Open Sans"/>
              <a:ea typeface="Open Sans"/>
              <a:cs typeface="Open Sans"/>
              <a:sym typeface="Open Sans"/>
            </a:endParaRPr>
          </a:p>
        </p:txBody>
      </p:sp>
      <p:pic>
        <p:nvPicPr>
          <p:cNvPr id="1043" name="Google Shape;1043;g7abd5b5dd4_0_18"/>
          <p:cNvPicPr preferRelativeResize="0"/>
          <p:nvPr/>
        </p:nvPicPr>
        <p:blipFill rotWithShape="1">
          <a:blip r:embed="rId3">
            <a:alphaModFix/>
          </a:blip>
          <a:srcRect/>
          <a:stretch/>
        </p:blipFill>
        <p:spPr>
          <a:xfrm>
            <a:off x="6448456" y="698848"/>
            <a:ext cx="3663905" cy="53079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14"/>
          <p:cNvSpPr/>
          <p:nvPr/>
        </p:nvSpPr>
        <p:spPr>
          <a:xfrm>
            <a:off x="1272744" y="2339306"/>
            <a:ext cx="13602983" cy="5588867"/>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Enabling high availability using Docker Enterprise manager nodes</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Allocating worker nodes for Swarm/Kubernetes workloads</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Monitoring apps via a single pane of glass</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Enhancing Swarm hostname routing mesh with Interlock 2.0</a:t>
            </a:r>
            <a:endParaRPr sz="1400" b="0" i="0" u="none" strike="noStrike" cap="none">
              <a:solidFill>
                <a:srgbClr val="3F3F3F"/>
              </a:solidFill>
              <a:latin typeface="Arial"/>
              <a:ea typeface="Arial"/>
              <a:cs typeface="Arial"/>
              <a:sym typeface="Arial"/>
            </a:endParaRPr>
          </a:p>
          <a:p>
            <a:pPr marL="342900" marR="0" lvl="0"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One platform-wide management plane: </a:t>
            </a:r>
            <a:endParaRPr sz="1400" b="0" i="0" u="none" strike="noStrike" cap="none">
              <a:solidFill>
                <a:srgbClr val="3F3F3F"/>
              </a:solidFill>
              <a:latin typeface="Arial"/>
              <a:ea typeface="Arial"/>
              <a:cs typeface="Arial"/>
              <a:sym typeface="Arial"/>
            </a:endParaRPr>
          </a:p>
          <a:p>
            <a:pPr marL="800100" marR="0" lvl="1"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Secure software supply chain </a:t>
            </a:r>
            <a:endParaRPr sz="1400" b="0" i="0" u="none" strike="noStrike" cap="none">
              <a:solidFill>
                <a:srgbClr val="3F3F3F"/>
              </a:solidFill>
              <a:latin typeface="Arial"/>
              <a:ea typeface="Arial"/>
              <a:cs typeface="Arial"/>
              <a:sym typeface="Arial"/>
            </a:endParaRPr>
          </a:p>
          <a:p>
            <a:pPr marL="800100" marR="0" lvl="1"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Secure multi-tenancy</a:t>
            </a:r>
            <a:endParaRPr sz="1400" b="0" i="0" u="none" strike="noStrike" cap="none">
              <a:solidFill>
                <a:srgbClr val="3F3F3F"/>
              </a:solidFill>
              <a:latin typeface="Arial"/>
              <a:ea typeface="Arial"/>
              <a:cs typeface="Arial"/>
              <a:sym typeface="Arial"/>
            </a:endParaRPr>
          </a:p>
          <a:p>
            <a:pPr marL="800100" marR="0" lvl="1" indent="-342900" algn="l" rtl="0">
              <a:lnSpc>
                <a:spcPct val="2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Secure and highly available node management</a:t>
            </a:r>
            <a:endParaRPr sz="1400" b="0" i="0" u="none" strike="noStrike" cap="none">
              <a:solidFill>
                <a:srgbClr val="3F3F3F"/>
              </a:solidFill>
              <a:latin typeface="Arial"/>
              <a:ea typeface="Arial"/>
              <a:cs typeface="Arial"/>
              <a:sym typeface="Arial"/>
            </a:endParaRPr>
          </a:p>
        </p:txBody>
      </p:sp>
      <p:sp>
        <p:nvSpPr>
          <p:cNvPr id="1050" name="Google Shape;1050;p14"/>
          <p:cNvSpPr/>
          <p:nvPr/>
        </p:nvSpPr>
        <p:spPr>
          <a:xfrm>
            <a:off x="1272744" y="1488040"/>
            <a:ext cx="4876659" cy="536054"/>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Orchestration platform features:</a:t>
            </a:r>
            <a:endParaRPr sz="1400" b="0" i="0" u="none" strike="noStrike" cap="none">
              <a:solidFill>
                <a:srgbClr val="000000"/>
              </a:solidFill>
              <a:latin typeface="Arial"/>
              <a:ea typeface="Arial"/>
              <a:cs typeface="Arial"/>
              <a:sym typeface="Arial"/>
            </a:endParaRPr>
          </a:p>
        </p:txBody>
      </p:sp>
      <p:sp>
        <p:nvSpPr>
          <p:cNvPr id="1051" name="Google Shape;1051;p14"/>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Orchestration</a:t>
            </a:r>
            <a:endParaRPr sz="2800" b="1" i="0" u="none" strike="noStrike" cap="none">
              <a:solidFill>
                <a:srgbClr val="3F3F3F"/>
              </a:solidFill>
              <a:latin typeface="Open Sans"/>
              <a:ea typeface="Open Sans"/>
              <a:cs typeface="Open Sans"/>
              <a:sym typeface="Open Sans"/>
            </a:endParaRPr>
          </a:p>
        </p:txBody>
      </p:sp>
      <p:pic>
        <p:nvPicPr>
          <p:cNvPr id="1052" name="Google Shape;1052;p14"/>
          <p:cNvPicPr preferRelativeResize="0"/>
          <p:nvPr/>
        </p:nvPicPr>
        <p:blipFill rotWithShape="1">
          <a:blip r:embed="rId3">
            <a:alphaModFix/>
          </a:blip>
          <a:srcRect/>
          <a:stretch/>
        </p:blipFill>
        <p:spPr>
          <a:xfrm>
            <a:off x="6448456" y="698848"/>
            <a:ext cx="3663905" cy="53079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15"/>
          <p:cNvSpPr/>
          <p:nvPr/>
        </p:nvSpPr>
        <p:spPr>
          <a:xfrm>
            <a:off x="1272744" y="1998329"/>
            <a:ext cx="7719000" cy="5361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Docker Enterprise security features for Kubernetes apps:</a:t>
            </a:r>
            <a:endParaRPr sz="1400" b="0" i="0" u="none" strike="noStrike" cap="none">
              <a:solidFill>
                <a:srgbClr val="000000"/>
              </a:solidFill>
              <a:latin typeface="Arial"/>
              <a:ea typeface="Arial"/>
              <a:cs typeface="Arial"/>
              <a:sym typeface="Arial"/>
            </a:endParaRPr>
          </a:p>
        </p:txBody>
      </p:sp>
      <p:sp>
        <p:nvSpPr>
          <p:cNvPr id="1059" name="Google Shape;1059;p15"/>
          <p:cNvSpPr/>
          <p:nvPr/>
        </p:nvSpPr>
        <p:spPr>
          <a:xfrm>
            <a:off x="777016" y="8732120"/>
            <a:ext cx="468153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chemeClr val="dk1"/>
                </a:solidFill>
                <a:latin typeface="Open Sans"/>
                <a:ea typeface="Open Sans"/>
                <a:cs typeface="Open Sans"/>
                <a:sym typeface="Open Sans"/>
              </a:rPr>
              <a:t>Source: https://docs.docker.com/ee/#secure-supply-chain</a:t>
            </a:r>
            <a:endParaRPr sz="1400" b="0" i="0" u="none" strike="noStrike" cap="none">
              <a:solidFill>
                <a:srgbClr val="000000"/>
              </a:solidFill>
              <a:latin typeface="Arial"/>
              <a:ea typeface="Arial"/>
              <a:cs typeface="Arial"/>
              <a:sym typeface="Arial"/>
            </a:endParaRPr>
          </a:p>
        </p:txBody>
      </p:sp>
      <p:sp>
        <p:nvSpPr>
          <p:cNvPr id="1060" name="Google Shape;1060;p15"/>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Security Features</a:t>
            </a:r>
            <a:endParaRPr sz="2800" b="1" i="0" u="none" strike="noStrike" cap="none">
              <a:solidFill>
                <a:srgbClr val="3F3F3F"/>
              </a:solidFill>
              <a:latin typeface="Open Sans"/>
              <a:ea typeface="Open Sans"/>
              <a:cs typeface="Open Sans"/>
              <a:sym typeface="Open Sans"/>
            </a:endParaRPr>
          </a:p>
        </p:txBody>
      </p:sp>
      <p:pic>
        <p:nvPicPr>
          <p:cNvPr id="1061" name="Google Shape;1061;p15"/>
          <p:cNvPicPr preferRelativeResize="0"/>
          <p:nvPr/>
        </p:nvPicPr>
        <p:blipFill rotWithShape="1">
          <a:blip r:embed="rId3">
            <a:alphaModFix/>
          </a:blip>
          <a:srcRect/>
          <a:stretch/>
        </p:blipFill>
        <p:spPr>
          <a:xfrm>
            <a:off x="6063745" y="698848"/>
            <a:ext cx="4433326" cy="530797"/>
          </a:xfrm>
          <a:prstGeom prst="rect">
            <a:avLst/>
          </a:prstGeom>
          <a:noFill/>
          <a:ln>
            <a:noFill/>
          </a:ln>
        </p:spPr>
      </p:pic>
      <p:sp>
        <p:nvSpPr>
          <p:cNvPr id="1062" name="Google Shape;1062;p15"/>
          <p:cNvSpPr/>
          <p:nvPr/>
        </p:nvSpPr>
        <p:spPr>
          <a:xfrm>
            <a:off x="6217216" y="6371408"/>
            <a:ext cx="4126395" cy="577235"/>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Image signing and scanning </a:t>
            </a:r>
            <a:endParaRPr sz="2200" b="0" i="0" u="none" strike="noStrike" cap="none">
              <a:solidFill>
                <a:srgbClr val="3F3F3F"/>
              </a:solidFill>
              <a:latin typeface="Open Sans"/>
              <a:ea typeface="Open Sans"/>
              <a:cs typeface="Open Sans"/>
              <a:sym typeface="Open Sans"/>
            </a:endParaRPr>
          </a:p>
        </p:txBody>
      </p:sp>
      <p:pic>
        <p:nvPicPr>
          <p:cNvPr id="1063" name="Google Shape;1063;p15"/>
          <p:cNvPicPr preferRelativeResize="0"/>
          <p:nvPr/>
        </p:nvPicPr>
        <p:blipFill rotWithShape="1">
          <a:blip r:embed="rId4">
            <a:alphaModFix/>
          </a:blip>
          <a:srcRect/>
          <a:stretch/>
        </p:blipFill>
        <p:spPr>
          <a:xfrm>
            <a:off x="6163400" y="3427921"/>
            <a:ext cx="3929200" cy="2029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g7abd5b5dd4_0_39"/>
          <p:cNvSpPr/>
          <p:nvPr/>
        </p:nvSpPr>
        <p:spPr>
          <a:xfrm>
            <a:off x="1272744" y="1998329"/>
            <a:ext cx="7719000" cy="5361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Docker Enterprise security features for Kubernetes apps:</a:t>
            </a:r>
            <a:endParaRPr sz="1400" b="0" i="0" u="none" strike="noStrike" cap="none">
              <a:solidFill>
                <a:srgbClr val="000000"/>
              </a:solidFill>
              <a:latin typeface="Arial"/>
              <a:ea typeface="Arial"/>
              <a:cs typeface="Arial"/>
              <a:sym typeface="Arial"/>
            </a:endParaRPr>
          </a:p>
        </p:txBody>
      </p:sp>
      <p:sp>
        <p:nvSpPr>
          <p:cNvPr id="1070" name="Google Shape;1070;g7abd5b5dd4_0_39"/>
          <p:cNvSpPr/>
          <p:nvPr/>
        </p:nvSpPr>
        <p:spPr>
          <a:xfrm>
            <a:off x="777016" y="8732120"/>
            <a:ext cx="46815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chemeClr val="dk1"/>
                </a:solidFill>
                <a:latin typeface="Open Sans"/>
                <a:ea typeface="Open Sans"/>
                <a:cs typeface="Open Sans"/>
                <a:sym typeface="Open Sans"/>
              </a:rPr>
              <a:t>Source: https://docs.docker.com/ee/#secure-supply-chain</a:t>
            </a:r>
            <a:endParaRPr sz="1400" b="0" i="0" u="none" strike="noStrike" cap="none">
              <a:solidFill>
                <a:srgbClr val="000000"/>
              </a:solidFill>
              <a:latin typeface="Arial"/>
              <a:ea typeface="Arial"/>
              <a:cs typeface="Arial"/>
              <a:sym typeface="Arial"/>
            </a:endParaRPr>
          </a:p>
        </p:txBody>
      </p:sp>
      <p:sp>
        <p:nvSpPr>
          <p:cNvPr id="1071" name="Google Shape;1071;g7abd5b5dd4_0_39"/>
          <p:cNvSpPr/>
          <p:nvPr/>
        </p:nvSpPr>
        <p:spPr>
          <a:xfrm>
            <a:off x="5345213" y="6682578"/>
            <a:ext cx="5870400" cy="633545"/>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n-US" sz="2200" b="0" i="0" u="none" strike="noStrike" cap="none">
                <a:solidFill>
                  <a:srgbClr val="3F3F3F"/>
                </a:solidFill>
                <a:latin typeface="Open Sans"/>
                <a:ea typeface="Open Sans"/>
                <a:cs typeface="Open Sans"/>
                <a:sym typeface="Open Sans"/>
              </a:rPr>
              <a:t>Policies for automating image promotions</a:t>
            </a:r>
            <a:endParaRPr sz="2200" b="0" i="0" u="none" strike="noStrike" cap="none">
              <a:solidFill>
                <a:srgbClr val="3F3F3F"/>
              </a:solidFill>
              <a:latin typeface="Open Sans"/>
              <a:ea typeface="Open Sans"/>
              <a:cs typeface="Open Sans"/>
              <a:sym typeface="Open Sans"/>
            </a:endParaRPr>
          </a:p>
        </p:txBody>
      </p:sp>
      <p:pic>
        <p:nvPicPr>
          <p:cNvPr id="1072" name="Google Shape;1072;g7abd5b5dd4_0_39"/>
          <p:cNvPicPr preferRelativeResize="0"/>
          <p:nvPr/>
        </p:nvPicPr>
        <p:blipFill rotWithShape="1">
          <a:blip r:embed="rId3">
            <a:alphaModFix/>
          </a:blip>
          <a:srcRect/>
          <a:stretch/>
        </p:blipFill>
        <p:spPr>
          <a:xfrm>
            <a:off x="4782525" y="3303100"/>
            <a:ext cx="6995775" cy="2579125"/>
          </a:xfrm>
          <a:prstGeom prst="rect">
            <a:avLst/>
          </a:prstGeom>
          <a:noFill/>
          <a:ln>
            <a:noFill/>
          </a:ln>
        </p:spPr>
      </p:pic>
      <p:sp>
        <p:nvSpPr>
          <p:cNvPr id="1073" name="Google Shape;1073;g7abd5b5dd4_0_39"/>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Security Features</a:t>
            </a:r>
            <a:endParaRPr sz="2800" b="1" i="0" u="none" strike="noStrike" cap="none">
              <a:solidFill>
                <a:srgbClr val="3F3F3F"/>
              </a:solidFill>
              <a:latin typeface="Open Sans"/>
              <a:ea typeface="Open Sans"/>
              <a:cs typeface="Open Sans"/>
              <a:sym typeface="Open Sans"/>
            </a:endParaRPr>
          </a:p>
        </p:txBody>
      </p:sp>
      <p:pic>
        <p:nvPicPr>
          <p:cNvPr id="1074" name="Google Shape;1074;g7abd5b5dd4_0_39"/>
          <p:cNvPicPr preferRelativeResize="0"/>
          <p:nvPr/>
        </p:nvPicPr>
        <p:blipFill rotWithShape="1">
          <a:blip r:embed="rId4">
            <a:alphaModFix/>
          </a:blip>
          <a:srcRect/>
          <a:stretch/>
        </p:blipFill>
        <p:spPr>
          <a:xfrm>
            <a:off x="6063745" y="698848"/>
            <a:ext cx="4433326" cy="53079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g7abd5b5dd4_0_52"/>
          <p:cNvSpPr/>
          <p:nvPr/>
        </p:nvSpPr>
        <p:spPr>
          <a:xfrm>
            <a:off x="1272744" y="1998329"/>
            <a:ext cx="7719000" cy="5361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Docker Enterprise security features for Kubernetes apps:</a:t>
            </a:r>
            <a:endParaRPr sz="1400" b="0" i="0" u="none" strike="noStrike" cap="none">
              <a:solidFill>
                <a:srgbClr val="000000"/>
              </a:solidFill>
              <a:latin typeface="Arial"/>
              <a:ea typeface="Arial"/>
              <a:cs typeface="Arial"/>
              <a:sym typeface="Arial"/>
            </a:endParaRPr>
          </a:p>
        </p:txBody>
      </p:sp>
      <p:sp>
        <p:nvSpPr>
          <p:cNvPr id="1081" name="Google Shape;1081;g7abd5b5dd4_0_52"/>
          <p:cNvSpPr/>
          <p:nvPr/>
        </p:nvSpPr>
        <p:spPr>
          <a:xfrm>
            <a:off x="777016" y="8732120"/>
            <a:ext cx="46815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chemeClr val="dk1"/>
                </a:solidFill>
                <a:latin typeface="Open Sans"/>
                <a:ea typeface="Open Sans"/>
                <a:cs typeface="Open Sans"/>
                <a:sym typeface="Open Sans"/>
              </a:rPr>
              <a:t>Source: https://docs.docker.com/ee/#secure-supply-chain</a:t>
            </a:r>
            <a:endParaRPr sz="1400" b="0" i="0" u="none" strike="noStrike" cap="none">
              <a:solidFill>
                <a:srgbClr val="000000"/>
              </a:solidFill>
              <a:latin typeface="Arial"/>
              <a:ea typeface="Arial"/>
              <a:cs typeface="Arial"/>
              <a:sym typeface="Arial"/>
            </a:endParaRPr>
          </a:p>
        </p:txBody>
      </p:sp>
      <p:sp>
        <p:nvSpPr>
          <p:cNvPr id="1082" name="Google Shape;1082;g7abd5b5dd4_0_52"/>
          <p:cNvSpPr/>
          <p:nvPr/>
        </p:nvSpPr>
        <p:spPr>
          <a:xfrm>
            <a:off x="5728598" y="7027675"/>
            <a:ext cx="4798800" cy="6969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Content trust policy enforcement</a:t>
            </a:r>
            <a:endParaRPr sz="2200" b="0" i="0" u="none" strike="noStrike" cap="none">
              <a:solidFill>
                <a:srgbClr val="3F3F3F"/>
              </a:solidFill>
              <a:latin typeface="Open Sans"/>
              <a:ea typeface="Open Sans"/>
              <a:cs typeface="Open Sans"/>
              <a:sym typeface="Open Sans"/>
            </a:endParaRPr>
          </a:p>
        </p:txBody>
      </p:sp>
      <p:pic>
        <p:nvPicPr>
          <p:cNvPr id="1083" name="Google Shape;1083;g7abd5b5dd4_0_52"/>
          <p:cNvPicPr preferRelativeResize="0"/>
          <p:nvPr/>
        </p:nvPicPr>
        <p:blipFill rotWithShape="1">
          <a:blip r:embed="rId3">
            <a:alphaModFix/>
          </a:blip>
          <a:srcRect/>
          <a:stretch/>
        </p:blipFill>
        <p:spPr>
          <a:xfrm>
            <a:off x="4151325" y="3360054"/>
            <a:ext cx="8258175" cy="2933700"/>
          </a:xfrm>
          <a:prstGeom prst="rect">
            <a:avLst/>
          </a:prstGeom>
          <a:noFill/>
          <a:ln>
            <a:noFill/>
          </a:ln>
        </p:spPr>
      </p:pic>
      <p:sp>
        <p:nvSpPr>
          <p:cNvPr id="1084" name="Google Shape;1084;g7abd5b5dd4_0_52"/>
          <p:cNvSpPr txBox="1"/>
          <p:nvPr/>
        </p:nvSpPr>
        <p:spPr>
          <a:xfrm>
            <a:off x="3678583" y="2565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Security Features</a:t>
            </a:r>
            <a:endParaRPr sz="2800" b="1" i="0" u="none" strike="noStrike" cap="none">
              <a:solidFill>
                <a:srgbClr val="3F3F3F"/>
              </a:solidFill>
              <a:latin typeface="Open Sans"/>
              <a:ea typeface="Open Sans"/>
              <a:cs typeface="Open Sans"/>
              <a:sym typeface="Open Sans"/>
            </a:endParaRPr>
          </a:p>
        </p:txBody>
      </p:sp>
      <p:pic>
        <p:nvPicPr>
          <p:cNvPr id="1085" name="Google Shape;1085;g7abd5b5dd4_0_52"/>
          <p:cNvPicPr preferRelativeResize="0"/>
          <p:nvPr/>
        </p:nvPicPr>
        <p:blipFill rotWithShape="1">
          <a:blip r:embed="rId4">
            <a:alphaModFix/>
          </a:blip>
          <a:srcRect/>
          <a:stretch/>
        </p:blipFill>
        <p:spPr>
          <a:xfrm>
            <a:off x="6063745" y="698848"/>
            <a:ext cx="4433326" cy="530797"/>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19"/>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Docker Enterprise Installation: Repository</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2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Installation</a:t>
            </a:r>
            <a:endParaRPr>
              <a:solidFill>
                <a:srgbClr val="3F3F3F"/>
              </a:solidFill>
            </a:endParaRPr>
          </a:p>
        </p:txBody>
      </p:sp>
      <p:pic>
        <p:nvPicPr>
          <p:cNvPr id="1097" name="Google Shape;1097;p20"/>
          <p:cNvPicPr preferRelativeResize="0"/>
          <p:nvPr/>
        </p:nvPicPr>
        <p:blipFill rotWithShape="1">
          <a:blip r:embed="rId3">
            <a:alphaModFix/>
          </a:blip>
          <a:srcRect/>
          <a:stretch/>
        </p:blipFill>
        <p:spPr>
          <a:xfrm>
            <a:off x="6788050" y="608541"/>
            <a:ext cx="2527526" cy="406682"/>
          </a:xfrm>
          <a:prstGeom prst="rect">
            <a:avLst/>
          </a:prstGeom>
          <a:noFill/>
          <a:ln>
            <a:noFill/>
          </a:ln>
        </p:spPr>
      </p:pic>
      <p:sp>
        <p:nvSpPr>
          <p:cNvPr id="1098" name="Google Shape;1098;p20"/>
          <p:cNvSpPr/>
          <p:nvPr/>
        </p:nvSpPr>
        <p:spPr>
          <a:xfrm>
            <a:off x="1425150" y="2438873"/>
            <a:ext cx="13268400" cy="28509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342900" marR="0" lvl="0" indent="-342900" algn="l" rtl="0">
              <a:lnSpc>
                <a:spcPct val="115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Go to </a:t>
            </a:r>
            <a:r>
              <a:rPr lang="en-US" sz="2200" b="0" i="1" u="none" strike="noStrike" cap="none">
                <a:solidFill>
                  <a:srgbClr val="3F3F3F"/>
                </a:solidFill>
                <a:latin typeface="Open Sans"/>
                <a:ea typeface="Open Sans"/>
                <a:cs typeface="Open Sans"/>
                <a:sym typeface="Open Sans"/>
              </a:rPr>
              <a:t>https://hub.docker.com/my-content</a:t>
            </a:r>
            <a:endParaRPr sz="2200" b="0" i="1" u="none" strike="noStrike" cap="none">
              <a:solidFill>
                <a:srgbClr val="3F3F3F"/>
              </a:solidFill>
              <a:latin typeface="Open Sans"/>
              <a:ea typeface="Open Sans"/>
              <a:cs typeface="Open Sans"/>
              <a:sym typeface="Open Sans"/>
            </a:endParaRPr>
          </a:p>
          <a:p>
            <a:pPr marL="342900" marR="0" lvl="0" indent="-342900" algn="l" rtl="0">
              <a:lnSpc>
                <a:spcPct val="115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Create an account</a:t>
            </a:r>
            <a:endParaRPr sz="1400" b="0" i="0" u="none" strike="noStrike" cap="none">
              <a:solidFill>
                <a:srgbClr val="3F3F3F"/>
              </a:solidFill>
              <a:latin typeface="Arial"/>
              <a:ea typeface="Arial"/>
              <a:cs typeface="Arial"/>
              <a:sym typeface="Arial"/>
            </a:endParaRPr>
          </a:p>
          <a:p>
            <a:pPr marL="342900" marR="0" lvl="0" indent="-342900" algn="l" rtl="0">
              <a:lnSpc>
                <a:spcPct val="115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Subscribe to the Docker Enterprise trial</a:t>
            </a:r>
            <a:endParaRPr sz="1400" b="0" i="0" u="none" strike="noStrike" cap="none">
              <a:solidFill>
                <a:srgbClr val="3F3F3F"/>
              </a:solidFill>
              <a:latin typeface="Arial"/>
              <a:ea typeface="Arial"/>
              <a:cs typeface="Arial"/>
              <a:sym typeface="Arial"/>
            </a:endParaRPr>
          </a:p>
          <a:p>
            <a:pPr marL="342900" marR="0" lvl="0" indent="-342900" algn="l" rtl="0">
              <a:lnSpc>
                <a:spcPct val="115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Open the profile and choose </a:t>
            </a:r>
            <a:r>
              <a:rPr lang="en-US" sz="2200" b="1" i="0" u="none" strike="noStrike" cap="none">
                <a:solidFill>
                  <a:srgbClr val="3F3F3F"/>
                </a:solidFill>
                <a:latin typeface="Open Sans"/>
                <a:ea typeface="Open Sans"/>
                <a:cs typeface="Open Sans"/>
                <a:sym typeface="Open Sans"/>
              </a:rPr>
              <a:t>My Content</a:t>
            </a:r>
            <a:endParaRPr sz="1400" b="1" i="0" u="none" strike="noStrike" cap="none">
              <a:solidFill>
                <a:srgbClr val="3F3F3F"/>
              </a:solidFill>
              <a:latin typeface="Arial"/>
              <a:ea typeface="Arial"/>
              <a:cs typeface="Arial"/>
              <a:sym typeface="Arial"/>
            </a:endParaRPr>
          </a:p>
          <a:p>
            <a:pPr marL="342900" marR="0" lvl="0" indent="-342900" algn="l" rtl="0">
              <a:lnSpc>
                <a:spcPct val="115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Setup</a:t>
            </a:r>
            <a:endParaRPr sz="1400" b="1" i="0" u="none" strike="noStrike" cap="none">
              <a:solidFill>
                <a:srgbClr val="3F3F3F"/>
              </a:solidFill>
              <a:latin typeface="Arial"/>
              <a:ea typeface="Arial"/>
              <a:cs typeface="Arial"/>
              <a:sym typeface="Arial"/>
            </a:endParaRPr>
          </a:p>
          <a:p>
            <a:pPr marL="342900" marR="0" lvl="0" indent="-342900" algn="l" rtl="0">
              <a:lnSpc>
                <a:spcPct val="115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Copy the URL from the field labeled </a:t>
            </a:r>
            <a:r>
              <a:rPr lang="en-US" sz="2200" b="1" i="0" u="none" strike="noStrike" cap="none">
                <a:solidFill>
                  <a:srgbClr val="3F3F3F"/>
                </a:solidFill>
                <a:latin typeface="Open Sans"/>
                <a:ea typeface="Open Sans"/>
                <a:cs typeface="Open Sans"/>
                <a:sym typeface="Open Sans"/>
              </a:rPr>
              <a:t>Copy and paste this URL to download your Edition</a:t>
            </a:r>
            <a:endParaRPr sz="1400" b="0" i="0" u="none" strike="noStrike" cap="none">
              <a:solidFill>
                <a:srgbClr val="3F3F3F"/>
              </a:solidFill>
              <a:latin typeface="Arial"/>
              <a:ea typeface="Arial"/>
              <a:cs typeface="Arial"/>
              <a:sym typeface="Arial"/>
            </a:endParaRPr>
          </a:p>
          <a:p>
            <a:pPr marL="342900" marR="0" lvl="0" indent="-342900" algn="l" rtl="0">
              <a:lnSpc>
                <a:spcPct val="115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Use the URL </a:t>
            </a:r>
            <a:r>
              <a:rPr lang="en-US" sz="2200" b="0" i="1" u="none" strike="noStrike" cap="none">
                <a:solidFill>
                  <a:srgbClr val="3F3F3F"/>
                </a:solidFill>
                <a:latin typeface="Open Sans"/>
                <a:ea typeface="Open Sans"/>
                <a:cs typeface="Open Sans"/>
                <a:sym typeface="Open Sans"/>
              </a:rPr>
              <a:t>&lt;DOCKER-EE-URL&gt;</a:t>
            </a:r>
            <a:endParaRPr sz="1400" b="0" i="0" u="none" strike="noStrike" cap="none">
              <a:solidFill>
                <a:srgbClr val="3F3F3F"/>
              </a:solidFill>
              <a:latin typeface="Arial"/>
              <a:ea typeface="Arial"/>
              <a:cs typeface="Arial"/>
              <a:sym typeface="Arial"/>
            </a:endParaRPr>
          </a:p>
        </p:txBody>
      </p:sp>
      <p:sp>
        <p:nvSpPr>
          <p:cNvPr id="1099" name="Google Shape;1099;p20"/>
          <p:cNvSpPr/>
          <p:nvPr/>
        </p:nvSpPr>
        <p:spPr>
          <a:xfrm>
            <a:off x="1425144" y="1499727"/>
            <a:ext cx="3070800" cy="5361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Prerequisite steps:</a:t>
            </a:r>
            <a:endParaRPr sz="1400" b="0" i="0" u="none" strike="noStrike" cap="none">
              <a:solidFill>
                <a:srgbClr val="000000"/>
              </a:solidFill>
              <a:latin typeface="Arial"/>
              <a:ea typeface="Arial"/>
              <a:cs typeface="Arial"/>
              <a:sym typeface="Arial"/>
            </a:endParaRPr>
          </a:p>
        </p:txBody>
      </p:sp>
      <p:sp>
        <p:nvSpPr>
          <p:cNvPr id="1100" name="Google Shape;1100;p20"/>
          <p:cNvSpPr/>
          <p:nvPr/>
        </p:nvSpPr>
        <p:spPr>
          <a:xfrm>
            <a:off x="3454835" y="6702466"/>
            <a:ext cx="3562500" cy="5361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Installation methods</a:t>
            </a:r>
            <a:endParaRPr sz="2200" b="0" i="0" u="none" strike="noStrike" cap="none">
              <a:solidFill>
                <a:schemeClr val="lt1"/>
              </a:solidFill>
              <a:latin typeface="Open Sans"/>
              <a:ea typeface="Open Sans"/>
              <a:cs typeface="Open Sans"/>
              <a:sym typeface="Open Sans"/>
            </a:endParaRPr>
          </a:p>
        </p:txBody>
      </p:sp>
      <p:sp>
        <p:nvSpPr>
          <p:cNvPr id="1101" name="Google Shape;1101;p20"/>
          <p:cNvSpPr/>
          <p:nvPr/>
        </p:nvSpPr>
        <p:spPr>
          <a:xfrm>
            <a:off x="8989925" y="7874650"/>
            <a:ext cx="2765700" cy="6231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Using package</a:t>
            </a:r>
            <a:endParaRPr sz="1400" b="0" i="0" u="none" strike="noStrike" cap="none">
              <a:solidFill>
                <a:srgbClr val="3F3F3F"/>
              </a:solidFill>
              <a:latin typeface="Arial"/>
              <a:ea typeface="Arial"/>
              <a:cs typeface="Arial"/>
              <a:sym typeface="Arial"/>
            </a:endParaRPr>
          </a:p>
        </p:txBody>
      </p:sp>
      <p:sp>
        <p:nvSpPr>
          <p:cNvPr id="1102" name="Google Shape;1102;p20"/>
          <p:cNvSpPr/>
          <p:nvPr/>
        </p:nvSpPr>
        <p:spPr>
          <a:xfrm>
            <a:off x="8989914" y="5617662"/>
            <a:ext cx="2765700" cy="6168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Using repository</a:t>
            </a:r>
            <a:endParaRPr sz="1400" b="0" i="0" u="none" strike="noStrike" cap="none">
              <a:solidFill>
                <a:srgbClr val="3F3F3F"/>
              </a:solidFill>
              <a:latin typeface="Arial"/>
              <a:ea typeface="Arial"/>
              <a:cs typeface="Arial"/>
              <a:sym typeface="Arial"/>
            </a:endParaRPr>
          </a:p>
        </p:txBody>
      </p:sp>
      <p:cxnSp>
        <p:nvCxnSpPr>
          <p:cNvPr id="1103" name="Google Shape;1103;p20"/>
          <p:cNvCxnSpPr>
            <a:stCxn id="1100" idx="3"/>
            <a:endCxn id="1102" idx="1"/>
          </p:cNvCxnSpPr>
          <p:nvPr/>
        </p:nvCxnSpPr>
        <p:spPr>
          <a:xfrm rot="10800000" flipH="1">
            <a:off x="7017335" y="5925916"/>
            <a:ext cx="1972500" cy="1044600"/>
          </a:xfrm>
          <a:prstGeom prst="straightConnector1">
            <a:avLst/>
          </a:prstGeom>
          <a:noFill/>
          <a:ln w="9525" cap="flat" cmpd="sng">
            <a:solidFill>
              <a:schemeClr val="dk1"/>
            </a:solidFill>
            <a:prstDash val="dash"/>
            <a:round/>
            <a:headEnd type="none" w="sm" len="sm"/>
            <a:tailEnd type="none" w="sm" len="sm"/>
          </a:ln>
        </p:spPr>
      </p:cxnSp>
      <p:cxnSp>
        <p:nvCxnSpPr>
          <p:cNvPr id="1104" name="Google Shape;1104;p20"/>
          <p:cNvCxnSpPr>
            <a:stCxn id="1100" idx="3"/>
            <a:endCxn id="1101" idx="1"/>
          </p:cNvCxnSpPr>
          <p:nvPr/>
        </p:nvCxnSpPr>
        <p:spPr>
          <a:xfrm>
            <a:off x="7017335" y="6970516"/>
            <a:ext cx="1972500" cy="1215600"/>
          </a:xfrm>
          <a:prstGeom prst="straightConnector1">
            <a:avLst/>
          </a:prstGeom>
          <a:noFill/>
          <a:ln w="9525" cap="flat" cmpd="sng">
            <a:solidFill>
              <a:schemeClr val="dk1"/>
            </a:solidFill>
            <a:prstDash val="dash"/>
            <a:round/>
            <a:headEnd type="none" w="sm" len="sm"/>
            <a:tailEnd type="none" w="sm" len="sm"/>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09"/>
        <p:cNvGrpSpPr/>
        <p:nvPr/>
      </p:nvGrpSpPr>
      <p:grpSpPr>
        <a:xfrm>
          <a:off x="0" y="0"/>
          <a:ext cx="0" cy="0"/>
          <a:chOff x="0" y="0"/>
          <a:chExt cx="0" cy="0"/>
        </a:xfrm>
      </p:grpSpPr>
      <p:sp>
        <p:nvSpPr>
          <p:cNvPr id="1110" name="Google Shape;1110;g7b4f99b632_1_0"/>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Install</a:t>
            </a:r>
            <a:r>
              <a:rPr lang="en-US"/>
              <a:t> </a:t>
            </a:r>
            <a:r>
              <a:rPr lang="en-US" sz="2800"/>
              <a:t>Docker Enterprise</a:t>
            </a:r>
            <a:endParaRPr sz="2800"/>
          </a:p>
        </p:txBody>
      </p:sp>
      <p:sp>
        <p:nvSpPr>
          <p:cNvPr id="1111" name="Google Shape;1111;g7b4f99b632_1_0"/>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sz="2200" b="1"/>
              <a:t>Problem Statement: </a:t>
            </a:r>
            <a:r>
              <a:rPr lang="en-US" sz="2200"/>
              <a:t>Your manager has asked you to i</a:t>
            </a:r>
            <a:r>
              <a:rPr lang="en-US" sz="220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nstall Docker Enterprise on your Ubuntu</a:t>
            </a:r>
            <a:r>
              <a:rPr lang="en-US" sz="2200"/>
              <a:t> machine which can be later used by your company for commercial application.</a:t>
            </a:r>
            <a:endParaRPr sz="2200"/>
          </a:p>
          <a:p>
            <a:pPr marL="0" lvl="0" indent="0" algn="l" rtl="0">
              <a:lnSpc>
                <a:spcPct val="90000"/>
              </a:lnSpc>
              <a:spcBef>
                <a:spcPts val="1000"/>
              </a:spcBef>
              <a:spcAft>
                <a:spcPts val="0"/>
              </a:spcAft>
              <a:buSzPts val="2800"/>
              <a:buNone/>
            </a:pPr>
            <a:endParaRPr sz="2200"/>
          </a:p>
          <a:p>
            <a:pPr marL="0" lvl="0" indent="0" algn="l" rtl="0">
              <a:lnSpc>
                <a:spcPct val="150000"/>
              </a:lnSpc>
              <a:spcBef>
                <a:spcPts val="1000"/>
              </a:spcBef>
              <a:spcAft>
                <a:spcPts val="0"/>
              </a:spcAft>
              <a:buSzPts val="2800"/>
              <a:buNone/>
            </a:pPr>
            <a:r>
              <a:rPr lang="en-US" sz="2200" b="1"/>
              <a:t>Steps to Perform:</a:t>
            </a:r>
            <a:endParaRPr sz="2200" b="1"/>
          </a:p>
          <a:p>
            <a:pPr marL="457200" lvl="0" indent="-368300" algn="l" rtl="0">
              <a:lnSpc>
                <a:spcPct val="150000"/>
              </a:lnSpc>
              <a:spcBef>
                <a:spcPts val="1000"/>
              </a:spcBef>
              <a:spcAft>
                <a:spcPts val="0"/>
              </a:spcAft>
              <a:buSzPts val="2200"/>
              <a:buAutoNum type="arabicPeriod"/>
            </a:pPr>
            <a:r>
              <a:rPr lang="en-US" sz="2200"/>
              <a:t>Get Docker Enterprise Trial.</a:t>
            </a:r>
            <a:endParaRPr sz="2200"/>
          </a:p>
          <a:p>
            <a:pPr marL="457200" lvl="0" indent="-368300" algn="l" rtl="0">
              <a:lnSpc>
                <a:spcPct val="150000"/>
              </a:lnSpc>
              <a:spcBef>
                <a:spcPts val="0"/>
              </a:spcBef>
              <a:spcAft>
                <a:spcPts val="0"/>
              </a:spcAft>
              <a:buSzPts val="2200"/>
              <a:buAutoNum type="arabicPeriod"/>
            </a:pPr>
            <a:r>
              <a:rPr lang="en-US" sz="2200"/>
              <a:t>Set up the Docker repository.</a:t>
            </a:r>
            <a:endParaRPr sz="2200"/>
          </a:p>
          <a:p>
            <a:pPr marL="457200" lvl="0" indent="-368300" algn="l" rtl="0">
              <a:lnSpc>
                <a:spcPct val="150000"/>
              </a:lnSpc>
              <a:spcBef>
                <a:spcPts val="0"/>
              </a:spcBef>
              <a:spcAft>
                <a:spcPts val="0"/>
              </a:spcAft>
              <a:buSzPts val="2200"/>
              <a:buAutoNum type="arabicPeriod"/>
            </a:pPr>
            <a:r>
              <a:rPr lang="en-US" sz="2200"/>
              <a:t>Install Docker Engine - Enterprise.</a:t>
            </a:r>
            <a:endParaRPr sz="22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1116" name="Google Shape;1116;p25"/>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Docker Enterprise Installation: Package</a:t>
            </a:r>
            <a:endParaRPr/>
          </a:p>
          <a:p>
            <a:pPr marL="50800" lvl="0" indent="0" algn="ctr" rtl="0">
              <a:lnSpc>
                <a:spcPct val="90000"/>
              </a:lnSpc>
              <a:spcBef>
                <a:spcPts val="1000"/>
              </a:spcBef>
              <a:spcAft>
                <a:spcPts val="0"/>
              </a:spcAft>
              <a:buSzPts val="2800"/>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3"/>
          <p:cNvSpPr txBox="1">
            <a:spLocks noGrp="1"/>
          </p:cNvSpPr>
          <p:nvPr>
            <p:ph type="body" idx="1"/>
          </p:nvPr>
        </p:nvSpPr>
        <p:spPr>
          <a:xfrm>
            <a:off x="1470663" y="2585377"/>
            <a:ext cx="8229600" cy="548700"/>
          </a:xfrm>
          <a:prstGeom prst="rect">
            <a:avLst/>
          </a:prstGeom>
          <a:noFill/>
          <a:ln>
            <a:noFill/>
          </a:ln>
        </p:spPr>
        <p:txBody>
          <a:bodyPr spcFirstLastPara="1" wrap="square" lIns="91425" tIns="0" rIns="91425" bIns="0" anchor="t" anchorCtr="0">
            <a:normAutofit/>
          </a:bodyPr>
          <a:lstStyle/>
          <a:p>
            <a:pPr marL="457200" lvl="0" indent="-228600" algn="l" rtl="0">
              <a:lnSpc>
                <a:spcPct val="90000"/>
              </a:lnSpc>
              <a:spcBef>
                <a:spcPts val="1000"/>
              </a:spcBef>
              <a:spcAft>
                <a:spcPts val="0"/>
              </a:spcAft>
              <a:buSzPts val="2800"/>
              <a:buNone/>
            </a:pPr>
            <a:r>
              <a:rPr lang="en-US" sz="2200">
                <a:solidFill>
                  <a:srgbClr val="3F3F3F"/>
                </a:solidFill>
              </a:rPr>
              <a:t>Describe different tiers of Docker and their capabilities</a:t>
            </a:r>
            <a:endParaRPr sz="2200">
              <a:solidFill>
                <a:srgbClr val="3F3F3F"/>
              </a:solidFill>
            </a:endParaRPr>
          </a:p>
        </p:txBody>
      </p:sp>
      <p:sp>
        <p:nvSpPr>
          <p:cNvPr id="816" name="Google Shape;816;p3"/>
          <p:cNvSpPr txBox="1">
            <a:spLocks noGrp="1"/>
          </p:cNvSpPr>
          <p:nvPr>
            <p:ph type="body" idx="2"/>
          </p:nvPr>
        </p:nvSpPr>
        <p:spPr>
          <a:xfrm>
            <a:off x="1470675" y="3758725"/>
            <a:ext cx="8496600" cy="548700"/>
          </a:xfrm>
          <a:prstGeom prst="rect">
            <a:avLst/>
          </a:prstGeom>
          <a:noFill/>
          <a:ln>
            <a:noFill/>
          </a:ln>
        </p:spPr>
        <p:txBody>
          <a:bodyPr spcFirstLastPara="1" wrap="square" lIns="91425" tIns="0" rIns="91425" bIns="0" anchor="t" anchorCtr="0">
            <a:normAutofit/>
          </a:bodyPr>
          <a:lstStyle/>
          <a:p>
            <a:pPr marL="457200" lvl="0" indent="-228600" algn="l" rtl="0">
              <a:lnSpc>
                <a:spcPct val="90000"/>
              </a:lnSpc>
              <a:spcBef>
                <a:spcPts val="1000"/>
              </a:spcBef>
              <a:spcAft>
                <a:spcPts val="0"/>
              </a:spcAft>
              <a:buSzPts val="2800"/>
              <a:buNone/>
            </a:pPr>
            <a:r>
              <a:rPr lang="en-US" sz="2200">
                <a:solidFill>
                  <a:srgbClr val="3F3F3F"/>
                </a:solidFill>
              </a:rPr>
              <a:t>Set up the repository and install the Docker Engine Enterprise</a:t>
            </a:r>
            <a:endParaRPr sz="2200">
              <a:solidFill>
                <a:srgbClr val="3F3F3F"/>
              </a:solidFill>
            </a:endParaRPr>
          </a:p>
        </p:txBody>
      </p:sp>
      <p:sp>
        <p:nvSpPr>
          <p:cNvPr id="817" name="Google Shape;817;p3"/>
          <p:cNvSpPr txBox="1">
            <a:spLocks noGrp="1"/>
          </p:cNvSpPr>
          <p:nvPr>
            <p:ph type="body" idx="3"/>
          </p:nvPr>
        </p:nvSpPr>
        <p:spPr>
          <a:xfrm>
            <a:off x="1470675" y="4932075"/>
            <a:ext cx="8991600" cy="548700"/>
          </a:xfrm>
          <a:prstGeom prst="rect">
            <a:avLst/>
          </a:prstGeom>
          <a:noFill/>
          <a:ln>
            <a:noFill/>
          </a:ln>
        </p:spPr>
        <p:txBody>
          <a:bodyPr spcFirstLastPara="1" wrap="square" lIns="91425" tIns="0" rIns="91425" bIns="0" anchor="t" anchorCtr="0">
            <a:normAutofit/>
          </a:bodyPr>
          <a:lstStyle/>
          <a:p>
            <a:pPr marL="228600" lvl="0" indent="0" algn="l" rtl="0">
              <a:lnSpc>
                <a:spcPct val="90000"/>
              </a:lnSpc>
              <a:spcBef>
                <a:spcPts val="1000"/>
              </a:spcBef>
              <a:spcAft>
                <a:spcPts val="0"/>
              </a:spcAft>
              <a:buSzPts val="2800"/>
              <a:buNone/>
            </a:pPr>
            <a:r>
              <a:rPr lang="en-US" sz="2200">
                <a:solidFill>
                  <a:srgbClr val="3F3F3F"/>
                </a:solidFill>
              </a:rPr>
              <a:t>Install the UCP, DTR, and comprehend their architecture</a:t>
            </a:r>
            <a:endParaRPr sz="2200">
              <a:solidFill>
                <a:srgbClr val="3F3F3F"/>
              </a:solidFill>
            </a:endParaRPr>
          </a:p>
        </p:txBody>
      </p:sp>
      <p:sp>
        <p:nvSpPr>
          <p:cNvPr id="818" name="Google Shape;818;p3"/>
          <p:cNvSpPr txBox="1">
            <a:spLocks noGrp="1"/>
          </p:cNvSpPr>
          <p:nvPr>
            <p:ph type="body" idx="4"/>
          </p:nvPr>
        </p:nvSpPr>
        <p:spPr>
          <a:xfrm>
            <a:off x="1737813" y="6105432"/>
            <a:ext cx="8229600" cy="548700"/>
          </a:xfrm>
          <a:prstGeom prst="rect">
            <a:avLst/>
          </a:prstGeom>
          <a:noFill/>
          <a:ln>
            <a:noFill/>
          </a:ln>
        </p:spPr>
        <p:txBody>
          <a:bodyPr spcFirstLastPara="1" wrap="square" lIns="91425" tIns="0" rIns="91425" bIns="0" anchor="t" anchorCtr="0">
            <a:normAutofit/>
          </a:bodyPr>
          <a:lstStyle/>
          <a:p>
            <a:pPr marL="0" lvl="0" indent="0" algn="l" rtl="0">
              <a:lnSpc>
                <a:spcPct val="90000"/>
              </a:lnSpc>
              <a:spcBef>
                <a:spcPts val="1000"/>
              </a:spcBef>
              <a:spcAft>
                <a:spcPts val="0"/>
              </a:spcAft>
              <a:buSzPts val="2800"/>
              <a:buNone/>
            </a:pPr>
            <a:r>
              <a:rPr lang="en-US" sz="2200">
                <a:solidFill>
                  <a:srgbClr val="3F3F3F"/>
                </a:solidFill>
              </a:rPr>
              <a:t>Create grants and understand how access control works</a:t>
            </a:r>
            <a:endParaRPr sz="2200">
              <a:solidFill>
                <a:srgbClr val="3F3F3F"/>
              </a:solidFill>
            </a:endParaRPr>
          </a:p>
        </p:txBody>
      </p:sp>
      <p:pic>
        <p:nvPicPr>
          <p:cNvPr id="819" name="Google Shape;819;p3"/>
          <p:cNvPicPr preferRelativeResize="0"/>
          <p:nvPr/>
        </p:nvPicPr>
        <p:blipFill rotWithShape="1">
          <a:blip r:embed="rId3">
            <a:alphaModFix/>
          </a:blip>
          <a:srcRect/>
          <a:stretch/>
        </p:blipFill>
        <p:spPr>
          <a:xfrm>
            <a:off x="718944" y="2631098"/>
            <a:ext cx="457200" cy="457200"/>
          </a:xfrm>
          <a:prstGeom prst="rect">
            <a:avLst/>
          </a:prstGeom>
          <a:noFill/>
          <a:ln>
            <a:noFill/>
          </a:ln>
        </p:spPr>
      </p:pic>
      <p:pic>
        <p:nvPicPr>
          <p:cNvPr id="820" name="Google Shape;820;p3"/>
          <p:cNvPicPr preferRelativeResize="0"/>
          <p:nvPr/>
        </p:nvPicPr>
        <p:blipFill rotWithShape="1">
          <a:blip r:embed="rId3">
            <a:alphaModFix/>
          </a:blip>
          <a:srcRect/>
          <a:stretch/>
        </p:blipFill>
        <p:spPr>
          <a:xfrm>
            <a:off x="718943" y="3821677"/>
            <a:ext cx="457200" cy="457200"/>
          </a:xfrm>
          <a:prstGeom prst="rect">
            <a:avLst/>
          </a:prstGeom>
          <a:noFill/>
          <a:ln>
            <a:noFill/>
          </a:ln>
        </p:spPr>
      </p:pic>
      <p:pic>
        <p:nvPicPr>
          <p:cNvPr id="821" name="Google Shape;821;p3"/>
          <p:cNvPicPr preferRelativeResize="0"/>
          <p:nvPr/>
        </p:nvPicPr>
        <p:blipFill rotWithShape="1">
          <a:blip r:embed="rId3">
            <a:alphaModFix/>
          </a:blip>
          <a:srcRect/>
          <a:stretch/>
        </p:blipFill>
        <p:spPr>
          <a:xfrm>
            <a:off x="718942" y="5014374"/>
            <a:ext cx="457200" cy="457200"/>
          </a:xfrm>
          <a:prstGeom prst="rect">
            <a:avLst/>
          </a:prstGeom>
          <a:noFill/>
          <a:ln>
            <a:noFill/>
          </a:ln>
        </p:spPr>
      </p:pic>
      <p:pic>
        <p:nvPicPr>
          <p:cNvPr id="822" name="Google Shape;822;p3"/>
          <p:cNvPicPr preferRelativeResize="0"/>
          <p:nvPr/>
        </p:nvPicPr>
        <p:blipFill rotWithShape="1">
          <a:blip r:embed="rId3">
            <a:alphaModFix/>
          </a:blip>
          <a:srcRect/>
          <a:stretch/>
        </p:blipFill>
        <p:spPr>
          <a:xfrm>
            <a:off x="718941" y="6208158"/>
            <a:ext cx="457200" cy="457200"/>
          </a:xfrm>
          <a:prstGeom prst="rect">
            <a:avLst/>
          </a:prstGeom>
          <a:noFill/>
          <a:ln>
            <a:noFill/>
          </a:ln>
        </p:spPr>
      </p:pic>
      <p:sp>
        <p:nvSpPr>
          <p:cNvPr id="823" name="Google Shape;823;p3"/>
          <p:cNvSpPr txBox="1"/>
          <p:nvPr/>
        </p:nvSpPr>
        <p:spPr>
          <a:xfrm>
            <a:off x="718941" y="1835880"/>
            <a:ext cx="8229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By the end of this lesson, you will be able to:</a:t>
            </a:r>
            <a:endParaRPr sz="2200" b="0" i="0" u="none" strike="noStrike" cap="none">
              <a:solidFill>
                <a:srgbClr val="3F3F3F"/>
              </a:solidFill>
              <a:latin typeface="Open Sans"/>
              <a:ea typeface="Open Sans"/>
              <a:cs typeface="Open Sans"/>
              <a:sym typeface="Open Sans"/>
            </a:endParaRPr>
          </a:p>
        </p:txBody>
      </p:sp>
      <p:sp>
        <p:nvSpPr>
          <p:cNvPr id="824" name="Google Shape;824;p3"/>
          <p:cNvSpPr txBox="1">
            <a:spLocks noGrp="1"/>
          </p:cNvSpPr>
          <p:nvPr>
            <p:ph type="body" idx="4"/>
          </p:nvPr>
        </p:nvSpPr>
        <p:spPr>
          <a:xfrm>
            <a:off x="1737813" y="7278782"/>
            <a:ext cx="8229600" cy="548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sz="2200">
                <a:solidFill>
                  <a:srgbClr val="3F3F3F"/>
                </a:solidFill>
              </a:rPr>
              <a:t>Comprehend high availability and load balancing</a:t>
            </a:r>
            <a:endParaRPr sz="2200">
              <a:solidFill>
                <a:srgbClr val="3F3F3F"/>
              </a:solidFill>
            </a:endParaRPr>
          </a:p>
        </p:txBody>
      </p:sp>
      <p:pic>
        <p:nvPicPr>
          <p:cNvPr id="825" name="Google Shape;825;p3"/>
          <p:cNvPicPr preferRelativeResize="0"/>
          <p:nvPr/>
        </p:nvPicPr>
        <p:blipFill rotWithShape="1">
          <a:blip r:embed="rId3">
            <a:alphaModFix/>
          </a:blip>
          <a:srcRect/>
          <a:stretch/>
        </p:blipFill>
        <p:spPr>
          <a:xfrm>
            <a:off x="718941" y="7381508"/>
            <a:ext cx="457200" cy="4572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26"/>
          <p:cNvSpPr/>
          <p:nvPr/>
        </p:nvSpPr>
        <p:spPr>
          <a:xfrm>
            <a:off x="1115229" y="1646027"/>
            <a:ext cx="6400693" cy="536054"/>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Install Docker Enterprise using package:</a:t>
            </a:r>
            <a:endParaRPr sz="1400" b="0" i="0" u="none" strike="noStrike" cap="none">
              <a:solidFill>
                <a:srgbClr val="000000"/>
              </a:solidFill>
              <a:latin typeface="Arial"/>
              <a:ea typeface="Arial"/>
              <a:cs typeface="Arial"/>
              <a:sym typeface="Arial"/>
            </a:endParaRPr>
          </a:p>
        </p:txBody>
      </p:sp>
      <p:grpSp>
        <p:nvGrpSpPr>
          <p:cNvPr id="1123" name="Google Shape;1123;p26"/>
          <p:cNvGrpSpPr/>
          <p:nvPr/>
        </p:nvGrpSpPr>
        <p:grpSpPr>
          <a:xfrm>
            <a:off x="1115229" y="2486225"/>
            <a:ext cx="13675746" cy="5643287"/>
            <a:chOff x="1115229" y="2486225"/>
            <a:chExt cx="13675746" cy="5643287"/>
          </a:xfrm>
        </p:grpSpPr>
        <p:sp>
          <p:nvSpPr>
            <p:cNvPr id="1124" name="Google Shape;1124;p26"/>
            <p:cNvSpPr/>
            <p:nvPr/>
          </p:nvSpPr>
          <p:spPr>
            <a:xfrm>
              <a:off x="1115254" y="3266409"/>
              <a:ext cx="6885600" cy="7926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Download the .</a:t>
              </a:r>
              <a:r>
                <a:rPr lang="en-US" sz="2200" b="0" i="1" u="none" strike="noStrike" cap="none">
                  <a:solidFill>
                    <a:srgbClr val="3F3F3F"/>
                  </a:solidFill>
                  <a:latin typeface="Open Sans"/>
                  <a:ea typeface="Open Sans"/>
                  <a:cs typeface="Open Sans"/>
                  <a:sym typeface="Open Sans"/>
                </a:rPr>
                <a:t>deb</a:t>
              </a:r>
              <a:r>
                <a:rPr lang="en-US" sz="2200" b="0" i="0" u="none" strike="noStrike" cap="none">
                  <a:solidFill>
                    <a:srgbClr val="3F3F3F"/>
                  </a:solidFill>
                  <a:latin typeface="Open Sans"/>
                  <a:ea typeface="Open Sans"/>
                  <a:cs typeface="Open Sans"/>
                  <a:sym typeface="Open Sans"/>
                </a:rPr>
                <a:t> file for your release and install it manually</a:t>
              </a:r>
              <a:endParaRPr sz="2200" b="0" i="0" u="none" strike="noStrike" cap="none">
                <a:solidFill>
                  <a:srgbClr val="3F3F3F"/>
                </a:solidFill>
                <a:latin typeface="Open Sans"/>
                <a:ea typeface="Open Sans"/>
                <a:cs typeface="Open Sans"/>
                <a:sym typeface="Open Sans"/>
              </a:endParaRPr>
            </a:p>
          </p:txBody>
        </p:sp>
        <p:sp>
          <p:nvSpPr>
            <p:cNvPr id="1125" name="Google Shape;1125;p26"/>
            <p:cNvSpPr/>
            <p:nvPr/>
          </p:nvSpPr>
          <p:spPr>
            <a:xfrm>
              <a:off x="8833875" y="2486225"/>
              <a:ext cx="5957100" cy="23664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Go to the Docker Enterprise repository URL associated with the trial or subscription in the browser. </a:t>
              </a:r>
              <a:endParaRPr sz="2200" b="0" i="0" u="none" strike="noStrike" cap="none">
                <a:solidFill>
                  <a:srgbClr val="3F3F3F"/>
                </a:solidFill>
                <a:latin typeface="Open Sans"/>
                <a:ea typeface="Open Sans"/>
                <a:cs typeface="Open Sans"/>
                <a:sym typeface="Open Sans"/>
              </a:endParaRPr>
            </a:p>
            <a:p>
              <a:pPr marL="342900" marR="0" lvl="0" indent="-342900" algn="l" rtl="0">
                <a:lnSpc>
                  <a:spcPct val="100000"/>
                </a:lnSpc>
                <a:spcBef>
                  <a:spcPts val="0"/>
                </a:spcBef>
                <a:spcAft>
                  <a:spcPts val="0"/>
                </a:spcAft>
                <a:buClr>
                  <a:srgbClr val="000000"/>
                </a:buClr>
                <a:buSzPts val="2200"/>
                <a:buFont typeface="Arial"/>
                <a:buChar char="•"/>
              </a:pPr>
              <a:r>
                <a:rPr lang="en-US" sz="2200" b="0" i="0" u="none" strike="noStrike" cap="none">
                  <a:solidFill>
                    <a:srgbClr val="3F3F3F"/>
                  </a:solidFill>
                  <a:latin typeface="Open Sans"/>
                  <a:ea typeface="Open Sans"/>
                  <a:cs typeface="Open Sans"/>
                  <a:sym typeface="Open Sans"/>
                </a:rPr>
                <a:t>Go to </a:t>
              </a:r>
              <a:r>
                <a:rPr lang="en-US" sz="2200" b="0" i="1" u="none" strike="noStrike" cap="none">
                  <a:solidFill>
                    <a:srgbClr val="3F3F3F"/>
                  </a:solidFill>
                  <a:latin typeface="Open Sans"/>
                  <a:ea typeface="Open Sans"/>
                  <a:cs typeface="Open Sans"/>
                  <a:sym typeface="Open Sans"/>
                </a:rPr>
                <a:t>ubuntu/x86_64/stable-&lt;VERSION&gt; </a:t>
              </a:r>
              <a:r>
                <a:rPr lang="en-US" sz="2200" b="0" i="0" u="none" strike="noStrike" cap="none">
                  <a:solidFill>
                    <a:srgbClr val="3F3F3F"/>
                  </a:solidFill>
                  <a:latin typeface="Open Sans"/>
                  <a:ea typeface="Open Sans"/>
                  <a:cs typeface="Open Sans"/>
                  <a:sym typeface="Open Sans"/>
                </a:rPr>
                <a:t>and download the .</a:t>
              </a:r>
              <a:r>
                <a:rPr lang="en-US" sz="2200" b="0" i="1" u="none" strike="noStrike" cap="none">
                  <a:solidFill>
                    <a:srgbClr val="3F3F3F"/>
                  </a:solidFill>
                  <a:latin typeface="Open Sans"/>
                  <a:ea typeface="Open Sans"/>
                  <a:cs typeface="Open Sans"/>
                  <a:sym typeface="Open Sans"/>
                </a:rPr>
                <a:t>deb</a:t>
              </a:r>
              <a:r>
                <a:rPr lang="en-US" sz="2200" b="0" i="0" u="none" strike="noStrike" cap="none">
                  <a:solidFill>
                    <a:srgbClr val="3F3F3F"/>
                  </a:solidFill>
                  <a:latin typeface="Open Sans"/>
                  <a:ea typeface="Open Sans"/>
                  <a:cs typeface="Open Sans"/>
                  <a:sym typeface="Open Sans"/>
                </a:rPr>
                <a:t> file for the Docker Enterprise version and architecture you want to install.</a:t>
              </a:r>
              <a:endParaRPr sz="2200" b="0" i="0" u="none" strike="noStrike" cap="none">
                <a:solidFill>
                  <a:srgbClr val="3F3F3F"/>
                </a:solidFill>
                <a:latin typeface="Open Sans"/>
                <a:ea typeface="Open Sans"/>
                <a:cs typeface="Open Sans"/>
                <a:sym typeface="Open Sans"/>
              </a:endParaRPr>
            </a:p>
          </p:txBody>
        </p:sp>
        <p:sp>
          <p:nvSpPr>
            <p:cNvPr id="1126" name="Google Shape;1126;p26"/>
            <p:cNvSpPr/>
            <p:nvPr/>
          </p:nvSpPr>
          <p:spPr>
            <a:xfrm>
              <a:off x="8833864" y="5027327"/>
              <a:ext cx="5957048" cy="1706285"/>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sudo dpkg -i /path/to/package.deb</a:t>
              </a:r>
              <a:endParaRPr sz="2200" b="0" i="1" u="none" strike="noStrike" cap="none">
                <a:solidFill>
                  <a:srgbClr val="3F3F3F"/>
                </a:solidFill>
                <a:latin typeface="Open Sans"/>
                <a:ea typeface="Open Sans"/>
                <a:cs typeface="Open Sans"/>
                <a:sym typeface="Open Sans"/>
              </a:endParaRPr>
            </a:p>
          </p:txBody>
        </p:sp>
        <p:sp>
          <p:nvSpPr>
            <p:cNvPr id="1127" name="Google Shape;1127;p26"/>
            <p:cNvSpPr/>
            <p:nvPr/>
          </p:nvSpPr>
          <p:spPr>
            <a:xfrm>
              <a:off x="8833864" y="7433356"/>
              <a:ext cx="5957048" cy="564725"/>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sudo docker run hello-world</a:t>
              </a:r>
              <a:endParaRPr sz="1400" b="0" i="0" u="none" strike="noStrike" cap="none">
                <a:solidFill>
                  <a:srgbClr val="3F3F3F"/>
                </a:solidFill>
                <a:latin typeface="Arial"/>
                <a:ea typeface="Arial"/>
                <a:cs typeface="Arial"/>
                <a:sym typeface="Arial"/>
              </a:endParaRPr>
            </a:p>
          </p:txBody>
        </p:sp>
        <p:sp>
          <p:nvSpPr>
            <p:cNvPr id="1128" name="Google Shape;1128;p26"/>
            <p:cNvSpPr/>
            <p:nvPr/>
          </p:nvSpPr>
          <p:spPr>
            <a:xfrm>
              <a:off x="1155259" y="5301364"/>
              <a:ext cx="6885641" cy="1152046"/>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Install Docker Enterprise by changing the path to the path where the Docker Enterprise package is downloaded</a:t>
              </a:r>
              <a:endParaRPr sz="2200" b="0" i="0" u="none" strike="noStrike" cap="none">
                <a:solidFill>
                  <a:srgbClr val="3F3F3F"/>
                </a:solidFill>
                <a:latin typeface="Open Sans"/>
                <a:ea typeface="Open Sans"/>
                <a:cs typeface="Open Sans"/>
                <a:sym typeface="Open Sans"/>
              </a:endParaRPr>
            </a:p>
          </p:txBody>
        </p:sp>
        <p:sp>
          <p:nvSpPr>
            <p:cNvPr id="1129" name="Google Shape;1129;p26"/>
            <p:cNvSpPr/>
            <p:nvPr/>
          </p:nvSpPr>
          <p:spPr>
            <a:xfrm>
              <a:off x="1115229" y="7301926"/>
              <a:ext cx="6885641" cy="827586"/>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Verify that Docker Enterprise is installed correctly by running the hello-world image</a:t>
              </a:r>
              <a:endParaRPr sz="2200" b="0" i="0" u="none" strike="noStrike" cap="none">
                <a:solidFill>
                  <a:srgbClr val="3F3F3F"/>
                </a:solidFill>
                <a:latin typeface="Open Sans"/>
                <a:ea typeface="Open Sans"/>
                <a:cs typeface="Open Sans"/>
                <a:sym typeface="Open Sans"/>
              </a:endParaRPr>
            </a:p>
          </p:txBody>
        </p:sp>
        <p:cxnSp>
          <p:nvCxnSpPr>
            <p:cNvPr id="1130" name="Google Shape;1130;p26"/>
            <p:cNvCxnSpPr>
              <a:stCxn id="1124" idx="3"/>
              <a:endCxn id="1125" idx="1"/>
            </p:cNvCxnSpPr>
            <p:nvPr/>
          </p:nvCxnSpPr>
          <p:spPr>
            <a:xfrm>
              <a:off x="8000854" y="3662709"/>
              <a:ext cx="833100" cy="6600"/>
            </a:xfrm>
            <a:prstGeom prst="straightConnector1">
              <a:avLst/>
            </a:prstGeom>
            <a:noFill/>
            <a:ln w="9525" cap="flat" cmpd="sng">
              <a:solidFill>
                <a:srgbClr val="5597D3"/>
              </a:solidFill>
              <a:prstDash val="solid"/>
              <a:round/>
              <a:headEnd type="none" w="sm" len="sm"/>
              <a:tailEnd type="triangle" w="med" len="med"/>
            </a:ln>
          </p:spPr>
        </p:cxnSp>
        <p:cxnSp>
          <p:nvCxnSpPr>
            <p:cNvPr id="1131" name="Google Shape;1131;p26"/>
            <p:cNvCxnSpPr>
              <a:stCxn id="1128" idx="3"/>
              <a:endCxn id="1126" idx="1"/>
            </p:cNvCxnSpPr>
            <p:nvPr/>
          </p:nvCxnSpPr>
          <p:spPr>
            <a:xfrm>
              <a:off x="8040900" y="5877387"/>
              <a:ext cx="792900" cy="3000"/>
            </a:xfrm>
            <a:prstGeom prst="straightConnector1">
              <a:avLst/>
            </a:prstGeom>
            <a:noFill/>
            <a:ln w="9525" cap="flat" cmpd="sng">
              <a:solidFill>
                <a:srgbClr val="5597D3"/>
              </a:solidFill>
              <a:prstDash val="solid"/>
              <a:round/>
              <a:headEnd type="none" w="sm" len="sm"/>
              <a:tailEnd type="triangle" w="med" len="med"/>
            </a:ln>
          </p:spPr>
        </p:cxnSp>
        <p:cxnSp>
          <p:nvCxnSpPr>
            <p:cNvPr id="1132" name="Google Shape;1132;p26"/>
            <p:cNvCxnSpPr>
              <a:stCxn id="1129" idx="3"/>
              <a:endCxn id="1127" idx="1"/>
            </p:cNvCxnSpPr>
            <p:nvPr/>
          </p:nvCxnSpPr>
          <p:spPr>
            <a:xfrm>
              <a:off x="8000870" y="7715719"/>
              <a:ext cx="833100" cy="0"/>
            </a:xfrm>
            <a:prstGeom prst="straightConnector1">
              <a:avLst/>
            </a:prstGeom>
            <a:noFill/>
            <a:ln w="9525" cap="flat" cmpd="sng">
              <a:solidFill>
                <a:srgbClr val="5597D3"/>
              </a:solidFill>
              <a:prstDash val="solid"/>
              <a:round/>
              <a:headEnd type="none" w="sm" len="sm"/>
              <a:tailEnd type="triangle" w="med" len="med"/>
            </a:ln>
          </p:spPr>
        </p:cxnSp>
      </p:grpSp>
      <p:sp>
        <p:nvSpPr>
          <p:cNvPr id="1133" name="Google Shape;1133;p26"/>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Installation Using Package</a:t>
            </a:r>
            <a:endParaRPr>
              <a:solidFill>
                <a:srgbClr val="3F3F3F"/>
              </a:solidFill>
            </a:endParaRPr>
          </a:p>
        </p:txBody>
      </p:sp>
      <p:pic>
        <p:nvPicPr>
          <p:cNvPr id="1134" name="Google Shape;1134;p26"/>
          <p:cNvPicPr preferRelativeResize="0"/>
          <p:nvPr/>
        </p:nvPicPr>
        <p:blipFill rotWithShape="1">
          <a:blip r:embed="rId3">
            <a:alphaModFix/>
          </a:blip>
          <a:srcRect/>
          <a:stretch/>
        </p:blipFill>
        <p:spPr>
          <a:xfrm>
            <a:off x="4558050" y="588012"/>
            <a:ext cx="7139917" cy="530797"/>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29"/>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Uninstall Docker Enterprise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44"/>
        <p:cNvGrpSpPr/>
        <p:nvPr/>
      </p:nvGrpSpPr>
      <p:grpSpPr>
        <a:xfrm>
          <a:off x="0" y="0"/>
          <a:ext cx="0" cy="0"/>
          <a:chOff x="0" y="0"/>
          <a:chExt cx="0" cy="0"/>
        </a:xfrm>
      </p:grpSpPr>
      <p:sp>
        <p:nvSpPr>
          <p:cNvPr id="1145" name="Google Shape;1145;p30"/>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Uninstall</a:t>
            </a:r>
            <a:endParaRPr>
              <a:solidFill>
                <a:srgbClr val="3F3F3F"/>
              </a:solidFill>
            </a:endParaRPr>
          </a:p>
        </p:txBody>
      </p:sp>
      <p:pic>
        <p:nvPicPr>
          <p:cNvPr id="1146" name="Google Shape;1146;p30"/>
          <p:cNvPicPr preferRelativeResize="0"/>
          <p:nvPr/>
        </p:nvPicPr>
        <p:blipFill rotWithShape="1">
          <a:blip r:embed="rId3">
            <a:alphaModFix/>
          </a:blip>
          <a:srcRect/>
          <a:stretch/>
        </p:blipFill>
        <p:spPr>
          <a:xfrm>
            <a:off x="6990510" y="588012"/>
            <a:ext cx="2274996" cy="530797"/>
          </a:xfrm>
          <a:prstGeom prst="rect">
            <a:avLst/>
          </a:prstGeom>
          <a:noFill/>
          <a:ln>
            <a:noFill/>
          </a:ln>
        </p:spPr>
      </p:pic>
      <p:sp>
        <p:nvSpPr>
          <p:cNvPr id="1147" name="Google Shape;1147;p30"/>
          <p:cNvSpPr/>
          <p:nvPr/>
        </p:nvSpPr>
        <p:spPr>
          <a:xfrm>
            <a:off x="1115230" y="3149940"/>
            <a:ext cx="6885641" cy="517242"/>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Uninstall the Docker EE package</a:t>
            </a:r>
            <a:endParaRPr sz="1400" b="0" i="0" u="none" strike="noStrike" cap="none">
              <a:solidFill>
                <a:srgbClr val="3F3F3F"/>
              </a:solidFill>
              <a:latin typeface="Arial"/>
              <a:ea typeface="Arial"/>
              <a:cs typeface="Arial"/>
              <a:sym typeface="Arial"/>
            </a:endParaRPr>
          </a:p>
        </p:txBody>
      </p:sp>
      <p:sp>
        <p:nvSpPr>
          <p:cNvPr id="1148" name="Google Shape;1148;p30"/>
          <p:cNvSpPr/>
          <p:nvPr/>
        </p:nvSpPr>
        <p:spPr>
          <a:xfrm>
            <a:off x="8811550" y="3149940"/>
            <a:ext cx="4212600" cy="5307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1" indent="0" algn="l" rtl="0">
              <a:lnSpc>
                <a:spcPct val="100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sudo apt-get purge docker-ee</a:t>
            </a:r>
            <a:endParaRPr sz="2200" b="0" i="1" u="none" strike="noStrike" cap="none">
              <a:solidFill>
                <a:srgbClr val="3F3F3F"/>
              </a:solidFill>
              <a:latin typeface="Open Sans"/>
              <a:ea typeface="Open Sans"/>
              <a:cs typeface="Open Sans"/>
              <a:sym typeface="Open Sans"/>
            </a:endParaRPr>
          </a:p>
        </p:txBody>
      </p:sp>
      <p:sp>
        <p:nvSpPr>
          <p:cNvPr id="1149" name="Google Shape;1149;p30"/>
          <p:cNvSpPr/>
          <p:nvPr/>
        </p:nvSpPr>
        <p:spPr>
          <a:xfrm>
            <a:off x="8811550" y="4849581"/>
            <a:ext cx="4212600" cy="597900"/>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1" indent="0" algn="l" rtl="0">
              <a:lnSpc>
                <a:spcPct val="100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sudo rm -rf /var/lib/docker</a:t>
            </a:r>
            <a:endParaRPr sz="1400" b="0" i="0" u="none" strike="noStrike" cap="none">
              <a:solidFill>
                <a:srgbClr val="3F3F3F"/>
              </a:solidFill>
              <a:latin typeface="Arial"/>
              <a:ea typeface="Arial"/>
              <a:cs typeface="Arial"/>
              <a:sym typeface="Arial"/>
            </a:endParaRPr>
          </a:p>
        </p:txBody>
      </p:sp>
      <p:sp>
        <p:nvSpPr>
          <p:cNvPr id="1150" name="Google Shape;1150;p30"/>
          <p:cNvSpPr/>
          <p:nvPr/>
        </p:nvSpPr>
        <p:spPr>
          <a:xfrm>
            <a:off x="1115227" y="4856192"/>
            <a:ext cx="6885641" cy="598042"/>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Delete all the images, containers, and volumes</a:t>
            </a:r>
            <a:endParaRPr sz="1400" b="0" i="0" u="none" strike="noStrike" cap="none">
              <a:solidFill>
                <a:srgbClr val="3F3F3F"/>
              </a:solidFill>
              <a:latin typeface="Arial"/>
              <a:ea typeface="Arial"/>
              <a:cs typeface="Arial"/>
              <a:sym typeface="Arial"/>
            </a:endParaRPr>
          </a:p>
        </p:txBody>
      </p:sp>
      <p:cxnSp>
        <p:nvCxnSpPr>
          <p:cNvPr id="1151" name="Google Shape;1151;p30"/>
          <p:cNvCxnSpPr>
            <a:stCxn id="1147" idx="3"/>
            <a:endCxn id="1148" idx="1"/>
          </p:cNvCxnSpPr>
          <p:nvPr/>
        </p:nvCxnSpPr>
        <p:spPr>
          <a:xfrm>
            <a:off x="8000871" y="3408561"/>
            <a:ext cx="810600" cy="6600"/>
          </a:xfrm>
          <a:prstGeom prst="straightConnector1">
            <a:avLst/>
          </a:prstGeom>
          <a:noFill/>
          <a:ln w="9525" cap="flat" cmpd="sng">
            <a:solidFill>
              <a:srgbClr val="5597D3"/>
            </a:solidFill>
            <a:prstDash val="solid"/>
            <a:round/>
            <a:headEnd type="none" w="sm" len="sm"/>
            <a:tailEnd type="triangle" w="med" len="med"/>
          </a:ln>
        </p:spPr>
      </p:cxnSp>
      <p:cxnSp>
        <p:nvCxnSpPr>
          <p:cNvPr id="1152" name="Google Shape;1152;p30"/>
          <p:cNvCxnSpPr>
            <a:stCxn id="1150" idx="3"/>
            <a:endCxn id="1149" idx="1"/>
          </p:cNvCxnSpPr>
          <p:nvPr/>
        </p:nvCxnSpPr>
        <p:spPr>
          <a:xfrm rot="10800000" flipH="1">
            <a:off x="8000868" y="5148613"/>
            <a:ext cx="810600" cy="6600"/>
          </a:xfrm>
          <a:prstGeom prst="straightConnector1">
            <a:avLst/>
          </a:prstGeom>
          <a:noFill/>
          <a:ln w="9525" cap="flat" cmpd="sng">
            <a:solidFill>
              <a:srgbClr val="5597D3"/>
            </a:solidFill>
            <a:prstDash val="solid"/>
            <a:round/>
            <a:headEnd type="none" w="sm" len="sm"/>
            <a:tailEnd type="triangle" w="med" len="med"/>
          </a:ln>
        </p:spPr>
      </p:cxnSp>
      <p:sp>
        <p:nvSpPr>
          <p:cNvPr id="1153" name="Google Shape;1153;p30"/>
          <p:cNvSpPr/>
          <p:nvPr/>
        </p:nvSpPr>
        <p:spPr>
          <a:xfrm>
            <a:off x="1115227" y="1751354"/>
            <a:ext cx="4772618" cy="536054"/>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Uninstall Docker Enterprise :</a:t>
            </a:r>
            <a:endParaRPr sz="1400" b="0" i="0" u="none" strike="noStrike" cap="none">
              <a:solidFill>
                <a:srgbClr val="000000"/>
              </a:solidFill>
              <a:latin typeface="Arial"/>
              <a:ea typeface="Arial"/>
              <a:cs typeface="Arial"/>
              <a:sym typeface="Arial"/>
            </a:endParaRPr>
          </a:p>
        </p:txBody>
      </p:sp>
      <p:sp>
        <p:nvSpPr>
          <p:cNvPr id="1154" name="Google Shape;1154;p30"/>
          <p:cNvSpPr/>
          <p:nvPr/>
        </p:nvSpPr>
        <p:spPr>
          <a:xfrm>
            <a:off x="3086539" y="7325850"/>
            <a:ext cx="9671970" cy="743400"/>
          </a:xfrm>
          <a:prstGeom prst="roundRect">
            <a:avLst>
              <a:gd name="adj" fmla="val 16667"/>
            </a:avLst>
          </a:prstGeom>
          <a:solidFill>
            <a:srgbClr val="DDEAF6"/>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1"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Note: The desired edited configuration files must be deleted manually</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58"/>
        <p:cNvGrpSpPr/>
        <p:nvPr/>
      </p:nvGrpSpPr>
      <p:grpSpPr>
        <a:xfrm>
          <a:off x="0" y="0"/>
          <a:ext cx="0" cy="0"/>
          <a:chOff x="0" y="0"/>
          <a:chExt cx="0" cy="0"/>
        </a:xfrm>
      </p:grpSpPr>
      <p:sp>
        <p:nvSpPr>
          <p:cNvPr id="1159" name="Google Shape;1159;p31"/>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Post-Installation Steps for Linux</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64"/>
        <p:cNvGrpSpPr/>
        <p:nvPr/>
      </p:nvGrpSpPr>
      <p:grpSpPr>
        <a:xfrm>
          <a:off x="0" y="0"/>
          <a:ext cx="0" cy="0"/>
          <a:chOff x="0" y="0"/>
          <a:chExt cx="0" cy="0"/>
        </a:xfrm>
      </p:grpSpPr>
      <p:sp>
        <p:nvSpPr>
          <p:cNvPr id="1165" name="Google Shape;1165;p32"/>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Post-Installation Procedures</a:t>
            </a:r>
            <a:endParaRPr>
              <a:solidFill>
                <a:srgbClr val="3F3F3F"/>
              </a:solidFill>
            </a:endParaRPr>
          </a:p>
        </p:txBody>
      </p:sp>
      <p:pic>
        <p:nvPicPr>
          <p:cNvPr id="1166" name="Google Shape;1166;p32"/>
          <p:cNvPicPr preferRelativeResize="0"/>
          <p:nvPr/>
        </p:nvPicPr>
        <p:blipFill rotWithShape="1">
          <a:blip r:embed="rId3">
            <a:alphaModFix/>
          </a:blip>
          <a:srcRect/>
          <a:stretch/>
        </p:blipFill>
        <p:spPr>
          <a:xfrm>
            <a:off x="5148126" y="546448"/>
            <a:ext cx="5959765" cy="530797"/>
          </a:xfrm>
          <a:prstGeom prst="rect">
            <a:avLst/>
          </a:prstGeom>
          <a:noFill/>
          <a:ln>
            <a:noFill/>
          </a:ln>
        </p:spPr>
      </p:pic>
      <p:sp>
        <p:nvSpPr>
          <p:cNvPr id="1167" name="Google Shape;1167;p32"/>
          <p:cNvSpPr/>
          <p:nvPr/>
        </p:nvSpPr>
        <p:spPr>
          <a:xfrm>
            <a:off x="6859195" y="3924296"/>
            <a:ext cx="2371436" cy="2182091"/>
          </a:xfrm>
          <a:prstGeom prst="ellipse">
            <a:avLst/>
          </a:prstGeom>
          <a:solidFill>
            <a:srgbClr val="F9DEC9"/>
          </a:solidFill>
          <a:ln w="9525" cap="flat" cmpd="sng">
            <a:solidFill>
              <a:srgbClr val="E9AFA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Procedures</a:t>
            </a:r>
            <a:endParaRPr sz="2200" b="0" i="0" u="none" strike="noStrike" cap="none">
              <a:solidFill>
                <a:srgbClr val="3F3F3F"/>
              </a:solidFill>
              <a:latin typeface="Open Sans"/>
              <a:ea typeface="Open Sans"/>
              <a:cs typeface="Open Sans"/>
              <a:sym typeface="Open Sans"/>
            </a:endParaRPr>
          </a:p>
        </p:txBody>
      </p:sp>
      <p:sp>
        <p:nvSpPr>
          <p:cNvPr id="1168" name="Google Shape;1168;p32"/>
          <p:cNvSpPr/>
          <p:nvPr/>
        </p:nvSpPr>
        <p:spPr>
          <a:xfrm>
            <a:off x="6432670" y="6191909"/>
            <a:ext cx="426525" cy="392468"/>
          </a:xfrm>
          <a:prstGeom prst="ellipse">
            <a:avLst/>
          </a:prstGeom>
          <a:solidFill>
            <a:srgbClr val="E9AFA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169" name="Google Shape;1169;p32"/>
          <p:cNvSpPr/>
          <p:nvPr/>
        </p:nvSpPr>
        <p:spPr>
          <a:xfrm>
            <a:off x="9230631" y="6191909"/>
            <a:ext cx="426525" cy="392468"/>
          </a:xfrm>
          <a:prstGeom prst="ellipse">
            <a:avLst/>
          </a:prstGeom>
          <a:solidFill>
            <a:srgbClr val="EF6461"/>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170" name="Google Shape;1170;p32"/>
          <p:cNvSpPr/>
          <p:nvPr/>
        </p:nvSpPr>
        <p:spPr>
          <a:xfrm>
            <a:off x="9657156" y="5062995"/>
            <a:ext cx="426525" cy="392468"/>
          </a:xfrm>
          <a:prstGeom prst="ellipse">
            <a:avLst/>
          </a:prstGeom>
          <a:solidFill>
            <a:srgbClr val="E4B36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171" name="Google Shape;1171;p32"/>
          <p:cNvSpPr/>
          <p:nvPr/>
        </p:nvSpPr>
        <p:spPr>
          <a:xfrm>
            <a:off x="9294897" y="3688538"/>
            <a:ext cx="426525" cy="392468"/>
          </a:xfrm>
          <a:prstGeom prst="ellipse">
            <a:avLst/>
          </a:prstGeom>
          <a:solidFill>
            <a:srgbClr val="427AA1"/>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172" name="Google Shape;1172;p32"/>
          <p:cNvSpPr/>
          <p:nvPr/>
        </p:nvSpPr>
        <p:spPr>
          <a:xfrm>
            <a:off x="7831650" y="3003114"/>
            <a:ext cx="426525" cy="392468"/>
          </a:xfrm>
          <a:prstGeom prst="ellipse">
            <a:avLst/>
          </a:prstGeom>
          <a:solidFill>
            <a:srgbClr val="E4B36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173" name="Google Shape;1173;p32"/>
          <p:cNvSpPr/>
          <p:nvPr/>
        </p:nvSpPr>
        <p:spPr>
          <a:xfrm>
            <a:off x="6006145" y="5062995"/>
            <a:ext cx="426525" cy="392468"/>
          </a:xfrm>
          <a:prstGeom prst="ellipse">
            <a:avLst/>
          </a:prstGeom>
          <a:solidFill>
            <a:srgbClr val="3A405A"/>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174" name="Google Shape;1174;p32"/>
          <p:cNvSpPr/>
          <p:nvPr/>
        </p:nvSpPr>
        <p:spPr>
          <a:xfrm>
            <a:off x="6219407" y="3688537"/>
            <a:ext cx="426525" cy="392468"/>
          </a:xfrm>
          <a:prstGeom prst="ellipse">
            <a:avLst/>
          </a:prstGeom>
          <a:solidFill>
            <a:srgbClr val="0FCFE8"/>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175" name="Google Shape;1175;p32"/>
          <p:cNvSpPr/>
          <p:nvPr/>
        </p:nvSpPr>
        <p:spPr>
          <a:xfrm>
            <a:off x="1226663" y="6165895"/>
            <a:ext cx="4721101"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 Docker as a non-root user</a:t>
            </a:r>
            <a:endParaRPr sz="1400" b="0" i="0" u="none" strike="noStrike" cap="none">
              <a:solidFill>
                <a:srgbClr val="3F3F3F"/>
              </a:solidFill>
              <a:latin typeface="Arial"/>
              <a:ea typeface="Arial"/>
              <a:cs typeface="Arial"/>
              <a:sym typeface="Arial"/>
            </a:endParaRPr>
          </a:p>
        </p:txBody>
      </p:sp>
      <p:sp>
        <p:nvSpPr>
          <p:cNvPr id="1176" name="Google Shape;1176;p32"/>
          <p:cNvSpPr/>
          <p:nvPr/>
        </p:nvSpPr>
        <p:spPr>
          <a:xfrm>
            <a:off x="985157" y="4986795"/>
            <a:ext cx="4594500" cy="7695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Configure a Docker to start on boot</a:t>
            </a:r>
            <a:endParaRPr sz="1400" b="0" i="0" u="none" strike="noStrike" cap="none">
              <a:solidFill>
                <a:srgbClr val="3F3F3F"/>
              </a:solidFill>
              <a:latin typeface="Arial"/>
              <a:ea typeface="Arial"/>
              <a:cs typeface="Arial"/>
              <a:sym typeface="Arial"/>
            </a:endParaRPr>
          </a:p>
        </p:txBody>
      </p:sp>
      <p:sp>
        <p:nvSpPr>
          <p:cNvPr id="1177" name="Google Shape;1177;p32"/>
          <p:cNvSpPr/>
          <p:nvPr/>
        </p:nvSpPr>
        <p:spPr>
          <a:xfrm>
            <a:off x="1711526" y="3593127"/>
            <a:ext cx="41457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Use a different storage engine</a:t>
            </a:r>
            <a:endParaRPr sz="1400" b="0" i="0" u="none" strike="noStrike" cap="none">
              <a:solidFill>
                <a:srgbClr val="3F3F3F"/>
              </a:solidFill>
              <a:latin typeface="Arial"/>
              <a:ea typeface="Arial"/>
              <a:cs typeface="Arial"/>
              <a:sym typeface="Arial"/>
            </a:endParaRPr>
          </a:p>
        </p:txBody>
      </p:sp>
      <p:sp>
        <p:nvSpPr>
          <p:cNvPr id="1178" name="Google Shape;1178;p32"/>
          <p:cNvSpPr/>
          <p:nvPr/>
        </p:nvSpPr>
        <p:spPr>
          <a:xfrm>
            <a:off x="5805625" y="2279250"/>
            <a:ext cx="53022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Configure the default logging driver</a:t>
            </a:r>
            <a:endParaRPr sz="1400" b="0" i="0" u="none" strike="noStrike" cap="none">
              <a:solidFill>
                <a:srgbClr val="3F3F3F"/>
              </a:solidFill>
              <a:latin typeface="Arial"/>
              <a:ea typeface="Arial"/>
              <a:cs typeface="Arial"/>
              <a:sym typeface="Arial"/>
            </a:endParaRPr>
          </a:p>
        </p:txBody>
      </p:sp>
      <p:sp>
        <p:nvSpPr>
          <p:cNvPr id="1179" name="Google Shape;1179;p32"/>
          <p:cNvSpPr/>
          <p:nvPr/>
        </p:nvSpPr>
        <p:spPr>
          <a:xfrm>
            <a:off x="10083681" y="3545341"/>
            <a:ext cx="50697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Configure where the Docker daemon listens for connections</a:t>
            </a:r>
            <a:endParaRPr sz="1400" b="0" i="0" u="none" strike="noStrike" cap="none">
              <a:solidFill>
                <a:srgbClr val="3F3F3F"/>
              </a:solidFill>
              <a:latin typeface="Arial"/>
              <a:ea typeface="Arial"/>
              <a:cs typeface="Arial"/>
              <a:sym typeface="Arial"/>
            </a:endParaRPr>
          </a:p>
        </p:txBody>
      </p:sp>
      <p:sp>
        <p:nvSpPr>
          <p:cNvPr id="1180" name="Google Shape;1180;p32"/>
          <p:cNvSpPr/>
          <p:nvPr/>
        </p:nvSpPr>
        <p:spPr>
          <a:xfrm>
            <a:off x="10510206" y="4969932"/>
            <a:ext cx="47910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Enable an IPv6 on the Docker daemon</a:t>
            </a:r>
            <a:endParaRPr sz="1400" b="0" i="0" u="none" strike="noStrike" cap="none">
              <a:solidFill>
                <a:srgbClr val="3F3F3F"/>
              </a:solidFill>
              <a:latin typeface="Arial"/>
              <a:ea typeface="Arial"/>
              <a:cs typeface="Arial"/>
              <a:sym typeface="Arial"/>
            </a:endParaRPr>
          </a:p>
        </p:txBody>
      </p:sp>
      <p:sp>
        <p:nvSpPr>
          <p:cNvPr id="1181" name="Google Shape;1181;p32"/>
          <p:cNvSpPr/>
          <p:nvPr/>
        </p:nvSpPr>
        <p:spPr>
          <a:xfrm>
            <a:off x="9900811" y="6165895"/>
            <a:ext cx="2811539"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Troubleshoot issues</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85"/>
        <p:cNvGrpSpPr/>
        <p:nvPr/>
      </p:nvGrpSpPr>
      <p:grpSpPr>
        <a:xfrm>
          <a:off x="0" y="0"/>
          <a:ext cx="0" cy="0"/>
          <a:chOff x="0" y="0"/>
          <a:chExt cx="0" cy="0"/>
        </a:xfrm>
      </p:grpSpPr>
      <p:sp>
        <p:nvSpPr>
          <p:cNvPr id="1186" name="Google Shape;1186;p33"/>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Universal Control Plane (UCP)</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91"/>
        <p:cNvGrpSpPr/>
        <p:nvPr/>
      </p:nvGrpSpPr>
      <p:grpSpPr>
        <a:xfrm>
          <a:off x="0" y="0"/>
          <a:ext cx="0" cy="0"/>
          <a:chOff x="0" y="0"/>
          <a:chExt cx="0" cy="0"/>
        </a:xfrm>
      </p:grpSpPr>
      <p:sp>
        <p:nvSpPr>
          <p:cNvPr id="1192" name="Google Shape;1192;p34"/>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UCP: Overview</a:t>
            </a:r>
            <a:endParaRPr>
              <a:solidFill>
                <a:srgbClr val="3F3F3F"/>
              </a:solidFill>
            </a:endParaRPr>
          </a:p>
        </p:txBody>
      </p:sp>
      <p:pic>
        <p:nvPicPr>
          <p:cNvPr id="1193" name="Google Shape;1193;p34"/>
          <p:cNvPicPr preferRelativeResize="0"/>
          <p:nvPr/>
        </p:nvPicPr>
        <p:blipFill rotWithShape="1">
          <a:blip r:embed="rId3">
            <a:alphaModFix/>
          </a:blip>
          <a:srcRect/>
          <a:stretch/>
        </p:blipFill>
        <p:spPr>
          <a:xfrm>
            <a:off x="6277736" y="546448"/>
            <a:ext cx="3700545" cy="530797"/>
          </a:xfrm>
          <a:prstGeom prst="rect">
            <a:avLst/>
          </a:prstGeom>
          <a:noFill/>
          <a:ln>
            <a:noFill/>
          </a:ln>
        </p:spPr>
      </p:pic>
      <p:sp>
        <p:nvSpPr>
          <p:cNvPr id="1194" name="Google Shape;1194;p34"/>
          <p:cNvSpPr/>
          <p:nvPr/>
        </p:nvSpPr>
        <p:spPr>
          <a:xfrm>
            <a:off x="2011017" y="1161061"/>
            <a:ext cx="12233967" cy="1428187"/>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Universal Control Plane is the cluster management solution from Docker Enterprise. This is installed on-premise or on a virtual private cloud. UCP helps in managing the applications and Docker cluster through a single interface.</a:t>
            </a:r>
            <a:endParaRPr sz="2200" b="0" i="0" u="none" strike="noStrike" cap="none">
              <a:solidFill>
                <a:srgbClr val="3F3F3F"/>
              </a:solidFill>
              <a:latin typeface="Open Sans"/>
              <a:ea typeface="Open Sans"/>
              <a:cs typeface="Open Sans"/>
              <a:sym typeface="Open Sans"/>
            </a:endParaRPr>
          </a:p>
        </p:txBody>
      </p:sp>
      <p:pic>
        <p:nvPicPr>
          <p:cNvPr id="1195" name="Google Shape;1195;p34" descr="A screenshot of a cell phone&#10;&#10;Description automatically generated"/>
          <p:cNvPicPr preferRelativeResize="0"/>
          <p:nvPr/>
        </p:nvPicPr>
        <p:blipFill rotWithShape="1">
          <a:blip r:embed="rId4">
            <a:alphaModFix/>
          </a:blip>
          <a:srcRect/>
          <a:stretch/>
        </p:blipFill>
        <p:spPr>
          <a:xfrm>
            <a:off x="2011017" y="2729881"/>
            <a:ext cx="12233968" cy="5769987"/>
          </a:xfrm>
          <a:prstGeom prst="rect">
            <a:avLst/>
          </a:prstGeom>
          <a:noFill/>
          <a:ln>
            <a:noFill/>
          </a:ln>
        </p:spPr>
      </p:pic>
      <p:sp>
        <p:nvSpPr>
          <p:cNvPr id="1196" name="Google Shape;1196;p34"/>
          <p:cNvSpPr/>
          <p:nvPr/>
        </p:nvSpPr>
        <p:spPr>
          <a:xfrm>
            <a:off x="336905" y="8836223"/>
            <a:ext cx="33482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https://docs.docker.com/ee/ucp/</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35"/>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UCP: Architecture</a:t>
            </a:r>
            <a:endParaRPr>
              <a:solidFill>
                <a:srgbClr val="3F3F3F"/>
              </a:solidFill>
            </a:endParaRPr>
          </a:p>
        </p:txBody>
      </p:sp>
      <p:pic>
        <p:nvPicPr>
          <p:cNvPr id="1203" name="Google Shape;1203;p35"/>
          <p:cNvPicPr preferRelativeResize="0"/>
          <p:nvPr/>
        </p:nvPicPr>
        <p:blipFill rotWithShape="1">
          <a:blip r:embed="rId3">
            <a:alphaModFix/>
          </a:blip>
          <a:srcRect/>
          <a:stretch/>
        </p:blipFill>
        <p:spPr>
          <a:xfrm>
            <a:off x="5889179" y="546448"/>
            <a:ext cx="4477659" cy="530797"/>
          </a:xfrm>
          <a:prstGeom prst="rect">
            <a:avLst/>
          </a:prstGeom>
          <a:noFill/>
          <a:ln>
            <a:noFill/>
          </a:ln>
        </p:spPr>
      </p:pic>
      <p:sp>
        <p:nvSpPr>
          <p:cNvPr id="1204" name="Google Shape;1204;p35"/>
          <p:cNvSpPr/>
          <p:nvPr/>
        </p:nvSpPr>
        <p:spPr>
          <a:xfrm>
            <a:off x="1175200" y="1385907"/>
            <a:ext cx="13457364" cy="975471"/>
          </a:xfrm>
          <a:prstGeom prst="roundRect">
            <a:avLst>
              <a:gd name="adj" fmla="val 5625"/>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After the deployment of a Universal Control Plane (UCP) instance, the developers and IT operations cannot interact with Docker Engine directly. They can interact with UCP. </a:t>
            </a:r>
            <a:endParaRPr sz="2200" b="0" i="0" u="none" strike="noStrike" cap="none">
              <a:solidFill>
                <a:srgbClr val="3F3F3F"/>
              </a:solidFill>
              <a:latin typeface="Open Sans"/>
              <a:ea typeface="Open Sans"/>
              <a:cs typeface="Open Sans"/>
              <a:sym typeface="Open Sans"/>
            </a:endParaRPr>
          </a:p>
        </p:txBody>
      </p:sp>
      <p:pic>
        <p:nvPicPr>
          <p:cNvPr id="1205" name="Google Shape;1205;p35"/>
          <p:cNvPicPr preferRelativeResize="0"/>
          <p:nvPr/>
        </p:nvPicPr>
        <p:blipFill rotWithShape="1">
          <a:blip r:embed="rId4">
            <a:alphaModFix/>
          </a:blip>
          <a:srcRect/>
          <a:stretch/>
        </p:blipFill>
        <p:spPr>
          <a:xfrm>
            <a:off x="1437107" y="2783675"/>
            <a:ext cx="13686586" cy="4130049"/>
          </a:xfrm>
          <a:prstGeom prst="rect">
            <a:avLst/>
          </a:prstGeom>
          <a:noFill/>
          <a:ln>
            <a:noFill/>
          </a:ln>
        </p:spPr>
      </p:pic>
      <p:sp>
        <p:nvSpPr>
          <p:cNvPr id="1206" name="Google Shape;1206;p35"/>
          <p:cNvSpPr/>
          <p:nvPr/>
        </p:nvSpPr>
        <p:spPr>
          <a:xfrm>
            <a:off x="489305" y="8827260"/>
            <a:ext cx="469558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https://docs.docker.com/ee/ucp/ucp-architecture/</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11"/>
        <p:cNvGrpSpPr/>
        <p:nvPr/>
      </p:nvGrpSpPr>
      <p:grpSpPr>
        <a:xfrm>
          <a:off x="0" y="0"/>
          <a:ext cx="0" cy="0"/>
          <a:chOff x="0" y="0"/>
          <a:chExt cx="0" cy="0"/>
        </a:xfrm>
      </p:grpSpPr>
      <p:sp>
        <p:nvSpPr>
          <p:cNvPr id="1212" name="Google Shape;1212;p36"/>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UCP: Architecture</a:t>
            </a:r>
            <a:endParaRPr>
              <a:solidFill>
                <a:srgbClr val="3F3F3F"/>
              </a:solidFill>
            </a:endParaRPr>
          </a:p>
        </p:txBody>
      </p:sp>
      <p:pic>
        <p:nvPicPr>
          <p:cNvPr id="1213" name="Google Shape;1213;p36"/>
          <p:cNvPicPr preferRelativeResize="0"/>
          <p:nvPr/>
        </p:nvPicPr>
        <p:blipFill rotWithShape="1">
          <a:blip r:embed="rId3">
            <a:alphaModFix/>
          </a:blip>
          <a:srcRect/>
          <a:stretch/>
        </p:blipFill>
        <p:spPr>
          <a:xfrm>
            <a:off x="5889179" y="546448"/>
            <a:ext cx="4477659" cy="530797"/>
          </a:xfrm>
          <a:prstGeom prst="rect">
            <a:avLst/>
          </a:prstGeom>
          <a:noFill/>
          <a:ln>
            <a:noFill/>
          </a:ln>
        </p:spPr>
      </p:pic>
      <p:sp>
        <p:nvSpPr>
          <p:cNvPr id="1214" name="Google Shape;1214;p36"/>
          <p:cNvSpPr/>
          <p:nvPr/>
        </p:nvSpPr>
        <p:spPr>
          <a:xfrm>
            <a:off x="3072642" y="1439646"/>
            <a:ext cx="10110716" cy="806175"/>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clustering and orchestration functionality is leveraged by Docker UCP.</a:t>
            </a:r>
            <a:endParaRPr sz="2200" b="0" i="0" u="none" strike="noStrike" cap="none">
              <a:solidFill>
                <a:srgbClr val="3F3F3F"/>
              </a:solidFill>
              <a:latin typeface="Open Sans"/>
              <a:ea typeface="Open Sans"/>
              <a:cs typeface="Open Sans"/>
              <a:sym typeface="Open Sans"/>
            </a:endParaRPr>
          </a:p>
        </p:txBody>
      </p:sp>
      <p:sp>
        <p:nvSpPr>
          <p:cNvPr id="1215" name="Google Shape;1215;p36"/>
          <p:cNvSpPr/>
          <p:nvPr/>
        </p:nvSpPr>
        <p:spPr>
          <a:xfrm>
            <a:off x="489305" y="8827260"/>
            <a:ext cx="469558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https://docs.docker.com/ee/ucp/ucp-architecture/</a:t>
            </a:r>
            <a:endParaRPr sz="1400" b="0" i="0" u="none" strike="noStrike" cap="none">
              <a:solidFill>
                <a:srgbClr val="3F3F3F"/>
              </a:solidFill>
              <a:latin typeface="Arial"/>
              <a:ea typeface="Arial"/>
              <a:cs typeface="Arial"/>
              <a:sym typeface="Arial"/>
            </a:endParaRPr>
          </a:p>
        </p:txBody>
      </p:sp>
      <p:pic>
        <p:nvPicPr>
          <p:cNvPr id="1216" name="Google Shape;1216;p36"/>
          <p:cNvPicPr preferRelativeResize="0"/>
          <p:nvPr/>
        </p:nvPicPr>
        <p:blipFill rotWithShape="1">
          <a:blip r:embed="rId4">
            <a:alphaModFix/>
          </a:blip>
          <a:srcRect/>
          <a:stretch/>
        </p:blipFill>
        <p:spPr>
          <a:xfrm>
            <a:off x="3072642" y="2407064"/>
            <a:ext cx="10110716" cy="619048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37"/>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UCP: Architecture</a:t>
            </a:r>
            <a:endParaRPr>
              <a:solidFill>
                <a:srgbClr val="3F3F3F"/>
              </a:solidFill>
            </a:endParaRPr>
          </a:p>
        </p:txBody>
      </p:sp>
      <p:pic>
        <p:nvPicPr>
          <p:cNvPr id="1223" name="Google Shape;1223;p37"/>
          <p:cNvPicPr preferRelativeResize="0"/>
          <p:nvPr/>
        </p:nvPicPr>
        <p:blipFill rotWithShape="1">
          <a:blip r:embed="rId3">
            <a:alphaModFix/>
          </a:blip>
          <a:srcRect/>
          <a:stretch/>
        </p:blipFill>
        <p:spPr>
          <a:xfrm>
            <a:off x="5889179" y="546448"/>
            <a:ext cx="4477659" cy="530797"/>
          </a:xfrm>
          <a:prstGeom prst="rect">
            <a:avLst/>
          </a:prstGeom>
          <a:noFill/>
          <a:ln>
            <a:noFill/>
          </a:ln>
        </p:spPr>
      </p:pic>
      <p:sp>
        <p:nvSpPr>
          <p:cNvPr id="1224" name="Google Shape;1224;p37"/>
          <p:cNvSpPr/>
          <p:nvPr/>
        </p:nvSpPr>
        <p:spPr>
          <a:xfrm>
            <a:off x="489305" y="8827260"/>
            <a:ext cx="469558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https://docs.docker.com/ee/ucp/ucp-architecture/</a:t>
            </a:r>
            <a:endParaRPr sz="1400" b="0" i="0" u="none" strike="noStrike" cap="none">
              <a:solidFill>
                <a:srgbClr val="3F3F3F"/>
              </a:solidFill>
              <a:latin typeface="Arial"/>
              <a:ea typeface="Arial"/>
              <a:cs typeface="Arial"/>
              <a:sym typeface="Arial"/>
            </a:endParaRPr>
          </a:p>
        </p:txBody>
      </p:sp>
      <p:grpSp>
        <p:nvGrpSpPr>
          <p:cNvPr id="1225" name="Google Shape;1225;p37"/>
          <p:cNvGrpSpPr/>
          <p:nvPr/>
        </p:nvGrpSpPr>
        <p:grpSpPr>
          <a:xfrm>
            <a:off x="833821" y="1462773"/>
            <a:ext cx="14162154" cy="6190488"/>
            <a:chOff x="833821" y="1462773"/>
            <a:chExt cx="14162154" cy="6190488"/>
          </a:xfrm>
        </p:grpSpPr>
        <p:pic>
          <p:nvPicPr>
            <p:cNvPr id="1226" name="Google Shape;1226;p37"/>
            <p:cNvPicPr preferRelativeResize="0"/>
            <p:nvPr/>
          </p:nvPicPr>
          <p:blipFill rotWithShape="1">
            <a:blip r:embed="rId4">
              <a:alphaModFix/>
            </a:blip>
            <a:srcRect/>
            <a:stretch/>
          </p:blipFill>
          <p:spPr>
            <a:xfrm>
              <a:off x="833821" y="1462773"/>
              <a:ext cx="9533017" cy="6190488"/>
            </a:xfrm>
            <a:prstGeom prst="rect">
              <a:avLst/>
            </a:prstGeom>
            <a:noFill/>
            <a:ln>
              <a:noFill/>
            </a:ln>
          </p:spPr>
        </p:pic>
        <p:sp>
          <p:nvSpPr>
            <p:cNvPr id="1227" name="Google Shape;1227;p37"/>
            <p:cNvSpPr/>
            <p:nvPr/>
          </p:nvSpPr>
          <p:spPr>
            <a:xfrm>
              <a:off x="1801907" y="1679334"/>
              <a:ext cx="7042256" cy="739792"/>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228" name="Google Shape;1228;p37"/>
            <p:cNvSpPr/>
            <p:nvPr/>
          </p:nvSpPr>
          <p:spPr>
            <a:xfrm>
              <a:off x="3065929" y="4594860"/>
              <a:ext cx="4508673" cy="739792"/>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229" name="Google Shape;1229;p37"/>
            <p:cNvSpPr/>
            <p:nvPr/>
          </p:nvSpPr>
          <p:spPr>
            <a:xfrm>
              <a:off x="11544175" y="2777404"/>
              <a:ext cx="3451800" cy="15246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swarm is a collection of nodes. Nodes operate in one of the two modes.</a:t>
              </a:r>
              <a:endParaRPr sz="2200" b="0" i="0" u="none" strike="noStrike" cap="none">
                <a:solidFill>
                  <a:srgbClr val="3F3F3F"/>
                </a:solidFill>
                <a:latin typeface="Open Sans"/>
                <a:ea typeface="Open Sans"/>
                <a:cs typeface="Open Sans"/>
                <a:sym typeface="Open Sans"/>
              </a:endParaRPr>
            </a:p>
          </p:txBody>
        </p:sp>
        <p:cxnSp>
          <p:nvCxnSpPr>
            <p:cNvPr id="1230" name="Google Shape;1230;p37"/>
            <p:cNvCxnSpPr>
              <a:stCxn id="1228" idx="3"/>
              <a:endCxn id="1229" idx="1"/>
            </p:cNvCxnSpPr>
            <p:nvPr/>
          </p:nvCxnSpPr>
          <p:spPr>
            <a:xfrm rot="10800000" flipH="1">
              <a:off x="7574602" y="3539756"/>
              <a:ext cx="3969600" cy="1425000"/>
            </a:xfrm>
            <a:prstGeom prst="straightConnector1">
              <a:avLst/>
            </a:prstGeom>
            <a:noFill/>
            <a:ln w="9525" cap="flat" cmpd="sng">
              <a:solidFill>
                <a:srgbClr val="5597D3"/>
              </a:solidFill>
              <a:prstDash val="solid"/>
              <a:round/>
              <a:headEnd type="none" w="sm" len="sm"/>
              <a:tailEnd type="triangle" w="med" len="med"/>
            </a:ln>
          </p:spPr>
        </p:cxnSp>
        <p:cxnSp>
          <p:nvCxnSpPr>
            <p:cNvPr id="1231" name="Google Shape;1231;p37"/>
            <p:cNvCxnSpPr>
              <a:stCxn id="1227" idx="3"/>
              <a:endCxn id="1229" idx="1"/>
            </p:cNvCxnSpPr>
            <p:nvPr/>
          </p:nvCxnSpPr>
          <p:spPr>
            <a:xfrm>
              <a:off x="8844163" y="2049230"/>
              <a:ext cx="2700000" cy="1490400"/>
            </a:xfrm>
            <a:prstGeom prst="straightConnector1">
              <a:avLst/>
            </a:prstGeom>
            <a:noFill/>
            <a:ln w="9525" cap="flat" cmpd="sng">
              <a:solidFill>
                <a:srgbClr val="5597D3"/>
              </a:solidFill>
              <a:prstDash val="solid"/>
              <a:round/>
              <a:headEnd type="none" w="sm" len="sm"/>
              <a:tailEnd type="triangle" w="med" len="med"/>
            </a:ln>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4"/>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67728" lvl="0" indent="0" algn="ctr" rtl="0">
              <a:lnSpc>
                <a:spcPct val="90000"/>
              </a:lnSpc>
              <a:spcBef>
                <a:spcPts val="1000"/>
              </a:spcBef>
              <a:spcAft>
                <a:spcPts val="0"/>
              </a:spcAft>
              <a:buSzPts val="2800"/>
              <a:buNone/>
            </a:pPr>
            <a:r>
              <a:rPr lang="en-US"/>
              <a:t>Docker Enterprise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36"/>
        <p:cNvGrpSpPr/>
        <p:nvPr/>
      </p:nvGrpSpPr>
      <p:grpSpPr>
        <a:xfrm>
          <a:off x="0" y="0"/>
          <a:ext cx="0" cy="0"/>
          <a:chOff x="0" y="0"/>
          <a:chExt cx="0" cy="0"/>
        </a:xfrm>
      </p:grpSpPr>
      <p:sp>
        <p:nvSpPr>
          <p:cNvPr id="1237" name="Google Shape;1237;p38"/>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UCP: Architecture</a:t>
            </a:r>
            <a:endParaRPr>
              <a:solidFill>
                <a:srgbClr val="3F3F3F"/>
              </a:solidFill>
            </a:endParaRPr>
          </a:p>
        </p:txBody>
      </p:sp>
      <p:pic>
        <p:nvPicPr>
          <p:cNvPr id="1238" name="Google Shape;1238;p38"/>
          <p:cNvPicPr preferRelativeResize="0"/>
          <p:nvPr/>
        </p:nvPicPr>
        <p:blipFill rotWithShape="1">
          <a:blip r:embed="rId3">
            <a:alphaModFix/>
          </a:blip>
          <a:srcRect/>
          <a:stretch/>
        </p:blipFill>
        <p:spPr>
          <a:xfrm>
            <a:off x="5889179" y="546448"/>
            <a:ext cx="4477659" cy="530797"/>
          </a:xfrm>
          <a:prstGeom prst="rect">
            <a:avLst/>
          </a:prstGeom>
          <a:noFill/>
          <a:ln>
            <a:noFill/>
          </a:ln>
        </p:spPr>
      </p:pic>
      <p:grpSp>
        <p:nvGrpSpPr>
          <p:cNvPr id="1239" name="Google Shape;1239;p38"/>
          <p:cNvGrpSpPr/>
          <p:nvPr/>
        </p:nvGrpSpPr>
        <p:grpSpPr>
          <a:xfrm>
            <a:off x="489305" y="1471736"/>
            <a:ext cx="14583185" cy="7672287"/>
            <a:chOff x="489305" y="1462773"/>
            <a:chExt cx="14583185" cy="7672287"/>
          </a:xfrm>
        </p:grpSpPr>
        <p:sp>
          <p:nvSpPr>
            <p:cNvPr id="1240" name="Google Shape;1240;p38"/>
            <p:cNvSpPr/>
            <p:nvPr/>
          </p:nvSpPr>
          <p:spPr>
            <a:xfrm>
              <a:off x="489305" y="8827260"/>
              <a:ext cx="46956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https://docs.docker.com/ee/ucp/ucp-architecture/</a:t>
              </a:r>
              <a:endParaRPr sz="1400" b="0" i="0" u="none" strike="noStrike" cap="none">
                <a:solidFill>
                  <a:srgbClr val="3F3F3F"/>
                </a:solidFill>
                <a:latin typeface="Arial"/>
                <a:ea typeface="Arial"/>
                <a:cs typeface="Arial"/>
                <a:sym typeface="Arial"/>
              </a:endParaRPr>
            </a:p>
          </p:txBody>
        </p:sp>
        <p:pic>
          <p:nvPicPr>
            <p:cNvPr id="1241" name="Google Shape;1241;p38"/>
            <p:cNvPicPr preferRelativeResize="0"/>
            <p:nvPr/>
          </p:nvPicPr>
          <p:blipFill rotWithShape="1">
            <a:blip r:embed="rId4">
              <a:alphaModFix/>
            </a:blip>
            <a:srcRect/>
            <a:stretch/>
          </p:blipFill>
          <p:spPr>
            <a:xfrm>
              <a:off x="833821" y="1462773"/>
              <a:ext cx="9533016" cy="6190488"/>
            </a:xfrm>
            <a:prstGeom prst="rect">
              <a:avLst/>
            </a:prstGeom>
            <a:noFill/>
            <a:ln>
              <a:noFill/>
            </a:ln>
          </p:spPr>
        </p:pic>
        <p:sp>
          <p:nvSpPr>
            <p:cNvPr id="1242" name="Google Shape;1242;p38"/>
            <p:cNvSpPr/>
            <p:nvPr/>
          </p:nvSpPr>
          <p:spPr>
            <a:xfrm>
              <a:off x="2930549" y="6020249"/>
              <a:ext cx="5406600" cy="739800"/>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243" name="Google Shape;1243;p38"/>
            <p:cNvSpPr/>
            <p:nvPr/>
          </p:nvSpPr>
          <p:spPr>
            <a:xfrm>
              <a:off x="11620690" y="1525856"/>
              <a:ext cx="3451800" cy="10773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On manager nodes, the </a:t>
              </a:r>
              <a:r>
                <a:rPr lang="en-US" sz="2200" b="0" i="1" u="none" strike="noStrike" cap="none">
                  <a:solidFill>
                    <a:srgbClr val="3F3F3F"/>
                  </a:solidFill>
                  <a:latin typeface="Open Sans"/>
                  <a:ea typeface="Open Sans"/>
                  <a:cs typeface="Open Sans"/>
                  <a:sym typeface="Open Sans"/>
                </a:rPr>
                <a:t>ucp-agent </a:t>
              </a:r>
              <a:r>
                <a:rPr lang="en-US" sz="2200" b="0" i="0" u="none" strike="noStrike" cap="none">
                  <a:solidFill>
                    <a:srgbClr val="3F3F3F"/>
                  </a:solidFill>
                  <a:latin typeface="Open Sans"/>
                  <a:ea typeface="Open Sans"/>
                  <a:cs typeface="Open Sans"/>
                  <a:sym typeface="Open Sans"/>
                </a:rPr>
                <a:t>serves all the UCP components.</a:t>
              </a:r>
              <a:endParaRPr sz="2200" b="0" i="1" u="none" strike="noStrike" cap="none">
                <a:solidFill>
                  <a:srgbClr val="3F3F3F"/>
                </a:solidFill>
                <a:latin typeface="Open Sans"/>
                <a:ea typeface="Open Sans"/>
                <a:cs typeface="Open Sans"/>
                <a:sym typeface="Open Sans"/>
              </a:endParaRPr>
            </a:p>
          </p:txBody>
        </p:sp>
        <p:cxnSp>
          <p:nvCxnSpPr>
            <p:cNvPr id="1244" name="Google Shape;1244;p38"/>
            <p:cNvCxnSpPr>
              <a:stCxn id="1245" idx="3"/>
              <a:endCxn id="1243" idx="1"/>
            </p:cNvCxnSpPr>
            <p:nvPr/>
          </p:nvCxnSpPr>
          <p:spPr>
            <a:xfrm>
              <a:off x="9521823" y="2064479"/>
              <a:ext cx="2098800" cy="0"/>
            </a:xfrm>
            <a:prstGeom prst="straightConnector1">
              <a:avLst/>
            </a:prstGeom>
            <a:noFill/>
            <a:ln w="9525" cap="flat" cmpd="sng">
              <a:solidFill>
                <a:srgbClr val="5597D3"/>
              </a:solidFill>
              <a:prstDash val="solid"/>
              <a:round/>
              <a:headEnd type="none" w="sm" len="sm"/>
              <a:tailEnd type="triangle" w="med" len="med"/>
            </a:ln>
          </p:spPr>
        </p:cxnSp>
        <p:sp>
          <p:nvSpPr>
            <p:cNvPr id="1245" name="Google Shape;1245;p38"/>
            <p:cNvSpPr/>
            <p:nvPr/>
          </p:nvSpPr>
          <p:spPr>
            <a:xfrm>
              <a:off x="1745823" y="1694579"/>
              <a:ext cx="7776000" cy="739800"/>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cxnSp>
          <p:nvCxnSpPr>
            <p:cNvPr id="1246" name="Google Shape;1246;p38"/>
            <p:cNvCxnSpPr>
              <a:stCxn id="1242" idx="3"/>
              <a:endCxn id="1247" idx="1"/>
            </p:cNvCxnSpPr>
            <p:nvPr/>
          </p:nvCxnSpPr>
          <p:spPr>
            <a:xfrm rot="10800000" flipH="1">
              <a:off x="8337149" y="4198349"/>
              <a:ext cx="3283500" cy="2191800"/>
            </a:xfrm>
            <a:prstGeom prst="straightConnector1">
              <a:avLst/>
            </a:prstGeom>
            <a:noFill/>
            <a:ln w="9525" cap="flat" cmpd="sng">
              <a:solidFill>
                <a:srgbClr val="5597D3"/>
              </a:solidFill>
              <a:prstDash val="solid"/>
              <a:round/>
              <a:headEnd type="none" w="sm" len="sm"/>
              <a:tailEnd type="triangle" w="med" len="med"/>
            </a:ln>
          </p:spPr>
        </p:cxnSp>
        <p:sp>
          <p:nvSpPr>
            <p:cNvPr id="1247" name="Google Shape;1247;p38"/>
            <p:cNvSpPr/>
            <p:nvPr/>
          </p:nvSpPr>
          <p:spPr>
            <a:xfrm>
              <a:off x="11620690" y="3795226"/>
              <a:ext cx="3451800" cy="8061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It is a globally scheduled service.</a:t>
              </a:r>
              <a:endParaRPr sz="2200" b="0" i="0" u="none" strike="noStrike" cap="none">
                <a:solidFill>
                  <a:srgbClr val="3F3F3F"/>
                </a:solidFill>
                <a:latin typeface="Open Sans"/>
                <a:ea typeface="Open Sans"/>
                <a:cs typeface="Open Sans"/>
                <a:sym typeface="Open Sans"/>
              </a:endParaRPr>
            </a:p>
          </p:txBody>
        </p:sp>
        <p:cxnSp>
          <p:nvCxnSpPr>
            <p:cNvPr id="1248" name="Google Shape;1248;p38"/>
            <p:cNvCxnSpPr>
              <a:stCxn id="1249" idx="3"/>
              <a:endCxn id="1247" idx="1"/>
            </p:cNvCxnSpPr>
            <p:nvPr/>
          </p:nvCxnSpPr>
          <p:spPr>
            <a:xfrm>
              <a:off x="9439923" y="3420865"/>
              <a:ext cx="2180700" cy="777300"/>
            </a:xfrm>
            <a:prstGeom prst="straightConnector1">
              <a:avLst/>
            </a:prstGeom>
            <a:noFill/>
            <a:ln w="9525" cap="flat" cmpd="sng">
              <a:solidFill>
                <a:srgbClr val="5597D3"/>
              </a:solidFill>
              <a:prstDash val="solid"/>
              <a:round/>
              <a:headEnd type="none" w="sm" len="sm"/>
              <a:tailEnd type="triangle" w="med" len="med"/>
            </a:ln>
          </p:spPr>
        </p:cxnSp>
        <p:sp>
          <p:nvSpPr>
            <p:cNvPr id="1249" name="Google Shape;1249;p38"/>
            <p:cNvSpPr/>
            <p:nvPr/>
          </p:nvSpPr>
          <p:spPr>
            <a:xfrm>
              <a:off x="1745823" y="3050965"/>
              <a:ext cx="7694100" cy="739800"/>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54"/>
        <p:cNvGrpSpPr/>
        <p:nvPr/>
      </p:nvGrpSpPr>
      <p:grpSpPr>
        <a:xfrm>
          <a:off x="0" y="0"/>
          <a:ext cx="0" cy="0"/>
          <a:chOff x="0" y="0"/>
          <a:chExt cx="0" cy="0"/>
        </a:xfrm>
      </p:grpSpPr>
      <p:sp>
        <p:nvSpPr>
          <p:cNvPr id="1255" name="Google Shape;1255;g6b6c14001a_1_48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solidFill>
                  <a:srgbClr val="3F3F3F"/>
                </a:solidFill>
              </a:rPr>
              <a:t>UCP: Architecture</a:t>
            </a:r>
            <a:endParaRPr>
              <a:solidFill>
                <a:srgbClr val="3F3F3F"/>
              </a:solidFill>
            </a:endParaRPr>
          </a:p>
        </p:txBody>
      </p:sp>
      <p:pic>
        <p:nvPicPr>
          <p:cNvPr id="1256" name="Google Shape;1256;g6b6c14001a_1_486"/>
          <p:cNvPicPr preferRelativeResize="0"/>
          <p:nvPr/>
        </p:nvPicPr>
        <p:blipFill rotWithShape="1">
          <a:blip r:embed="rId3">
            <a:alphaModFix/>
          </a:blip>
          <a:srcRect/>
          <a:stretch/>
        </p:blipFill>
        <p:spPr>
          <a:xfrm>
            <a:off x="5889179" y="546448"/>
            <a:ext cx="4477658" cy="530797"/>
          </a:xfrm>
          <a:prstGeom prst="rect">
            <a:avLst/>
          </a:prstGeom>
          <a:noFill/>
          <a:ln>
            <a:noFill/>
          </a:ln>
        </p:spPr>
      </p:pic>
      <p:grpSp>
        <p:nvGrpSpPr>
          <p:cNvPr id="1257" name="Google Shape;1257;g6b6c14001a_1_486"/>
          <p:cNvGrpSpPr/>
          <p:nvPr/>
        </p:nvGrpSpPr>
        <p:grpSpPr>
          <a:xfrm>
            <a:off x="489305" y="1471736"/>
            <a:ext cx="14583185" cy="7672287"/>
            <a:chOff x="489305" y="1462773"/>
            <a:chExt cx="14583185" cy="7672287"/>
          </a:xfrm>
        </p:grpSpPr>
        <p:sp>
          <p:nvSpPr>
            <p:cNvPr id="1258" name="Google Shape;1258;g6b6c14001a_1_486"/>
            <p:cNvSpPr/>
            <p:nvPr/>
          </p:nvSpPr>
          <p:spPr>
            <a:xfrm>
              <a:off x="489305" y="8827260"/>
              <a:ext cx="46956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https://docs.docker.com/ee/ucp/ucp-architecture/</a:t>
              </a:r>
              <a:endParaRPr sz="1400" b="0" i="0" u="none" strike="noStrike" cap="none">
                <a:solidFill>
                  <a:srgbClr val="3F3F3F"/>
                </a:solidFill>
                <a:latin typeface="Arial"/>
                <a:ea typeface="Arial"/>
                <a:cs typeface="Arial"/>
                <a:sym typeface="Arial"/>
              </a:endParaRPr>
            </a:p>
          </p:txBody>
        </p:sp>
        <p:pic>
          <p:nvPicPr>
            <p:cNvPr id="1259" name="Google Shape;1259;g6b6c14001a_1_486"/>
            <p:cNvPicPr preferRelativeResize="0"/>
            <p:nvPr/>
          </p:nvPicPr>
          <p:blipFill rotWithShape="1">
            <a:blip r:embed="rId4">
              <a:alphaModFix/>
            </a:blip>
            <a:srcRect/>
            <a:stretch/>
          </p:blipFill>
          <p:spPr>
            <a:xfrm>
              <a:off x="833821" y="1462773"/>
              <a:ext cx="9533016" cy="6190488"/>
            </a:xfrm>
            <a:prstGeom prst="rect">
              <a:avLst/>
            </a:prstGeom>
            <a:noFill/>
            <a:ln>
              <a:noFill/>
            </a:ln>
          </p:spPr>
        </p:pic>
        <p:sp>
          <p:nvSpPr>
            <p:cNvPr id="1260" name="Google Shape;1260;g6b6c14001a_1_486"/>
            <p:cNvSpPr/>
            <p:nvPr/>
          </p:nvSpPr>
          <p:spPr>
            <a:xfrm>
              <a:off x="11620690" y="4357416"/>
              <a:ext cx="3451800" cy="10773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On worker nodes, the </a:t>
              </a:r>
              <a:r>
                <a:rPr lang="en-US" sz="2200" b="0" i="1" u="none" strike="noStrike" cap="none">
                  <a:solidFill>
                    <a:srgbClr val="3F3F3F"/>
                  </a:solidFill>
                  <a:latin typeface="Open Sans"/>
                  <a:ea typeface="Open Sans"/>
                  <a:cs typeface="Open Sans"/>
                  <a:sym typeface="Open Sans"/>
                </a:rPr>
                <a:t>ucp-agent </a:t>
              </a:r>
              <a:r>
                <a:rPr lang="en-US" sz="2200" b="0" i="0" u="none" strike="noStrike" cap="none">
                  <a:solidFill>
                    <a:srgbClr val="3F3F3F"/>
                  </a:solidFill>
                  <a:latin typeface="Open Sans"/>
                  <a:ea typeface="Open Sans"/>
                  <a:cs typeface="Open Sans"/>
                  <a:sym typeface="Open Sans"/>
                </a:rPr>
                <a:t>starts serving a proxy service.</a:t>
              </a:r>
              <a:endParaRPr sz="2200" b="0" i="1" u="none" strike="noStrike" cap="none">
                <a:solidFill>
                  <a:srgbClr val="3F3F3F"/>
                </a:solidFill>
                <a:latin typeface="Open Sans"/>
                <a:ea typeface="Open Sans"/>
                <a:cs typeface="Open Sans"/>
                <a:sym typeface="Open Sans"/>
              </a:endParaRPr>
            </a:p>
          </p:txBody>
        </p:sp>
        <p:cxnSp>
          <p:nvCxnSpPr>
            <p:cNvPr id="1261" name="Google Shape;1261;g6b6c14001a_1_486"/>
            <p:cNvCxnSpPr>
              <a:stCxn id="1262" idx="3"/>
              <a:endCxn id="1260" idx="1"/>
            </p:cNvCxnSpPr>
            <p:nvPr/>
          </p:nvCxnSpPr>
          <p:spPr>
            <a:xfrm rot="10800000" flipH="1">
              <a:off x="8128049" y="4896050"/>
              <a:ext cx="3492600" cy="65400"/>
            </a:xfrm>
            <a:prstGeom prst="straightConnector1">
              <a:avLst/>
            </a:prstGeom>
            <a:noFill/>
            <a:ln w="9525" cap="flat" cmpd="sng">
              <a:solidFill>
                <a:srgbClr val="5597D3"/>
              </a:solidFill>
              <a:prstDash val="solid"/>
              <a:round/>
              <a:headEnd type="none" w="sm" len="sm"/>
              <a:tailEnd type="triangle" w="med" len="med"/>
            </a:ln>
          </p:spPr>
        </p:cxnSp>
        <p:sp>
          <p:nvSpPr>
            <p:cNvPr id="1262" name="Google Shape;1262;g6b6c14001a_1_486"/>
            <p:cNvSpPr/>
            <p:nvPr/>
          </p:nvSpPr>
          <p:spPr>
            <a:xfrm>
              <a:off x="2930549" y="4591550"/>
              <a:ext cx="5197500" cy="739800"/>
            </a:xfrm>
            <a:prstGeom prst="rect">
              <a:avLst/>
            </a:prstGeom>
            <a:noFill/>
            <a:ln w="38100" cap="flat" cmpd="sng">
              <a:solidFill>
                <a:srgbClr val="FFD96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67"/>
        <p:cNvGrpSpPr/>
        <p:nvPr/>
      </p:nvGrpSpPr>
      <p:grpSpPr>
        <a:xfrm>
          <a:off x="0" y="0"/>
          <a:ext cx="0" cy="0"/>
          <a:chOff x="0" y="0"/>
          <a:chExt cx="0" cy="0"/>
        </a:xfrm>
      </p:grpSpPr>
      <p:sp>
        <p:nvSpPr>
          <p:cNvPr id="1268" name="Google Shape;1268;p39"/>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Interaction with UCP</a:t>
            </a:r>
            <a:endParaRPr>
              <a:solidFill>
                <a:srgbClr val="3F3F3F"/>
              </a:solidFill>
            </a:endParaRPr>
          </a:p>
        </p:txBody>
      </p:sp>
      <p:pic>
        <p:nvPicPr>
          <p:cNvPr id="1269" name="Google Shape;1269;p39"/>
          <p:cNvPicPr preferRelativeResize="0"/>
          <p:nvPr/>
        </p:nvPicPr>
        <p:blipFill rotWithShape="1">
          <a:blip r:embed="rId3">
            <a:alphaModFix/>
          </a:blip>
          <a:srcRect/>
          <a:stretch/>
        </p:blipFill>
        <p:spPr>
          <a:xfrm>
            <a:off x="5665296" y="546448"/>
            <a:ext cx="4925425" cy="530797"/>
          </a:xfrm>
          <a:prstGeom prst="rect">
            <a:avLst/>
          </a:prstGeom>
          <a:noFill/>
          <a:ln>
            <a:noFill/>
          </a:ln>
        </p:spPr>
      </p:pic>
      <p:sp>
        <p:nvSpPr>
          <p:cNvPr id="1270" name="Google Shape;1270;p39"/>
          <p:cNvSpPr/>
          <p:nvPr/>
        </p:nvSpPr>
        <p:spPr>
          <a:xfrm>
            <a:off x="522033" y="8836223"/>
            <a:ext cx="469558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https://docs.docker.com/ee/ucp/ucp-architecture/</a:t>
            </a:r>
            <a:endParaRPr sz="1400" b="0" i="0" u="none" strike="noStrike" cap="none">
              <a:solidFill>
                <a:srgbClr val="3F3F3F"/>
              </a:solidFill>
              <a:latin typeface="Arial"/>
              <a:ea typeface="Arial"/>
              <a:cs typeface="Arial"/>
              <a:sym typeface="Arial"/>
            </a:endParaRPr>
          </a:p>
        </p:txBody>
      </p:sp>
      <p:grpSp>
        <p:nvGrpSpPr>
          <p:cNvPr id="1271" name="Google Shape;1271;p39"/>
          <p:cNvGrpSpPr/>
          <p:nvPr/>
        </p:nvGrpSpPr>
        <p:grpSpPr>
          <a:xfrm>
            <a:off x="3526183" y="1462773"/>
            <a:ext cx="9203664" cy="7391143"/>
            <a:chOff x="3526183" y="1462773"/>
            <a:chExt cx="9203664" cy="7391143"/>
          </a:xfrm>
        </p:grpSpPr>
        <p:pic>
          <p:nvPicPr>
            <p:cNvPr id="1272" name="Google Shape;1272;p39"/>
            <p:cNvPicPr preferRelativeResize="0"/>
            <p:nvPr/>
          </p:nvPicPr>
          <p:blipFill rotWithShape="1">
            <a:blip r:embed="rId4">
              <a:alphaModFix/>
            </a:blip>
            <a:srcRect/>
            <a:stretch/>
          </p:blipFill>
          <p:spPr>
            <a:xfrm>
              <a:off x="3526183" y="1462773"/>
              <a:ext cx="9203664" cy="7391143"/>
            </a:xfrm>
            <a:prstGeom prst="rect">
              <a:avLst/>
            </a:prstGeom>
            <a:noFill/>
            <a:ln>
              <a:noFill/>
            </a:ln>
          </p:spPr>
        </p:pic>
        <p:pic>
          <p:nvPicPr>
            <p:cNvPr id="1273" name="Google Shape;1273;p39"/>
            <p:cNvPicPr preferRelativeResize="0"/>
            <p:nvPr/>
          </p:nvPicPr>
          <p:blipFill rotWithShape="1">
            <a:blip r:embed="rId5">
              <a:alphaModFix/>
            </a:blip>
            <a:srcRect/>
            <a:stretch/>
          </p:blipFill>
          <p:spPr>
            <a:xfrm>
              <a:off x="3854616" y="8198760"/>
              <a:ext cx="1556442" cy="444699"/>
            </a:xfrm>
            <a:prstGeom prst="rect">
              <a:avLst/>
            </a:prstGeom>
            <a:noFill/>
            <a:ln>
              <a:noFill/>
            </a:ln>
          </p:spPr>
        </p:pic>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77"/>
        <p:cNvGrpSpPr/>
        <p:nvPr/>
      </p:nvGrpSpPr>
      <p:grpSpPr>
        <a:xfrm>
          <a:off x="0" y="0"/>
          <a:ext cx="0" cy="0"/>
          <a:chOff x="0" y="0"/>
          <a:chExt cx="0" cy="0"/>
        </a:xfrm>
      </p:grpSpPr>
      <p:sp>
        <p:nvSpPr>
          <p:cNvPr id="1278" name="Google Shape;1278;p40"/>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Installation of UCP</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sp>
        <p:nvSpPr>
          <p:cNvPr id="1284" name="Google Shape;1284;p41"/>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Installation</a:t>
            </a:r>
            <a:endParaRPr>
              <a:solidFill>
                <a:srgbClr val="3F3F3F"/>
              </a:solidFill>
            </a:endParaRPr>
          </a:p>
        </p:txBody>
      </p:sp>
      <p:pic>
        <p:nvPicPr>
          <p:cNvPr id="1285" name="Google Shape;1285;p41"/>
          <p:cNvPicPr preferRelativeResize="0"/>
          <p:nvPr/>
        </p:nvPicPr>
        <p:blipFill rotWithShape="1">
          <a:blip r:embed="rId3">
            <a:alphaModFix/>
          </a:blip>
          <a:srcRect/>
          <a:stretch/>
        </p:blipFill>
        <p:spPr>
          <a:xfrm>
            <a:off x="6737871" y="546448"/>
            <a:ext cx="2780275" cy="530797"/>
          </a:xfrm>
          <a:prstGeom prst="rect">
            <a:avLst/>
          </a:prstGeom>
          <a:noFill/>
          <a:ln>
            <a:noFill/>
          </a:ln>
        </p:spPr>
      </p:pic>
      <p:sp>
        <p:nvSpPr>
          <p:cNvPr id="1286" name="Google Shape;1286;p41"/>
          <p:cNvSpPr/>
          <p:nvPr/>
        </p:nvSpPr>
        <p:spPr>
          <a:xfrm>
            <a:off x="1503604" y="2273627"/>
            <a:ext cx="11904673" cy="2760274"/>
          </a:xfrm>
          <a:prstGeom prst="roundRect">
            <a:avLst>
              <a:gd name="adj" fmla="val 911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8GB of RAM is required for manager nodes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4GB of RAM is required</a:t>
            </a:r>
            <a:r>
              <a:rPr lang="en-US" sz="1400" b="0" i="0" u="none" strike="noStrike" cap="none">
                <a:solidFill>
                  <a:srgbClr val="3F3F3F"/>
                </a:solidFill>
                <a:latin typeface="Arial"/>
                <a:ea typeface="Arial"/>
                <a:cs typeface="Arial"/>
                <a:sym typeface="Arial"/>
              </a:rPr>
              <a:t> </a:t>
            </a:r>
            <a:r>
              <a:rPr lang="en-US" sz="2200" b="0" i="0" u="none" strike="noStrike" cap="none">
                <a:solidFill>
                  <a:srgbClr val="3F3F3F"/>
                </a:solidFill>
                <a:latin typeface="Open Sans"/>
                <a:ea typeface="Open Sans"/>
                <a:cs typeface="Open Sans"/>
                <a:sym typeface="Open Sans"/>
              </a:rPr>
              <a:t>for worker nodes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2 vCPUs are required for manager nodes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10GB of free disk space is required for the /var partition for manager nodes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500MB of free disk space is required for the /var partition for worker nodes</a:t>
            </a:r>
            <a:endParaRPr sz="1400" b="0" i="0" u="none" strike="noStrike" cap="none">
              <a:solidFill>
                <a:srgbClr val="3F3F3F"/>
              </a:solidFill>
              <a:latin typeface="Arial"/>
              <a:ea typeface="Arial"/>
              <a:cs typeface="Arial"/>
              <a:sym typeface="Arial"/>
            </a:endParaRPr>
          </a:p>
        </p:txBody>
      </p:sp>
      <p:sp>
        <p:nvSpPr>
          <p:cNvPr id="1287" name="Google Shape;1287;p41"/>
          <p:cNvSpPr/>
          <p:nvPr/>
        </p:nvSpPr>
        <p:spPr>
          <a:xfrm>
            <a:off x="1503605" y="1392002"/>
            <a:ext cx="5470241" cy="625862"/>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Minimum requirements:</a:t>
            </a:r>
            <a:endParaRPr sz="1400" b="0" i="0" u="none" strike="noStrike" cap="none">
              <a:solidFill>
                <a:srgbClr val="000000"/>
              </a:solidFill>
              <a:latin typeface="Arial"/>
              <a:ea typeface="Arial"/>
              <a:cs typeface="Arial"/>
              <a:sym typeface="Arial"/>
            </a:endParaRPr>
          </a:p>
        </p:txBody>
      </p:sp>
      <p:sp>
        <p:nvSpPr>
          <p:cNvPr id="1288" name="Google Shape;1288;p41"/>
          <p:cNvSpPr/>
          <p:nvPr/>
        </p:nvSpPr>
        <p:spPr>
          <a:xfrm>
            <a:off x="1503604" y="5579203"/>
            <a:ext cx="5470241" cy="625862"/>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Recommended requirements:</a:t>
            </a:r>
            <a:endParaRPr sz="2200" b="0" i="0" u="none" strike="noStrike" cap="none">
              <a:solidFill>
                <a:schemeClr val="lt1"/>
              </a:solidFill>
              <a:latin typeface="Open Sans"/>
              <a:ea typeface="Open Sans"/>
              <a:cs typeface="Open Sans"/>
              <a:sym typeface="Open Sans"/>
            </a:endParaRPr>
          </a:p>
        </p:txBody>
      </p:sp>
      <p:sp>
        <p:nvSpPr>
          <p:cNvPr id="1289" name="Google Shape;1289;p41"/>
          <p:cNvSpPr/>
          <p:nvPr/>
        </p:nvSpPr>
        <p:spPr>
          <a:xfrm>
            <a:off x="1503604" y="6460538"/>
            <a:ext cx="11904673" cy="1642531"/>
          </a:xfrm>
          <a:prstGeom prst="roundRect">
            <a:avLst>
              <a:gd name="adj" fmla="val 1160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16GB of RAM required for manager nodes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4 vCPUs required for manager nodes</a:t>
            </a:r>
            <a:endParaRPr sz="1400" b="0" i="0" u="none" strike="noStrike" cap="none">
              <a:solidFill>
                <a:srgbClr val="3F3F3F"/>
              </a:solidFill>
              <a:latin typeface="Arial"/>
              <a:ea typeface="Arial"/>
              <a:cs typeface="Arial"/>
              <a:sym typeface="Arial"/>
            </a:endParaRPr>
          </a:p>
          <a:p>
            <a:pPr marL="171450" marR="0" lvl="0" indent="-171450" algn="l" rtl="0">
              <a:lnSpc>
                <a:spcPct val="15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25-100GB of free disk space</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Google Shape;1295;p42"/>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Installation</a:t>
            </a:r>
            <a:endParaRPr>
              <a:solidFill>
                <a:srgbClr val="3F3F3F"/>
              </a:solidFill>
            </a:endParaRPr>
          </a:p>
        </p:txBody>
      </p:sp>
      <p:pic>
        <p:nvPicPr>
          <p:cNvPr id="1296" name="Google Shape;1296;p42"/>
          <p:cNvPicPr preferRelativeResize="0"/>
          <p:nvPr/>
        </p:nvPicPr>
        <p:blipFill rotWithShape="1">
          <a:blip r:embed="rId3">
            <a:alphaModFix/>
          </a:blip>
          <a:srcRect/>
          <a:stretch/>
        </p:blipFill>
        <p:spPr>
          <a:xfrm>
            <a:off x="6737871" y="546448"/>
            <a:ext cx="2780275" cy="530797"/>
          </a:xfrm>
          <a:prstGeom prst="rect">
            <a:avLst/>
          </a:prstGeom>
          <a:noFill/>
          <a:ln>
            <a:noFill/>
          </a:ln>
        </p:spPr>
      </p:pic>
      <p:sp>
        <p:nvSpPr>
          <p:cNvPr id="1297" name="Google Shape;1297;p42"/>
          <p:cNvSpPr/>
          <p:nvPr/>
        </p:nvSpPr>
        <p:spPr>
          <a:xfrm>
            <a:off x="1444600" y="5351400"/>
            <a:ext cx="13461599" cy="2469600"/>
          </a:xfrm>
          <a:prstGeom prst="roundRect">
            <a:avLst>
              <a:gd name="adj" fmla="val 1160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Scope of the port:</a:t>
            </a:r>
            <a:r>
              <a:rPr lang="en-US" sz="2200" b="0" i="0" u="none" strike="noStrike" cap="none">
                <a:solidFill>
                  <a:srgbClr val="3F3F3F"/>
                </a:solidFill>
                <a:latin typeface="Open Sans"/>
                <a:ea typeface="Open Sans"/>
                <a:cs typeface="Open Sans"/>
                <a:sym typeface="Open Sans"/>
              </a:rPr>
              <a:t> It’s the incoming traffic from a set of hosts.</a:t>
            </a:r>
            <a:endParaRPr sz="1400" b="0" i="0" u="none" strike="noStrike" cap="none">
              <a:solidFill>
                <a:srgbClr val="3F3F3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1"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Types of scope:</a:t>
            </a:r>
            <a:endParaRPr sz="1400" b="0" i="0" u="none" strike="noStrike" cap="none">
              <a:solidFill>
                <a:srgbClr val="3F3F3F"/>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External: Traffic that arrives from outside of the cluster through the end-user interaction</a:t>
            </a:r>
            <a:endParaRPr sz="1400" b="0" i="0" u="none" strike="noStrike" cap="none">
              <a:solidFill>
                <a:srgbClr val="3F3F3F"/>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Internal: Traffic that arrives from other hosts in the same cluster</a:t>
            </a:r>
            <a:endParaRPr sz="1400" b="0" i="0" u="none" strike="noStrike" cap="none">
              <a:solidFill>
                <a:srgbClr val="3F3F3F"/>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Self: Traffic that arrives to the port only from the processes that are occuring on the same host</a:t>
            </a:r>
            <a:endParaRPr sz="1400" b="0" i="0" u="none" strike="noStrike" cap="none">
              <a:solidFill>
                <a:srgbClr val="3F3F3F"/>
              </a:solidFill>
              <a:latin typeface="Arial"/>
              <a:ea typeface="Arial"/>
              <a:cs typeface="Arial"/>
              <a:sym typeface="Arial"/>
            </a:endParaRPr>
          </a:p>
        </p:txBody>
      </p:sp>
      <p:sp>
        <p:nvSpPr>
          <p:cNvPr id="1298" name="Google Shape;1298;p42"/>
          <p:cNvSpPr/>
          <p:nvPr/>
        </p:nvSpPr>
        <p:spPr>
          <a:xfrm>
            <a:off x="1444600" y="2381525"/>
            <a:ext cx="13461599" cy="1272000"/>
          </a:xfrm>
          <a:prstGeom prst="roundRect">
            <a:avLst>
              <a:gd name="adj" fmla="val 1980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Docker Engine Enterprise version 19.03 is required.</a:t>
            </a:r>
            <a:endParaRPr sz="1400" b="0" i="0" u="none" strike="noStrike" cap="none">
              <a:solidFill>
                <a:srgbClr val="3F3F3F"/>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Linux kernel version 3.10 or higher is required.</a:t>
            </a:r>
            <a:endParaRPr sz="1400" b="0" i="0" u="none" strike="noStrike" cap="none">
              <a:solidFill>
                <a:srgbClr val="3F3F3F"/>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A static IP address for each node in the cluster is required.</a:t>
            </a:r>
            <a:endParaRPr sz="1400" b="0" i="0" u="none" strike="noStrike" cap="none">
              <a:solidFill>
                <a:srgbClr val="3F3F3F"/>
              </a:solidFill>
              <a:latin typeface="Arial"/>
              <a:ea typeface="Arial"/>
              <a:cs typeface="Arial"/>
              <a:sym typeface="Arial"/>
            </a:endParaRPr>
          </a:p>
        </p:txBody>
      </p:sp>
      <p:sp>
        <p:nvSpPr>
          <p:cNvPr id="1299" name="Google Shape;1299;p42"/>
          <p:cNvSpPr/>
          <p:nvPr/>
        </p:nvSpPr>
        <p:spPr>
          <a:xfrm>
            <a:off x="1444611" y="1501203"/>
            <a:ext cx="5470241" cy="625862"/>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Hardware and software requirements:</a:t>
            </a:r>
            <a:endParaRPr sz="1400" b="0" i="0" u="none" strike="noStrike" cap="none">
              <a:solidFill>
                <a:srgbClr val="000000"/>
              </a:solidFill>
              <a:latin typeface="Arial"/>
              <a:ea typeface="Arial"/>
              <a:cs typeface="Arial"/>
              <a:sym typeface="Arial"/>
            </a:endParaRPr>
          </a:p>
        </p:txBody>
      </p:sp>
      <p:sp>
        <p:nvSpPr>
          <p:cNvPr id="1300" name="Google Shape;1300;p42"/>
          <p:cNvSpPr/>
          <p:nvPr/>
        </p:nvSpPr>
        <p:spPr>
          <a:xfrm>
            <a:off x="1444611" y="4475535"/>
            <a:ext cx="5470241" cy="625862"/>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Traffic:</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305"/>
        <p:cNvGrpSpPr/>
        <p:nvPr/>
      </p:nvGrpSpPr>
      <p:grpSpPr>
        <a:xfrm>
          <a:off x="0" y="0"/>
          <a:ext cx="0" cy="0"/>
          <a:chOff x="0" y="0"/>
          <a:chExt cx="0" cy="0"/>
        </a:xfrm>
      </p:grpSpPr>
      <p:sp>
        <p:nvSpPr>
          <p:cNvPr id="1306" name="Google Shape;1306;p43"/>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Installation</a:t>
            </a:r>
            <a:endParaRPr/>
          </a:p>
        </p:txBody>
      </p:sp>
      <p:pic>
        <p:nvPicPr>
          <p:cNvPr id="1307" name="Google Shape;1307;p43"/>
          <p:cNvPicPr preferRelativeResize="0"/>
          <p:nvPr/>
        </p:nvPicPr>
        <p:blipFill rotWithShape="1">
          <a:blip r:embed="rId3">
            <a:alphaModFix/>
          </a:blip>
          <a:srcRect/>
          <a:stretch/>
        </p:blipFill>
        <p:spPr>
          <a:xfrm>
            <a:off x="6737871" y="546448"/>
            <a:ext cx="2780275" cy="530797"/>
          </a:xfrm>
          <a:prstGeom prst="rect">
            <a:avLst/>
          </a:prstGeom>
          <a:noFill/>
          <a:ln>
            <a:noFill/>
          </a:ln>
        </p:spPr>
      </p:pic>
      <p:sp>
        <p:nvSpPr>
          <p:cNvPr id="1308" name="Google Shape;1308;p43"/>
          <p:cNvSpPr/>
          <p:nvPr/>
        </p:nvSpPr>
        <p:spPr>
          <a:xfrm>
            <a:off x="1138175" y="5034531"/>
            <a:ext cx="8379971" cy="625862"/>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Disabling CLOUD_NETCONGIF_MANAGE before installing UCP:</a:t>
            </a:r>
            <a:endParaRPr sz="2200" b="0" i="0" u="none" strike="noStrike" cap="none">
              <a:solidFill>
                <a:schemeClr val="lt1"/>
              </a:solidFill>
              <a:latin typeface="Open Sans"/>
              <a:ea typeface="Open Sans"/>
              <a:cs typeface="Open Sans"/>
              <a:sym typeface="Open Sans"/>
            </a:endParaRPr>
          </a:p>
        </p:txBody>
      </p:sp>
      <p:sp>
        <p:nvSpPr>
          <p:cNvPr id="1309" name="Google Shape;1309;p43"/>
          <p:cNvSpPr/>
          <p:nvPr/>
        </p:nvSpPr>
        <p:spPr>
          <a:xfrm>
            <a:off x="1138175" y="5898080"/>
            <a:ext cx="14678474" cy="2699472"/>
          </a:xfrm>
          <a:prstGeom prst="roundRect">
            <a:avLst>
              <a:gd name="adj" fmla="val 7783"/>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3F3F3F"/>
              </a:buClr>
              <a:buSzPts val="2200"/>
              <a:buFont typeface="Open Sans"/>
              <a:buAutoNum type="arabicPeriod"/>
            </a:pPr>
            <a:r>
              <a:rPr lang="en-US" sz="2200" b="0" i="0" u="none" strike="noStrike" cap="none">
                <a:solidFill>
                  <a:srgbClr val="3F3F3F"/>
                </a:solidFill>
                <a:latin typeface="Open Sans"/>
                <a:ea typeface="Open Sans"/>
                <a:cs typeface="Open Sans"/>
                <a:sym typeface="Open Sans"/>
              </a:rPr>
              <a:t> Set the following parameter in the network interface configuration file, `/etc/sysconfig/network/ifcfg-eth0`:</a:t>
            </a:r>
            <a:endParaRPr sz="1400" b="0" i="0" u="none" strike="noStrike" cap="none">
              <a:solidFill>
                <a:srgbClr val="000000"/>
              </a:solidFill>
              <a:latin typeface="Arial"/>
              <a:ea typeface="Arial"/>
              <a:cs typeface="Arial"/>
              <a:sym typeface="Arial"/>
            </a:endParaRPr>
          </a:p>
          <a:p>
            <a:pPr marL="457200" marR="0" lvl="1" indent="0" algn="l" rtl="0">
              <a:lnSpc>
                <a:spcPct val="100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a:t>
            </a:r>
            <a:br>
              <a:rPr lang="en-US" sz="2200" b="0" i="1"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CLOUD_NETCONFIG_MANAGE="no“</a:t>
            </a:r>
            <a:br>
              <a:rPr lang="en-US" sz="2200" b="0" i="1" u="none" strike="noStrike" cap="none">
                <a:solidFill>
                  <a:srgbClr val="3F3F3F"/>
                </a:solidFill>
                <a:latin typeface="Open Sans"/>
                <a:ea typeface="Open Sans"/>
                <a:cs typeface="Open Sans"/>
                <a:sym typeface="Open Sans"/>
              </a:rPr>
            </a:br>
            <a:endParaRPr sz="2200" b="0" i="1" u="none" strike="noStrike" cap="none">
              <a:solidFill>
                <a:srgbClr val="3F3F3F"/>
              </a:solidFill>
              <a:latin typeface="Open Sans"/>
              <a:ea typeface="Open Sans"/>
              <a:cs typeface="Open Sans"/>
              <a:sym typeface="Open Sans"/>
            </a:endParaRPr>
          </a:p>
          <a:p>
            <a:pPr marL="457200" marR="0" lvl="1" indent="0" algn="l" rtl="0">
              <a:lnSpc>
                <a:spcPct val="100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 Run `</a:t>
            </a:r>
            <a:r>
              <a:rPr lang="en-US" sz="2200" b="0" i="1" u="none" strike="noStrike" cap="none">
                <a:solidFill>
                  <a:srgbClr val="3F3F3F"/>
                </a:solidFill>
                <a:latin typeface="Open Sans"/>
                <a:ea typeface="Open Sans"/>
                <a:cs typeface="Open Sans"/>
                <a:sym typeface="Open Sans"/>
              </a:rPr>
              <a:t>service network restart</a:t>
            </a:r>
            <a:r>
              <a:rPr lang="en-US" sz="2200" b="0" i="0" u="none" strike="noStrike" cap="none">
                <a:solidFill>
                  <a:srgbClr val="3F3F3F"/>
                </a:solidFill>
                <a:latin typeface="Open Sans"/>
                <a:ea typeface="Open Sans"/>
                <a:cs typeface="Open Sans"/>
                <a:sym typeface="Open Sans"/>
              </a:rPr>
              <a:t>`.</a:t>
            </a:r>
            <a:endParaRPr sz="2200" b="0" i="0" u="none" strike="noStrike" cap="none">
              <a:solidFill>
                <a:srgbClr val="3F3F3F"/>
              </a:solidFill>
              <a:latin typeface="Open Sans"/>
              <a:ea typeface="Open Sans"/>
              <a:cs typeface="Open Sans"/>
              <a:sym typeface="Open Sans"/>
            </a:endParaRPr>
          </a:p>
        </p:txBody>
      </p:sp>
      <p:graphicFrame>
        <p:nvGraphicFramePr>
          <p:cNvPr id="1310" name="Google Shape;1310;p43"/>
          <p:cNvGraphicFramePr/>
          <p:nvPr/>
        </p:nvGraphicFramePr>
        <p:xfrm>
          <a:off x="1413906" y="1715863"/>
          <a:ext cx="3000000" cy="3000000"/>
        </p:xfrm>
        <a:graphic>
          <a:graphicData uri="http://schemas.openxmlformats.org/drawingml/2006/table">
            <a:tbl>
              <a:tblPr firstRow="1" bandRow="1">
                <a:noFill/>
                <a:tableStyleId>{59A9444F-7D21-4988-8F10-8423E9009EF1}</a:tableStyleId>
              </a:tblPr>
              <a:tblGrid>
                <a:gridCol w="2622625">
                  <a:extLst>
                    <a:ext uri="{9D8B030D-6E8A-4147-A177-3AD203B41FA5}">
                      <a16:colId xmlns:a16="http://schemas.microsoft.com/office/drawing/2014/main" val="20000"/>
                    </a:ext>
                  </a:extLst>
                </a:gridCol>
                <a:gridCol w="2622625">
                  <a:extLst>
                    <a:ext uri="{9D8B030D-6E8A-4147-A177-3AD203B41FA5}">
                      <a16:colId xmlns:a16="http://schemas.microsoft.com/office/drawing/2014/main" val="20001"/>
                    </a:ext>
                  </a:extLst>
                </a:gridCol>
                <a:gridCol w="2937650">
                  <a:extLst>
                    <a:ext uri="{9D8B030D-6E8A-4147-A177-3AD203B41FA5}">
                      <a16:colId xmlns:a16="http://schemas.microsoft.com/office/drawing/2014/main" val="20002"/>
                    </a:ext>
                  </a:extLst>
                </a:gridCol>
                <a:gridCol w="2622625">
                  <a:extLst>
                    <a:ext uri="{9D8B030D-6E8A-4147-A177-3AD203B41FA5}">
                      <a16:colId xmlns:a16="http://schemas.microsoft.com/office/drawing/2014/main" val="20003"/>
                    </a:ext>
                  </a:extLst>
                </a:gridCol>
                <a:gridCol w="2622625">
                  <a:extLst>
                    <a:ext uri="{9D8B030D-6E8A-4147-A177-3AD203B41FA5}">
                      <a16:colId xmlns:a16="http://schemas.microsoft.com/office/drawing/2014/main" val="20004"/>
                    </a:ext>
                  </a:extLst>
                </a:gridCol>
              </a:tblGrid>
              <a:tr h="380125">
                <a:tc gridSpan="5">
                  <a:txBody>
                    <a:bodyPr/>
                    <a:lstStyle/>
                    <a:p>
                      <a:pPr marL="0" marR="0" lvl="0" indent="0" algn="ctr" rtl="0">
                        <a:lnSpc>
                          <a:spcPct val="100000"/>
                        </a:lnSpc>
                        <a:spcBef>
                          <a:spcPts val="0"/>
                        </a:spcBef>
                        <a:spcAft>
                          <a:spcPts val="0"/>
                        </a:spcAft>
                        <a:buClr>
                          <a:srgbClr val="000000"/>
                        </a:buClr>
                        <a:buSzPts val="2000"/>
                        <a:buFont typeface="Arial"/>
                        <a:buNone/>
                      </a:pPr>
                      <a:r>
                        <a:rPr lang="en-US" sz="2200" u="none" strike="noStrike" cap="none">
                          <a:latin typeface="Open Sans"/>
                          <a:ea typeface="Open Sans"/>
                          <a:cs typeface="Open Sans"/>
                          <a:sym typeface="Open Sans"/>
                        </a:rPr>
                        <a:t>Following ports must be kept open for incoming traffic:</a:t>
                      </a:r>
                      <a:endParaRPr sz="2200" u="none" strike="noStrike" cap="none">
                        <a:latin typeface="Open Sans"/>
                        <a:ea typeface="Open Sans"/>
                        <a:cs typeface="Open Sans"/>
                        <a:sym typeface="Open Sans"/>
                      </a:endParaRPr>
                    </a:p>
                  </a:txBody>
                  <a:tcPr marL="100575" marR="100575" marT="45725" marB="45725"/>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179</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443 </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2376 </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2377 </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UDP 4789</a:t>
                      </a:r>
                      <a:endParaRPr sz="2200" u="none" strike="noStrike" cap="none">
                        <a:solidFill>
                          <a:srgbClr val="3F3F3F"/>
                        </a:solidFill>
                        <a:latin typeface="Open Sans"/>
                        <a:ea typeface="Open Sans"/>
                        <a:cs typeface="Open Sans"/>
                        <a:sym typeface="Open Sans"/>
                      </a:endParaRPr>
                    </a:p>
                  </a:txBody>
                  <a:tcPr marL="147275" marR="147275" marT="50300" marB="50300"/>
                </a:tc>
                <a:extLst>
                  <a:ext uri="{0D108BD9-81ED-4DB2-BD59-A6C34878D82A}">
                    <a16:rowId xmlns:a16="http://schemas.microsoft.com/office/drawing/2014/main" val="10001"/>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6443 </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6444</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UDP 7946</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9099</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10250</a:t>
                      </a:r>
                      <a:endParaRPr sz="2200" u="none" strike="noStrike" cap="none">
                        <a:solidFill>
                          <a:srgbClr val="3F3F3F"/>
                        </a:solidFill>
                        <a:latin typeface="Open Sans"/>
                        <a:ea typeface="Open Sans"/>
                        <a:cs typeface="Open Sans"/>
                        <a:sym typeface="Open Sans"/>
                      </a:endParaRPr>
                    </a:p>
                  </a:txBody>
                  <a:tcPr marL="147275" marR="147275" marT="50300" marB="50300"/>
                </a:tc>
                <a:extLst>
                  <a:ext uri="{0D108BD9-81ED-4DB2-BD59-A6C34878D82A}">
                    <a16:rowId xmlns:a16="http://schemas.microsoft.com/office/drawing/2014/main" val="10002"/>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12376</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12378</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12379</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12380</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12381</a:t>
                      </a:r>
                      <a:endParaRPr sz="2200" u="none" strike="noStrike" cap="none">
                        <a:solidFill>
                          <a:srgbClr val="3F3F3F"/>
                        </a:solidFill>
                        <a:latin typeface="Open Sans"/>
                        <a:ea typeface="Open Sans"/>
                        <a:cs typeface="Open Sans"/>
                        <a:sym typeface="Open Sans"/>
                      </a:endParaRPr>
                    </a:p>
                  </a:txBody>
                  <a:tcPr marL="147275" marR="147275" marT="50300" marB="50300"/>
                </a:tc>
                <a:extLst>
                  <a:ext uri="{0D108BD9-81ED-4DB2-BD59-A6C34878D82A}">
                    <a16:rowId xmlns:a16="http://schemas.microsoft.com/office/drawing/2014/main" val="10003"/>
                  </a:ext>
                </a:extLst>
              </a:tr>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12382</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12383</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12384</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12385</a:t>
                      </a:r>
                      <a:endParaRPr sz="2200" u="none" strike="noStrike" cap="none">
                        <a:solidFill>
                          <a:srgbClr val="3F3F3F"/>
                        </a:solidFill>
                        <a:latin typeface="Open Sans"/>
                        <a:ea typeface="Open Sans"/>
                        <a:cs typeface="Open Sans"/>
                        <a:sym typeface="Open Sans"/>
                      </a:endParaRPr>
                    </a:p>
                  </a:txBody>
                  <a:tcPr marL="147275" marR="147275" marT="50300" marB="50300"/>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12386</a:t>
                      </a:r>
                      <a:endParaRPr sz="2200" u="none" strike="noStrike" cap="none">
                        <a:solidFill>
                          <a:srgbClr val="3F3F3F"/>
                        </a:solidFill>
                        <a:latin typeface="Open Sans"/>
                        <a:ea typeface="Open Sans"/>
                        <a:cs typeface="Open Sans"/>
                        <a:sym typeface="Open Sans"/>
                      </a:endParaRPr>
                    </a:p>
                  </a:txBody>
                  <a:tcPr marL="147275" marR="147275" marT="50300" marB="50300"/>
                </a:tc>
                <a:extLst>
                  <a:ext uri="{0D108BD9-81ED-4DB2-BD59-A6C34878D82A}">
                    <a16:rowId xmlns:a16="http://schemas.microsoft.com/office/drawing/2014/main" val="10004"/>
                  </a:ext>
                </a:extLst>
              </a:tr>
              <a:tr h="370850">
                <a:tc gridSpan="5">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TCP 12388</a:t>
                      </a:r>
                      <a:endParaRPr sz="2200" u="none" strike="noStrike" cap="none">
                        <a:solidFill>
                          <a:srgbClr val="3F3F3F"/>
                        </a:solidFill>
                        <a:latin typeface="Open Sans"/>
                        <a:ea typeface="Open Sans"/>
                        <a:cs typeface="Open Sans"/>
                        <a:sym typeface="Open Sans"/>
                      </a:endParaRPr>
                    </a:p>
                  </a:txBody>
                  <a:tcPr marL="100575" marR="100575" marT="45725" marB="45725"/>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315"/>
        <p:cNvGrpSpPr/>
        <p:nvPr/>
      </p:nvGrpSpPr>
      <p:grpSpPr>
        <a:xfrm>
          <a:off x="0" y="0"/>
          <a:ext cx="0" cy="0"/>
          <a:chOff x="0" y="0"/>
          <a:chExt cx="0" cy="0"/>
        </a:xfrm>
      </p:grpSpPr>
      <p:sp>
        <p:nvSpPr>
          <p:cNvPr id="1316" name="Google Shape;1316;p44"/>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Installation</a:t>
            </a:r>
            <a:endParaRPr>
              <a:solidFill>
                <a:srgbClr val="3F3F3F"/>
              </a:solidFill>
            </a:endParaRPr>
          </a:p>
        </p:txBody>
      </p:sp>
      <p:pic>
        <p:nvPicPr>
          <p:cNvPr id="1317" name="Google Shape;1317;p44"/>
          <p:cNvPicPr preferRelativeResize="0"/>
          <p:nvPr/>
        </p:nvPicPr>
        <p:blipFill rotWithShape="1">
          <a:blip r:embed="rId3">
            <a:alphaModFix/>
          </a:blip>
          <a:srcRect/>
          <a:stretch/>
        </p:blipFill>
        <p:spPr>
          <a:xfrm>
            <a:off x="6737871" y="546448"/>
            <a:ext cx="2780275" cy="530797"/>
          </a:xfrm>
          <a:prstGeom prst="rect">
            <a:avLst/>
          </a:prstGeom>
          <a:noFill/>
          <a:ln>
            <a:noFill/>
          </a:ln>
        </p:spPr>
      </p:pic>
      <p:grpSp>
        <p:nvGrpSpPr>
          <p:cNvPr id="1318" name="Google Shape;1318;p44"/>
          <p:cNvGrpSpPr/>
          <p:nvPr/>
        </p:nvGrpSpPr>
        <p:grpSpPr>
          <a:xfrm>
            <a:off x="1192243" y="1928876"/>
            <a:ext cx="13871514" cy="5286247"/>
            <a:chOff x="1845618" y="2342112"/>
            <a:chExt cx="13871514" cy="4805679"/>
          </a:xfrm>
        </p:grpSpPr>
        <p:sp>
          <p:nvSpPr>
            <p:cNvPr id="1319" name="Google Shape;1319;p44"/>
            <p:cNvSpPr/>
            <p:nvPr/>
          </p:nvSpPr>
          <p:spPr>
            <a:xfrm>
              <a:off x="6770799" y="4076696"/>
              <a:ext cx="2774878" cy="2182091"/>
            </a:xfrm>
            <a:prstGeom prst="ellipse">
              <a:avLst/>
            </a:prstGeom>
            <a:solidFill>
              <a:srgbClr val="F9DEC9"/>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Basic requirements for UCP</a:t>
              </a:r>
              <a:endParaRPr sz="2200" b="0" i="0" u="none" strike="noStrike" cap="none">
                <a:solidFill>
                  <a:srgbClr val="3F3F3F"/>
                </a:solidFill>
                <a:latin typeface="Open Sans"/>
                <a:ea typeface="Open Sans"/>
                <a:cs typeface="Open Sans"/>
                <a:sym typeface="Open Sans"/>
              </a:endParaRPr>
            </a:p>
          </p:txBody>
        </p:sp>
        <p:sp>
          <p:nvSpPr>
            <p:cNvPr id="1320" name="Google Shape;1320;p44"/>
            <p:cNvSpPr/>
            <p:nvPr/>
          </p:nvSpPr>
          <p:spPr>
            <a:xfrm>
              <a:off x="9444008" y="6159901"/>
              <a:ext cx="516000" cy="392400"/>
            </a:xfrm>
            <a:prstGeom prst="ellipse">
              <a:avLst/>
            </a:prstGeom>
            <a:solidFill>
              <a:srgbClr val="EF6461"/>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321" name="Google Shape;1321;p44"/>
            <p:cNvSpPr/>
            <p:nvPr/>
          </p:nvSpPr>
          <p:spPr>
            <a:xfrm>
              <a:off x="6368120" y="3880462"/>
              <a:ext cx="516000" cy="392400"/>
            </a:xfrm>
            <a:prstGeom prst="ellipse">
              <a:avLst/>
            </a:prstGeom>
            <a:solidFill>
              <a:srgbClr val="E4B363"/>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322" name="Google Shape;1322;p44"/>
            <p:cNvSpPr/>
            <p:nvPr/>
          </p:nvSpPr>
          <p:spPr>
            <a:xfrm>
              <a:off x="6367309" y="6159901"/>
              <a:ext cx="516096" cy="392468"/>
            </a:xfrm>
            <a:prstGeom prst="ellipse">
              <a:avLst/>
            </a:prstGeom>
            <a:solidFill>
              <a:srgbClr val="0FCFE8"/>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323" name="Google Shape;1323;p44"/>
            <p:cNvSpPr/>
            <p:nvPr/>
          </p:nvSpPr>
          <p:spPr>
            <a:xfrm>
              <a:off x="9444008" y="3880461"/>
              <a:ext cx="516000" cy="392400"/>
            </a:xfrm>
            <a:prstGeom prst="ellipse">
              <a:avLst/>
            </a:prstGeom>
            <a:solidFill>
              <a:srgbClr val="0075C4"/>
            </a:solidFill>
            <a:ln w="25400" cap="flat" cmpd="sng">
              <a:solidFill>
                <a:srgbClr val="FBE4D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324" name="Google Shape;1324;p44"/>
            <p:cNvSpPr/>
            <p:nvPr/>
          </p:nvSpPr>
          <p:spPr>
            <a:xfrm>
              <a:off x="1845618" y="6159901"/>
              <a:ext cx="4526190" cy="831529"/>
            </a:xfrm>
            <a:prstGeom prst="roundRect">
              <a:avLst>
                <a:gd name="adj" fmla="val 7783"/>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Enable ESP traffic: </a:t>
              </a:r>
              <a:r>
                <a:rPr lang="en-US" sz="2200" b="0" i="0" u="none" strike="noStrike" cap="none">
                  <a:solidFill>
                    <a:srgbClr val="3F3F3F"/>
                  </a:solidFill>
                  <a:latin typeface="Open Sans"/>
                  <a:ea typeface="Open Sans"/>
                  <a:cs typeface="Open Sans"/>
                  <a:sym typeface="Open Sans"/>
                </a:rPr>
                <a:t>Ensure that IP protocol 50 traffic is allowed</a:t>
              </a:r>
              <a:endParaRPr sz="1400" b="0" i="0" u="none" strike="noStrike" cap="none">
                <a:solidFill>
                  <a:srgbClr val="3F3F3F"/>
                </a:solidFill>
                <a:latin typeface="Arial"/>
                <a:ea typeface="Arial"/>
                <a:cs typeface="Arial"/>
                <a:sym typeface="Arial"/>
              </a:endParaRPr>
            </a:p>
          </p:txBody>
        </p:sp>
        <p:sp>
          <p:nvSpPr>
            <p:cNvPr id="1325" name="Google Shape;1325;p44"/>
            <p:cNvSpPr/>
            <p:nvPr/>
          </p:nvSpPr>
          <p:spPr>
            <a:xfrm>
              <a:off x="2028687" y="2561220"/>
              <a:ext cx="4526190" cy="2156774"/>
            </a:xfrm>
            <a:prstGeom prst="roundRect">
              <a:avLst>
                <a:gd name="adj" fmla="val 7783"/>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Enable IP-in-IP traffic: </a:t>
              </a:r>
              <a:r>
                <a:rPr lang="en-US" sz="2200" b="0" i="0" u="none" strike="noStrike" cap="none">
                  <a:solidFill>
                    <a:srgbClr val="3F3F3F"/>
                  </a:solidFill>
                  <a:latin typeface="Open Sans"/>
                  <a:ea typeface="Open Sans"/>
                  <a:cs typeface="Open Sans"/>
                  <a:sym typeface="Open Sans"/>
                </a:rPr>
                <a:t>Ensure IP-in-IP traffic is enabled for your cloud provider security group, while deployment is being done to the AWS or another cloud provider</a:t>
              </a:r>
              <a:endParaRPr sz="1400" b="0" i="0" u="none" strike="noStrike" cap="none">
                <a:solidFill>
                  <a:srgbClr val="3F3F3F"/>
                </a:solidFill>
                <a:latin typeface="Arial"/>
                <a:ea typeface="Arial"/>
                <a:cs typeface="Arial"/>
                <a:sym typeface="Arial"/>
              </a:endParaRPr>
            </a:p>
          </p:txBody>
        </p:sp>
        <p:sp>
          <p:nvSpPr>
            <p:cNvPr id="1326" name="Google Shape;1326;p44"/>
            <p:cNvSpPr/>
            <p:nvPr/>
          </p:nvSpPr>
          <p:spPr>
            <a:xfrm>
              <a:off x="10240442" y="2342112"/>
              <a:ext cx="4978809" cy="1782458"/>
            </a:xfrm>
            <a:prstGeom prst="roundRect">
              <a:avLst>
                <a:gd name="adj" fmla="val 7783"/>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Time Synchronization: </a:t>
              </a:r>
              <a:r>
                <a:rPr lang="en-US" sz="2200" b="0" i="0" u="none" strike="noStrike" cap="none">
                  <a:solidFill>
                    <a:srgbClr val="3F3F3F"/>
                  </a:solidFill>
                  <a:latin typeface="Open Sans"/>
                  <a:ea typeface="Open Sans"/>
                  <a:cs typeface="Open Sans"/>
                  <a:sym typeface="Open Sans"/>
                </a:rPr>
                <a:t>Ensure all the engines are regularly synchronizing the time with a Network Time Protocol (NTP) server</a:t>
              </a:r>
              <a:endParaRPr sz="2200" b="0" i="0" u="none" strike="noStrike" cap="none">
                <a:solidFill>
                  <a:srgbClr val="3F3F3F"/>
                </a:solidFill>
                <a:latin typeface="Open Sans"/>
                <a:ea typeface="Open Sans"/>
                <a:cs typeface="Open Sans"/>
                <a:sym typeface="Open Sans"/>
              </a:endParaRPr>
            </a:p>
          </p:txBody>
        </p:sp>
        <p:sp>
          <p:nvSpPr>
            <p:cNvPr id="1327" name="Google Shape;1327;p44"/>
            <p:cNvSpPr/>
            <p:nvPr/>
          </p:nvSpPr>
          <p:spPr>
            <a:xfrm>
              <a:off x="10240442" y="6316262"/>
              <a:ext cx="5476690" cy="831529"/>
            </a:xfrm>
            <a:prstGeom prst="roundRect">
              <a:avLst>
                <a:gd name="adj" fmla="val 7783"/>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3F3F3F"/>
                  </a:solidFill>
                  <a:latin typeface="Open Sans"/>
                  <a:ea typeface="Open Sans"/>
                  <a:cs typeface="Open Sans"/>
                  <a:sym typeface="Open Sans"/>
                </a:rPr>
                <a:t>Timeout settings: </a:t>
              </a:r>
              <a:r>
                <a:rPr lang="en-US" sz="2200" b="0" i="0" u="none" strike="noStrike" cap="none">
                  <a:solidFill>
                    <a:srgbClr val="3F3F3F"/>
                  </a:solidFill>
                  <a:latin typeface="Open Sans"/>
                  <a:ea typeface="Open Sans"/>
                  <a:cs typeface="Open Sans"/>
                  <a:sym typeface="Open Sans"/>
                </a:rPr>
                <a:t>Allow the UCP components enough time to communicate before they timeout</a:t>
              </a:r>
              <a:endParaRPr sz="1400" b="0" i="0" u="none" strike="noStrike" cap="none">
                <a:solidFill>
                  <a:srgbClr val="3F3F3F"/>
                </a:solidFill>
                <a:latin typeface="Arial"/>
                <a:ea typeface="Arial"/>
                <a:cs typeface="Arial"/>
                <a:sym typeface="Arial"/>
              </a:endParaRPr>
            </a:p>
          </p:txBody>
        </p:sp>
        <p:cxnSp>
          <p:nvCxnSpPr>
            <p:cNvPr id="1328" name="Google Shape;1328;p44"/>
            <p:cNvCxnSpPr>
              <a:stCxn id="1319" idx="1"/>
              <a:endCxn id="1321" idx="5"/>
            </p:cNvCxnSpPr>
            <p:nvPr/>
          </p:nvCxnSpPr>
          <p:spPr>
            <a:xfrm rot="10800000">
              <a:off x="6808471" y="4215356"/>
              <a:ext cx="368700" cy="180900"/>
            </a:xfrm>
            <a:prstGeom prst="straightConnector1">
              <a:avLst/>
            </a:prstGeom>
            <a:noFill/>
            <a:ln w="9525" cap="flat" cmpd="sng">
              <a:solidFill>
                <a:srgbClr val="A5A5A5"/>
              </a:solidFill>
              <a:prstDash val="solid"/>
              <a:round/>
              <a:headEnd type="none" w="sm" len="sm"/>
              <a:tailEnd type="none" w="sm" len="sm"/>
            </a:ln>
          </p:spPr>
        </p:cxnSp>
        <p:cxnSp>
          <p:nvCxnSpPr>
            <p:cNvPr id="1329" name="Google Shape;1329;p44"/>
            <p:cNvCxnSpPr>
              <a:stCxn id="1319" idx="7"/>
              <a:endCxn id="1323" idx="3"/>
            </p:cNvCxnSpPr>
            <p:nvPr/>
          </p:nvCxnSpPr>
          <p:spPr>
            <a:xfrm rot="10800000" flipH="1">
              <a:off x="9139306" y="4215356"/>
              <a:ext cx="380400" cy="180900"/>
            </a:xfrm>
            <a:prstGeom prst="straightConnector1">
              <a:avLst/>
            </a:prstGeom>
            <a:noFill/>
            <a:ln w="9525" cap="flat" cmpd="sng">
              <a:solidFill>
                <a:srgbClr val="A5A5A5"/>
              </a:solidFill>
              <a:prstDash val="solid"/>
              <a:round/>
              <a:headEnd type="none" w="sm" len="sm"/>
              <a:tailEnd type="none" w="sm" len="sm"/>
            </a:ln>
          </p:spPr>
        </p:cxnSp>
        <p:cxnSp>
          <p:nvCxnSpPr>
            <p:cNvPr id="1330" name="Google Shape;1330;p44"/>
            <p:cNvCxnSpPr>
              <a:stCxn id="1319" idx="3"/>
              <a:endCxn id="1322" idx="7"/>
            </p:cNvCxnSpPr>
            <p:nvPr/>
          </p:nvCxnSpPr>
          <p:spPr>
            <a:xfrm flipH="1">
              <a:off x="6807871" y="5939227"/>
              <a:ext cx="369300" cy="278100"/>
            </a:xfrm>
            <a:prstGeom prst="straightConnector1">
              <a:avLst/>
            </a:prstGeom>
            <a:noFill/>
            <a:ln w="9525" cap="flat" cmpd="sng">
              <a:solidFill>
                <a:srgbClr val="A5A5A5"/>
              </a:solidFill>
              <a:prstDash val="solid"/>
              <a:round/>
              <a:headEnd type="none" w="sm" len="sm"/>
              <a:tailEnd type="none" w="sm" len="sm"/>
            </a:ln>
          </p:spPr>
        </p:cxnSp>
        <p:cxnSp>
          <p:nvCxnSpPr>
            <p:cNvPr id="1331" name="Google Shape;1331;p44"/>
            <p:cNvCxnSpPr>
              <a:stCxn id="1319" idx="5"/>
              <a:endCxn id="1320" idx="1"/>
            </p:cNvCxnSpPr>
            <p:nvPr/>
          </p:nvCxnSpPr>
          <p:spPr>
            <a:xfrm>
              <a:off x="9139306" y="5939227"/>
              <a:ext cx="380400" cy="278100"/>
            </a:xfrm>
            <a:prstGeom prst="straightConnector1">
              <a:avLst/>
            </a:prstGeom>
            <a:noFill/>
            <a:ln w="9525" cap="flat" cmpd="sng">
              <a:solidFill>
                <a:srgbClr val="A5A5A5"/>
              </a:solidFill>
              <a:prstDash val="solid"/>
              <a:round/>
              <a:headEnd type="none" w="sm" len="sm"/>
              <a:tailEnd type="none" w="sm" len="sm"/>
            </a:ln>
          </p:spPr>
        </p:cxn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336"/>
        <p:cNvGrpSpPr/>
        <p:nvPr/>
      </p:nvGrpSpPr>
      <p:grpSpPr>
        <a:xfrm>
          <a:off x="0" y="0"/>
          <a:ext cx="0" cy="0"/>
          <a:chOff x="0" y="0"/>
          <a:chExt cx="0" cy="0"/>
        </a:xfrm>
      </p:grpSpPr>
      <p:sp>
        <p:nvSpPr>
          <p:cNvPr id="1337" name="Google Shape;1337;p45"/>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Installation</a:t>
            </a:r>
            <a:endParaRPr>
              <a:solidFill>
                <a:srgbClr val="3F3F3F"/>
              </a:solidFill>
            </a:endParaRPr>
          </a:p>
        </p:txBody>
      </p:sp>
      <p:pic>
        <p:nvPicPr>
          <p:cNvPr id="1338" name="Google Shape;1338;p45"/>
          <p:cNvPicPr preferRelativeResize="0"/>
          <p:nvPr/>
        </p:nvPicPr>
        <p:blipFill rotWithShape="1">
          <a:blip r:embed="rId3">
            <a:alphaModFix/>
          </a:blip>
          <a:srcRect/>
          <a:stretch/>
        </p:blipFill>
        <p:spPr>
          <a:xfrm>
            <a:off x="6737871" y="546448"/>
            <a:ext cx="2780275" cy="530797"/>
          </a:xfrm>
          <a:prstGeom prst="rect">
            <a:avLst/>
          </a:prstGeom>
          <a:noFill/>
          <a:ln>
            <a:noFill/>
          </a:ln>
        </p:spPr>
      </p:pic>
      <p:sp>
        <p:nvSpPr>
          <p:cNvPr id="1339" name="Google Shape;1339;p45"/>
          <p:cNvSpPr/>
          <p:nvPr/>
        </p:nvSpPr>
        <p:spPr>
          <a:xfrm>
            <a:off x="1138175" y="2166526"/>
            <a:ext cx="3520442"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Timeout setting:</a:t>
            </a:r>
            <a:endParaRPr sz="2200" b="0" i="0" u="none" strike="noStrike" cap="none">
              <a:solidFill>
                <a:schemeClr val="lt1"/>
              </a:solidFill>
              <a:latin typeface="Open Sans"/>
              <a:ea typeface="Open Sans"/>
              <a:cs typeface="Open Sans"/>
              <a:sym typeface="Open Sans"/>
            </a:endParaRPr>
          </a:p>
        </p:txBody>
      </p:sp>
      <p:graphicFrame>
        <p:nvGraphicFramePr>
          <p:cNvPr id="1340" name="Google Shape;1340;p45"/>
          <p:cNvGraphicFramePr/>
          <p:nvPr/>
        </p:nvGraphicFramePr>
        <p:xfrm>
          <a:off x="1138175" y="3291840"/>
          <a:ext cx="3000000" cy="3000000"/>
        </p:xfrm>
        <a:graphic>
          <a:graphicData uri="http://schemas.openxmlformats.org/drawingml/2006/table">
            <a:tbl>
              <a:tblPr firstRow="1" bandRow="1">
                <a:noFill/>
                <a:tableStyleId>{59A9444F-7D21-4988-8F10-8423E9009EF1}</a:tableStyleId>
              </a:tblPr>
              <a:tblGrid>
                <a:gridCol w="5961875">
                  <a:extLst>
                    <a:ext uri="{9D8B030D-6E8A-4147-A177-3AD203B41FA5}">
                      <a16:colId xmlns:a16="http://schemas.microsoft.com/office/drawing/2014/main" val="20000"/>
                    </a:ext>
                  </a:extLst>
                </a:gridCol>
                <a:gridCol w="2958350">
                  <a:extLst>
                    <a:ext uri="{9D8B030D-6E8A-4147-A177-3AD203B41FA5}">
                      <a16:colId xmlns:a16="http://schemas.microsoft.com/office/drawing/2014/main" val="20001"/>
                    </a:ext>
                  </a:extLst>
                </a:gridCol>
                <a:gridCol w="3316950">
                  <a:extLst>
                    <a:ext uri="{9D8B030D-6E8A-4147-A177-3AD203B41FA5}">
                      <a16:colId xmlns:a16="http://schemas.microsoft.com/office/drawing/2014/main" val="20002"/>
                    </a:ext>
                  </a:extLst>
                </a:gridCol>
              </a:tblGrid>
              <a:tr h="370850">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Component</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Timeout (ms)</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Configurable</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Raft consensus between manager nodes</a:t>
                      </a:r>
                      <a:endParaRPr sz="1400" u="none" strike="noStrike" cap="none">
                        <a:solidFill>
                          <a:srgbClr val="3F3F3F"/>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3000</a:t>
                      </a:r>
                      <a:endParaRPr sz="1400" u="none" strike="noStrike" cap="none">
                        <a:solidFill>
                          <a:srgbClr val="3F3F3F"/>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no</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Gossip protocol for overlay networking</a:t>
                      </a:r>
                      <a:endParaRPr sz="1400" u="none" strike="noStrike" cap="none">
                        <a:solidFill>
                          <a:srgbClr val="3F3F3F"/>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5000</a:t>
                      </a:r>
                      <a:endParaRPr sz="1400" u="none" strike="noStrike" cap="none">
                        <a:solidFill>
                          <a:srgbClr val="3F3F3F"/>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no</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etcd</a:t>
                      </a:r>
                      <a:endParaRPr sz="2200" u="none" strike="noStrike" cap="none">
                        <a:solidFill>
                          <a:srgbClr val="3F3F3F"/>
                        </a:solidFill>
                        <a:latin typeface="Open Sans"/>
                        <a:ea typeface="Open Sans"/>
                        <a:cs typeface="Open Sans"/>
                        <a:sym typeface="Open Sans"/>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500</a:t>
                      </a:r>
                      <a:endParaRPr sz="1400" u="none" strike="noStrike" cap="none">
                        <a:solidFill>
                          <a:srgbClr val="3F3F3F"/>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yes</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3"/>
                  </a:ext>
                </a:extLst>
              </a:tr>
              <a:tr h="3708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RethinkDB</a:t>
                      </a:r>
                      <a:endParaRPr sz="2200" u="none" strike="noStrike" cap="none">
                        <a:solidFill>
                          <a:srgbClr val="3F3F3F"/>
                        </a:solidFill>
                        <a:latin typeface="Open Sans"/>
                        <a:ea typeface="Open Sans"/>
                        <a:cs typeface="Open Sans"/>
                        <a:sym typeface="Open Sans"/>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10000</a:t>
                      </a:r>
                      <a:endParaRPr sz="1400" u="none" strike="noStrike" cap="none">
                        <a:solidFill>
                          <a:srgbClr val="3F3F3F"/>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no</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4"/>
                  </a:ext>
                </a:extLst>
              </a:tr>
              <a:tr h="3708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Stand-alone cluster</a:t>
                      </a:r>
                      <a:endParaRPr sz="1400" u="none" strike="noStrike" cap="none">
                        <a:solidFill>
                          <a:srgbClr val="3F3F3F"/>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90000</a:t>
                      </a:r>
                      <a:endParaRPr sz="1400" u="none" strike="noStrike" cap="none">
                        <a:solidFill>
                          <a:srgbClr val="3F3F3F"/>
                        </a:solidFill>
                      </a:endParaRPr>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no</a:t>
                      </a:r>
                      <a:endParaRPr sz="1400" u="none" strike="noStrike" cap="none">
                        <a:solidFill>
                          <a:srgbClr val="3F3F3F"/>
                        </a:solidFill>
                      </a:endParaRPr>
                    </a:p>
                  </a:txBody>
                  <a:tcPr marL="91450" marR="91450" marT="45725" marB="45725"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45"/>
        <p:cNvGrpSpPr/>
        <p:nvPr/>
      </p:nvGrpSpPr>
      <p:grpSpPr>
        <a:xfrm>
          <a:off x="0" y="0"/>
          <a:ext cx="0" cy="0"/>
          <a:chOff x="0" y="0"/>
          <a:chExt cx="0" cy="0"/>
        </a:xfrm>
      </p:grpSpPr>
      <p:sp>
        <p:nvSpPr>
          <p:cNvPr id="1346" name="Google Shape;1346;p46"/>
          <p:cNvSpPr/>
          <p:nvPr/>
        </p:nvSpPr>
        <p:spPr>
          <a:xfrm>
            <a:off x="1138175" y="1971121"/>
            <a:ext cx="4130511" cy="651275"/>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Install UCP for production:</a:t>
            </a:r>
            <a:endParaRPr sz="2200" b="0" i="0" u="none" strike="noStrike" cap="none">
              <a:solidFill>
                <a:schemeClr val="lt1"/>
              </a:solidFill>
              <a:latin typeface="Open Sans"/>
              <a:ea typeface="Open Sans"/>
              <a:cs typeface="Open Sans"/>
              <a:sym typeface="Open Sans"/>
            </a:endParaRPr>
          </a:p>
        </p:txBody>
      </p:sp>
      <p:sp>
        <p:nvSpPr>
          <p:cNvPr id="1347" name="Google Shape;1347;p46"/>
          <p:cNvSpPr/>
          <p:nvPr/>
        </p:nvSpPr>
        <p:spPr>
          <a:xfrm>
            <a:off x="1138175" y="2925450"/>
            <a:ext cx="13566300" cy="2436000"/>
          </a:xfrm>
          <a:prstGeom prst="roundRect">
            <a:avLst>
              <a:gd name="adj" fmla="val 3996"/>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800100" marR="0" lvl="0" indent="-34290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Install Docker Enterprise on all nodes</a:t>
            </a:r>
            <a:endParaRPr sz="1400" b="0" i="0" u="none" strike="noStrike" cap="none">
              <a:solidFill>
                <a:srgbClr val="3F3F3F"/>
              </a:solidFill>
              <a:latin typeface="Arial"/>
              <a:ea typeface="Arial"/>
              <a:cs typeface="Arial"/>
              <a:sym typeface="Arial"/>
            </a:endParaRPr>
          </a:p>
          <a:p>
            <a:pPr marL="800100" marR="0" lvl="0" indent="-34290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Customize all named volumes (optional)</a:t>
            </a:r>
            <a:endParaRPr sz="1400" b="0" i="0" u="none" strike="noStrike" cap="none">
              <a:solidFill>
                <a:srgbClr val="3F3F3F"/>
              </a:solidFill>
              <a:latin typeface="Arial"/>
              <a:ea typeface="Arial"/>
              <a:cs typeface="Arial"/>
              <a:sym typeface="Arial"/>
            </a:endParaRPr>
          </a:p>
          <a:p>
            <a:pPr marL="800100" marR="0" lvl="0" indent="-34290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Install UCP</a:t>
            </a:r>
            <a:endParaRPr sz="2200" b="0" i="0" u="none" strike="noStrike" cap="none">
              <a:solidFill>
                <a:srgbClr val="3F3F3F"/>
              </a:solidFill>
              <a:latin typeface="Open Sans"/>
              <a:ea typeface="Open Sans"/>
              <a:cs typeface="Open Sans"/>
              <a:sym typeface="Open Sans"/>
            </a:endParaRPr>
          </a:p>
          <a:p>
            <a:pPr marL="800100" marR="0" lvl="0" indent="-34290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License your installation</a:t>
            </a:r>
            <a:endParaRPr sz="2200" b="0" i="0" u="none" strike="noStrike" cap="none">
              <a:solidFill>
                <a:srgbClr val="3F3F3F"/>
              </a:solidFill>
              <a:latin typeface="Open Sans"/>
              <a:ea typeface="Open Sans"/>
              <a:cs typeface="Open Sans"/>
              <a:sym typeface="Open Sans"/>
            </a:endParaRPr>
          </a:p>
        </p:txBody>
      </p:sp>
      <p:sp>
        <p:nvSpPr>
          <p:cNvPr id="1348" name="Google Shape;1348;p46"/>
          <p:cNvSpPr txBox="1"/>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Installation</a:t>
            </a:r>
            <a:endParaRPr sz="1400" b="0" i="0" u="none" strike="noStrike" cap="none">
              <a:solidFill>
                <a:srgbClr val="000000"/>
              </a:solidFill>
              <a:latin typeface="Arial"/>
              <a:ea typeface="Arial"/>
              <a:cs typeface="Arial"/>
              <a:sym typeface="Arial"/>
            </a:endParaRPr>
          </a:p>
        </p:txBody>
      </p:sp>
      <p:pic>
        <p:nvPicPr>
          <p:cNvPr id="1349" name="Google Shape;1349;p46"/>
          <p:cNvPicPr preferRelativeResize="0"/>
          <p:nvPr/>
        </p:nvPicPr>
        <p:blipFill rotWithShape="1">
          <a:blip r:embed="rId3">
            <a:alphaModFix/>
          </a:blip>
          <a:srcRect/>
          <a:stretch/>
        </p:blipFill>
        <p:spPr>
          <a:xfrm>
            <a:off x="6737871" y="546448"/>
            <a:ext cx="2780275" cy="5307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sp>
        <p:nvSpPr>
          <p:cNvPr id="836" name="Google Shape;836;p5"/>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Docker Enterprise: Overview</a:t>
            </a:r>
            <a:endParaRPr/>
          </a:p>
        </p:txBody>
      </p:sp>
      <p:pic>
        <p:nvPicPr>
          <p:cNvPr id="837" name="Google Shape;837;p5"/>
          <p:cNvPicPr preferRelativeResize="0"/>
          <p:nvPr/>
        </p:nvPicPr>
        <p:blipFill rotWithShape="1">
          <a:blip r:embed="rId3">
            <a:alphaModFix/>
          </a:blip>
          <a:srcRect/>
          <a:stretch/>
        </p:blipFill>
        <p:spPr>
          <a:xfrm>
            <a:off x="4682933" y="546448"/>
            <a:ext cx="6890150" cy="530797"/>
          </a:xfrm>
          <a:prstGeom prst="rect">
            <a:avLst/>
          </a:prstGeom>
          <a:noFill/>
          <a:ln>
            <a:noFill/>
          </a:ln>
        </p:spPr>
      </p:pic>
      <p:sp>
        <p:nvSpPr>
          <p:cNvPr id="838" name="Google Shape;838;p5"/>
          <p:cNvSpPr/>
          <p:nvPr/>
        </p:nvSpPr>
        <p:spPr>
          <a:xfrm>
            <a:off x="1915533" y="1343296"/>
            <a:ext cx="12821910" cy="1243462"/>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It is a scalable, secure, and supported container platform that helps in building and sharing legacy/modern applications. It also helps the operators to securely run them anywhere.</a:t>
            </a:r>
            <a:endParaRPr sz="2200" b="0" i="0" u="none" strike="noStrike" cap="none">
              <a:solidFill>
                <a:srgbClr val="3F3F3F"/>
              </a:solidFill>
              <a:latin typeface="Open Sans"/>
              <a:ea typeface="Open Sans"/>
              <a:cs typeface="Open Sans"/>
              <a:sym typeface="Open Sans"/>
            </a:endParaRPr>
          </a:p>
        </p:txBody>
      </p:sp>
      <p:sp>
        <p:nvSpPr>
          <p:cNvPr id="839" name="Google Shape;839;p5"/>
          <p:cNvSpPr/>
          <p:nvPr/>
        </p:nvSpPr>
        <p:spPr>
          <a:xfrm>
            <a:off x="6344146" y="3587429"/>
            <a:ext cx="3964684" cy="3964686"/>
          </a:xfrm>
          <a:prstGeom prst="ellipse">
            <a:avLst/>
          </a:prstGeom>
          <a:solidFill>
            <a:srgbClr val="427AA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Applications can be built and orchestrated across platforms:</a:t>
            </a:r>
            <a:endParaRPr sz="2200" b="0" i="0" u="none" strike="noStrike" cap="none">
              <a:solidFill>
                <a:schemeClr val="lt1"/>
              </a:solidFill>
              <a:latin typeface="Open Sans"/>
              <a:ea typeface="Open Sans"/>
              <a:cs typeface="Open Sans"/>
              <a:sym typeface="Open Sans"/>
            </a:endParaRPr>
          </a:p>
        </p:txBody>
      </p:sp>
      <p:grpSp>
        <p:nvGrpSpPr>
          <p:cNvPr id="840" name="Google Shape;840;p5"/>
          <p:cNvGrpSpPr/>
          <p:nvPr/>
        </p:nvGrpSpPr>
        <p:grpSpPr>
          <a:xfrm>
            <a:off x="7401739" y="6506677"/>
            <a:ext cx="2135618" cy="2090875"/>
            <a:chOff x="7114569" y="4902279"/>
            <a:chExt cx="1764974" cy="1727996"/>
          </a:xfrm>
        </p:grpSpPr>
        <p:sp>
          <p:nvSpPr>
            <p:cNvPr id="841" name="Google Shape;841;p5"/>
            <p:cNvSpPr/>
            <p:nvPr/>
          </p:nvSpPr>
          <p:spPr>
            <a:xfrm>
              <a:off x="7115399" y="4902279"/>
              <a:ext cx="1727996" cy="1727996"/>
            </a:xfrm>
            <a:prstGeom prst="ellipse">
              <a:avLst/>
            </a:prstGeom>
            <a:solidFill>
              <a:srgbClr val="EF646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rgbClr val="3F3F3F"/>
                </a:solidFill>
                <a:latin typeface="Arial"/>
                <a:ea typeface="Arial"/>
                <a:cs typeface="Arial"/>
                <a:sym typeface="Arial"/>
              </a:endParaRPr>
            </a:p>
          </p:txBody>
        </p:sp>
        <p:sp>
          <p:nvSpPr>
            <p:cNvPr id="842" name="Google Shape;842;p5"/>
            <p:cNvSpPr/>
            <p:nvPr/>
          </p:nvSpPr>
          <p:spPr>
            <a:xfrm>
              <a:off x="7114569" y="5530866"/>
              <a:ext cx="1764974" cy="63590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Windows Server 2019</a:t>
              </a:r>
              <a:endParaRPr sz="1400" b="0" i="0" u="none" strike="noStrike" cap="none">
                <a:solidFill>
                  <a:srgbClr val="3F3F3F"/>
                </a:solidFill>
                <a:latin typeface="Arial"/>
                <a:ea typeface="Arial"/>
                <a:cs typeface="Arial"/>
                <a:sym typeface="Arial"/>
              </a:endParaRPr>
            </a:p>
          </p:txBody>
        </p:sp>
      </p:grpSp>
      <p:grpSp>
        <p:nvGrpSpPr>
          <p:cNvPr id="843" name="Google Shape;843;p5"/>
          <p:cNvGrpSpPr/>
          <p:nvPr/>
        </p:nvGrpSpPr>
        <p:grpSpPr>
          <a:xfrm>
            <a:off x="5132249" y="3482313"/>
            <a:ext cx="1951608" cy="1951609"/>
            <a:chOff x="5346330" y="2495866"/>
            <a:chExt cx="1612900" cy="1612900"/>
          </a:xfrm>
        </p:grpSpPr>
        <p:sp>
          <p:nvSpPr>
            <p:cNvPr id="844" name="Google Shape;844;p5"/>
            <p:cNvSpPr/>
            <p:nvPr/>
          </p:nvSpPr>
          <p:spPr>
            <a:xfrm>
              <a:off x="5346330" y="2495866"/>
              <a:ext cx="1612900" cy="1612900"/>
            </a:xfrm>
            <a:prstGeom prst="ellipse">
              <a:avLst/>
            </a:prstGeom>
            <a:solidFill>
              <a:srgbClr val="F9DEC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rgbClr val="3F3F3F"/>
                </a:solidFill>
                <a:latin typeface="Arial"/>
                <a:ea typeface="Arial"/>
                <a:cs typeface="Arial"/>
                <a:sym typeface="Arial"/>
              </a:endParaRPr>
            </a:p>
          </p:txBody>
        </p:sp>
        <p:sp>
          <p:nvSpPr>
            <p:cNvPr id="845" name="Google Shape;845;p5"/>
            <p:cNvSpPr/>
            <p:nvPr/>
          </p:nvSpPr>
          <p:spPr>
            <a:xfrm>
              <a:off x="5468889" y="3049907"/>
              <a:ext cx="1367801" cy="49597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Linux</a:t>
              </a:r>
              <a:endParaRPr sz="1400" b="0" i="0" u="none" strike="noStrike" cap="none">
                <a:solidFill>
                  <a:srgbClr val="3F3F3F"/>
                </a:solidFill>
                <a:latin typeface="Arial"/>
                <a:ea typeface="Arial"/>
                <a:cs typeface="Arial"/>
                <a:sym typeface="Arial"/>
              </a:endParaRPr>
            </a:p>
          </p:txBody>
        </p:sp>
      </p:grpSp>
      <p:grpSp>
        <p:nvGrpSpPr>
          <p:cNvPr id="846" name="Google Shape;846;p5"/>
          <p:cNvGrpSpPr/>
          <p:nvPr/>
        </p:nvGrpSpPr>
        <p:grpSpPr>
          <a:xfrm>
            <a:off x="9537357" y="3449922"/>
            <a:ext cx="2035726" cy="1951609"/>
            <a:chOff x="8668414" y="2606445"/>
            <a:chExt cx="1682419" cy="1612900"/>
          </a:xfrm>
        </p:grpSpPr>
        <p:sp>
          <p:nvSpPr>
            <p:cNvPr id="847" name="Google Shape;847;p5"/>
            <p:cNvSpPr/>
            <p:nvPr/>
          </p:nvSpPr>
          <p:spPr>
            <a:xfrm>
              <a:off x="8686260" y="2606445"/>
              <a:ext cx="1612900" cy="1612900"/>
            </a:xfrm>
            <a:prstGeom prst="ellipse">
              <a:avLst/>
            </a:prstGeom>
            <a:solidFill>
              <a:srgbClr val="E4B36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1" i="0" u="none" strike="noStrike" cap="none">
                <a:solidFill>
                  <a:srgbClr val="3F3F3F"/>
                </a:solidFill>
                <a:latin typeface="Arial"/>
                <a:ea typeface="Arial"/>
                <a:cs typeface="Arial"/>
                <a:sym typeface="Arial"/>
              </a:endParaRPr>
            </a:p>
          </p:txBody>
        </p:sp>
        <p:sp>
          <p:nvSpPr>
            <p:cNvPr id="848" name="Google Shape;848;p5"/>
            <p:cNvSpPr/>
            <p:nvPr/>
          </p:nvSpPr>
          <p:spPr>
            <a:xfrm>
              <a:off x="8668414" y="3062475"/>
              <a:ext cx="1682419" cy="63590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Windows Server 2016</a:t>
              </a:r>
              <a:endParaRPr sz="1400" b="0" i="0" u="none" strike="noStrike" cap="none">
                <a:solidFill>
                  <a:srgbClr val="3F3F3F"/>
                </a:solidFill>
                <a:latin typeface="Arial"/>
                <a:ea typeface="Arial"/>
                <a:cs typeface="Arial"/>
                <a:sym typeface="Arial"/>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55" name="Google Shape;1355;g7b4f99b632_1_12"/>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Install Docker Universal Control Plane</a:t>
            </a:r>
            <a:endParaRPr sz="2800"/>
          </a:p>
        </p:txBody>
      </p:sp>
      <p:sp>
        <p:nvSpPr>
          <p:cNvPr id="1356" name="Google Shape;1356;g7b4f99b632_1_12"/>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sz="2200" b="1"/>
              <a:t>Problem Statement: </a:t>
            </a:r>
            <a:r>
              <a:rPr lang="en-US" sz="2200"/>
              <a:t>You have been asked to i</a:t>
            </a:r>
            <a:r>
              <a:rPr lang="en-US" sz="220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nstall and set up the Docker Universal Control Plane (UCP</a:t>
            </a:r>
            <a:r>
              <a:rPr lang="en-US" sz="2200"/>
              <a:t>) which in turn can be used for features such as DTR.</a:t>
            </a:r>
            <a:endParaRPr sz="2200"/>
          </a:p>
          <a:p>
            <a:pPr marL="0" lvl="0" indent="0" algn="l" rtl="0">
              <a:lnSpc>
                <a:spcPct val="90000"/>
              </a:lnSpc>
              <a:spcBef>
                <a:spcPts val="1000"/>
              </a:spcBef>
              <a:spcAft>
                <a:spcPts val="0"/>
              </a:spcAft>
              <a:buSzPts val="2800"/>
              <a:buNone/>
            </a:pPr>
            <a:endParaRPr sz="2200"/>
          </a:p>
          <a:p>
            <a:pPr marL="0" lvl="0" indent="0" algn="l" rtl="0">
              <a:lnSpc>
                <a:spcPct val="150000"/>
              </a:lnSpc>
              <a:spcBef>
                <a:spcPts val="1000"/>
              </a:spcBef>
              <a:spcAft>
                <a:spcPts val="0"/>
              </a:spcAft>
              <a:buSzPts val="2800"/>
              <a:buNone/>
            </a:pPr>
            <a:r>
              <a:rPr lang="en-US" sz="2200" b="1"/>
              <a:t>Steps to Perform:</a:t>
            </a:r>
            <a:endParaRPr sz="2200" b="1"/>
          </a:p>
          <a:p>
            <a:pPr marL="457200" lvl="0" indent="-368300" algn="l" rtl="0">
              <a:lnSpc>
                <a:spcPct val="150000"/>
              </a:lnSpc>
              <a:spcBef>
                <a:spcPts val="1000"/>
              </a:spcBef>
              <a:spcAft>
                <a:spcPts val="0"/>
              </a:spcAft>
              <a:buSzPts val="2200"/>
              <a:buAutoNum type="arabicPeriod"/>
            </a:pPr>
            <a:r>
              <a:rPr lang="en-US" sz="2200"/>
              <a:t>Use SSH for host login to install UCP.</a:t>
            </a:r>
            <a:endParaRPr sz="2200"/>
          </a:p>
          <a:p>
            <a:pPr marL="457200" lvl="0" indent="-368300" algn="l" rtl="0">
              <a:lnSpc>
                <a:spcPct val="150000"/>
              </a:lnSpc>
              <a:spcBef>
                <a:spcPts val="0"/>
              </a:spcBef>
              <a:spcAft>
                <a:spcPts val="0"/>
              </a:spcAft>
              <a:buSzPts val="2200"/>
              <a:buAutoNum type="arabicPeriod"/>
            </a:pPr>
            <a:r>
              <a:rPr lang="en-US" sz="2200"/>
              <a:t>Use Docker/UCP image to install and manage Docker UCP.</a:t>
            </a:r>
            <a:endParaRPr sz="2200"/>
          </a:p>
          <a:p>
            <a:pPr marL="457200" lvl="0" indent="-368300" algn="l" rtl="0">
              <a:lnSpc>
                <a:spcPct val="150000"/>
              </a:lnSpc>
              <a:spcBef>
                <a:spcPts val="0"/>
              </a:spcBef>
              <a:spcAft>
                <a:spcPts val="0"/>
              </a:spcAft>
              <a:buSzPts val="2200"/>
              <a:buAutoNum type="arabicPeriod"/>
            </a:pPr>
            <a:r>
              <a:rPr lang="en-US" sz="2200"/>
              <a:t>Use License Key from the Docker Hub to license the UCP installation.</a:t>
            </a:r>
            <a:endParaRPr sz="2200"/>
          </a:p>
          <a:p>
            <a:pPr marL="457200" lvl="0" indent="0" algn="l" rtl="0">
              <a:lnSpc>
                <a:spcPct val="90000"/>
              </a:lnSpc>
              <a:spcBef>
                <a:spcPts val="1000"/>
              </a:spcBef>
              <a:spcAft>
                <a:spcPts val="0"/>
              </a:spcAft>
              <a:buSzPts val="2800"/>
              <a:buNone/>
            </a:pPr>
            <a:endParaRPr sz="22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sp>
        <p:nvSpPr>
          <p:cNvPr id="1362" name="Google Shape;1362;g6b96e44160_2_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Installation</a:t>
            </a:r>
            <a:endParaRPr/>
          </a:p>
        </p:txBody>
      </p:sp>
      <p:pic>
        <p:nvPicPr>
          <p:cNvPr id="1363" name="Google Shape;1363;g6b96e44160_2_0"/>
          <p:cNvPicPr preferRelativeResize="0"/>
          <p:nvPr/>
        </p:nvPicPr>
        <p:blipFill rotWithShape="1">
          <a:blip r:embed="rId3">
            <a:alphaModFix/>
          </a:blip>
          <a:srcRect/>
          <a:stretch/>
        </p:blipFill>
        <p:spPr>
          <a:xfrm>
            <a:off x="6737871" y="546448"/>
            <a:ext cx="2780274" cy="530797"/>
          </a:xfrm>
          <a:prstGeom prst="rect">
            <a:avLst/>
          </a:prstGeom>
          <a:noFill/>
          <a:ln>
            <a:noFill/>
          </a:ln>
        </p:spPr>
      </p:pic>
      <p:sp>
        <p:nvSpPr>
          <p:cNvPr id="1364" name="Google Shape;1364;g6b96e44160_2_0"/>
          <p:cNvSpPr/>
          <p:nvPr/>
        </p:nvSpPr>
        <p:spPr>
          <a:xfrm>
            <a:off x="961150" y="3059300"/>
            <a:ext cx="14333701" cy="32160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Log in to the manager node using </a:t>
            </a:r>
            <a:r>
              <a:rPr lang="en-US" sz="2200" b="0" i="1" u="none" strike="noStrike" cap="none">
                <a:solidFill>
                  <a:srgbClr val="3F3F3F"/>
                </a:solidFill>
                <a:latin typeface="Open Sans"/>
                <a:ea typeface="Open Sans"/>
                <a:cs typeface="Open Sans"/>
                <a:sym typeface="Open Sans"/>
              </a:rPr>
              <a:t>ssh </a:t>
            </a:r>
            <a:r>
              <a:rPr lang="en-US" sz="2200" b="0" i="0" u="none" strike="noStrike" cap="none">
                <a:solidFill>
                  <a:srgbClr val="3F3F3F"/>
                </a:solidFill>
                <a:latin typeface="Open Sans"/>
                <a:ea typeface="Open Sans"/>
                <a:cs typeface="Open Sans"/>
                <a:sym typeface="Open Sans"/>
              </a:rPr>
              <a:t>in order to uninstall UCP. Run the following code after getting access:</a:t>
            </a:r>
            <a:br>
              <a:rPr lang="en-US" sz="2200" b="0" i="0" u="none" strike="noStrike" cap="none">
                <a:solidFill>
                  <a:srgbClr val="3F3F3F"/>
                </a:solidFill>
                <a:latin typeface="Open Sans"/>
                <a:ea typeface="Open Sans"/>
                <a:cs typeface="Open Sans"/>
                <a:sym typeface="Open Sans"/>
              </a:rPr>
            </a:br>
            <a:r>
              <a:rPr lang="en-US" sz="2200" b="0" i="0" u="none" strike="noStrike" cap="none">
                <a:solidFill>
                  <a:srgbClr val="3F3F3F"/>
                </a:solidFill>
                <a:latin typeface="Open Sans"/>
                <a:ea typeface="Open Sans"/>
                <a:cs typeface="Open Sans"/>
                <a:sym typeface="Open Sans"/>
              </a:rPr>
              <a:t>		</a:t>
            </a:r>
            <a:r>
              <a:rPr lang="en-US" sz="2200" b="0" i="1" u="none" strike="noStrike" cap="none">
                <a:solidFill>
                  <a:srgbClr val="3F3F3F"/>
                </a:solidFill>
                <a:latin typeface="Open Sans"/>
                <a:ea typeface="Open Sans"/>
                <a:cs typeface="Open Sans"/>
                <a:sym typeface="Open Sans"/>
              </a:rPr>
              <a:t>docker container run --rm -it \</a:t>
            </a:r>
            <a:endParaRPr sz="2200" b="0" i="1" u="none" strike="noStrike" cap="none">
              <a:solidFill>
                <a:srgbClr val="3F3F3F"/>
              </a:solidFill>
              <a:latin typeface="Open Sans"/>
              <a:ea typeface="Open Sans"/>
              <a:cs typeface="Open Sans"/>
              <a:sym typeface="Open Sans"/>
            </a:endParaRPr>
          </a:p>
          <a:p>
            <a:pPr marL="1371600" marR="0" lvl="0" indent="0" algn="l" rtl="0">
              <a:lnSpc>
                <a:spcPct val="150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-v /var/run/docker.sock:/var/run/docker.sock \</a:t>
            </a:r>
            <a:endParaRPr sz="2200" b="0" i="1" u="none" strike="noStrike" cap="none">
              <a:solidFill>
                <a:srgbClr val="3F3F3F"/>
              </a:solidFill>
              <a:latin typeface="Open Sans"/>
              <a:ea typeface="Open Sans"/>
              <a:cs typeface="Open Sans"/>
              <a:sym typeface="Open Sans"/>
            </a:endParaRPr>
          </a:p>
          <a:p>
            <a:pPr marL="1371600" marR="0" lvl="0" indent="0" algn="l" rtl="0">
              <a:lnSpc>
                <a:spcPct val="150000"/>
              </a:lnSpc>
              <a:spcBef>
                <a:spcPts val="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--name ucp \</a:t>
            </a:r>
            <a:br>
              <a:rPr lang="en-US" sz="2200" b="0" i="1" u="none" strike="noStrike" cap="none">
                <a:solidFill>
                  <a:srgbClr val="3F3F3F"/>
                </a:solidFill>
                <a:latin typeface="Open Sans"/>
                <a:ea typeface="Open Sans"/>
                <a:cs typeface="Open Sans"/>
                <a:sym typeface="Open Sans"/>
              </a:rPr>
            </a:br>
            <a:r>
              <a:rPr lang="en-US" sz="2200" b="0" i="1" u="none" strike="noStrike" cap="none">
                <a:solidFill>
                  <a:srgbClr val="3F3F3F"/>
                </a:solidFill>
                <a:latin typeface="Open Sans"/>
                <a:ea typeface="Open Sans"/>
                <a:cs typeface="Open Sans"/>
                <a:sym typeface="Open Sans"/>
              </a:rPr>
              <a:t>docker/ucp:3.2.3 uninstall-ucp --interactive</a:t>
            </a:r>
            <a:endParaRPr sz="2200" b="0" i="0" u="none" strike="noStrike" cap="none">
              <a:solidFill>
                <a:srgbClr val="3F3F3F"/>
              </a:solidFill>
              <a:latin typeface="Open Sans"/>
              <a:ea typeface="Open Sans"/>
              <a:cs typeface="Open Sans"/>
              <a:sym typeface="Open Sans"/>
            </a:endParaRPr>
          </a:p>
        </p:txBody>
      </p:sp>
      <p:sp>
        <p:nvSpPr>
          <p:cNvPr id="1365" name="Google Shape;1365;g6b96e44160_2_0"/>
          <p:cNvSpPr/>
          <p:nvPr/>
        </p:nvSpPr>
        <p:spPr>
          <a:xfrm>
            <a:off x="961250" y="7674350"/>
            <a:ext cx="14333701" cy="743700"/>
          </a:xfrm>
          <a:prstGeom prst="roundRect">
            <a:avLst>
              <a:gd name="adj" fmla="val 16667"/>
            </a:avLst>
          </a:prstGeom>
          <a:solidFill>
            <a:srgbClr val="DDEAF6"/>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1"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Note: Docker Engines keep on running in swarm mode even when the UCP services are stopped and removed. </a:t>
            </a:r>
            <a:endParaRPr sz="2200" b="0" i="0" u="none" strike="noStrike" cap="none">
              <a:solidFill>
                <a:srgbClr val="3F3F3F"/>
              </a:solidFill>
              <a:latin typeface="Open Sans"/>
              <a:ea typeface="Open Sans"/>
              <a:cs typeface="Open Sans"/>
              <a:sym typeface="Open Sans"/>
            </a:endParaRPr>
          </a:p>
        </p:txBody>
      </p:sp>
      <p:sp>
        <p:nvSpPr>
          <p:cNvPr id="1366" name="Google Shape;1366;g6b96e44160_2_0"/>
          <p:cNvSpPr/>
          <p:nvPr/>
        </p:nvSpPr>
        <p:spPr>
          <a:xfrm>
            <a:off x="1138175" y="1971121"/>
            <a:ext cx="4130511" cy="651275"/>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Uninstall UCP:</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sp>
        <p:nvSpPr>
          <p:cNvPr id="1372" name="Google Shape;1372;g7b4f99b632_4_21"/>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Joining Manager Nodes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77"/>
        <p:cNvGrpSpPr/>
        <p:nvPr/>
      </p:nvGrpSpPr>
      <p:grpSpPr>
        <a:xfrm>
          <a:off x="0" y="0"/>
          <a:ext cx="0" cy="0"/>
          <a:chOff x="0" y="0"/>
          <a:chExt cx="0" cy="0"/>
        </a:xfrm>
      </p:grpSpPr>
      <p:sp>
        <p:nvSpPr>
          <p:cNvPr id="1378" name="Google Shape;1378;p48"/>
          <p:cNvSpPr/>
          <p:nvPr/>
        </p:nvSpPr>
        <p:spPr>
          <a:xfrm>
            <a:off x="961075" y="5157425"/>
            <a:ext cx="14333701" cy="22074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914400" marR="0" lvl="0" indent="-457200" algn="l" rtl="0">
              <a:lnSpc>
                <a:spcPct val="150000"/>
              </a:lnSpc>
              <a:spcBef>
                <a:spcPts val="0"/>
              </a:spcBef>
              <a:spcAft>
                <a:spcPts val="0"/>
              </a:spcAft>
              <a:buClr>
                <a:srgbClr val="3F3F3F"/>
              </a:buClr>
              <a:buSzPts val="2200"/>
              <a:buFont typeface="Open Sans"/>
              <a:buAutoNum type="arabicPeriod"/>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Nodes</a:t>
            </a:r>
            <a:r>
              <a:rPr lang="en-US" sz="2200" b="0" i="0" u="none" strike="noStrike" cap="none">
                <a:solidFill>
                  <a:srgbClr val="3F3F3F"/>
                </a:solidFill>
                <a:latin typeface="Open Sans"/>
                <a:ea typeface="Open Sans"/>
                <a:cs typeface="Open Sans"/>
                <a:sym typeface="Open Sans"/>
              </a:rPr>
              <a:t> page in UCP web UI and click the </a:t>
            </a:r>
            <a:r>
              <a:rPr lang="en-US" sz="2200" b="1" i="0" u="none" strike="noStrike" cap="none">
                <a:solidFill>
                  <a:srgbClr val="3F3F3F"/>
                </a:solidFill>
                <a:latin typeface="Open Sans"/>
                <a:ea typeface="Open Sans"/>
                <a:cs typeface="Open Sans"/>
                <a:sym typeface="Open Sans"/>
              </a:rPr>
              <a:t>Add Node</a:t>
            </a:r>
            <a:r>
              <a:rPr lang="en-US" sz="2200" b="0" i="0" u="none" strike="noStrike" cap="none">
                <a:solidFill>
                  <a:srgbClr val="3F3F3F"/>
                </a:solidFill>
                <a:latin typeface="Open Sans"/>
                <a:ea typeface="Open Sans"/>
                <a:cs typeface="Open Sans"/>
                <a:sym typeface="Open Sans"/>
              </a:rPr>
              <a:t> button to add a new node.</a:t>
            </a:r>
            <a:endParaRPr sz="1400" b="0" i="0" u="none" strike="noStrike" cap="none">
              <a:solidFill>
                <a:srgbClr val="3F3F3F"/>
              </a:solidFill>
              <a:latin typeface="Arial"/>
              <a:ea typeface="Arial"/>
              <a:cs typeface="Arial"/>
              <a:sym typeface="Arial"/>
            </a:endParaRPr>
          </a:p>
          <a:p>
            <a:pPr marL="914400" marR="0" lvl="0" indent="-457200" algn="l" rtl="0">
              <a:lnSpc>
                <a:spcPct val="150000"/>
              </a:lnSpc>
              <a:spcBef>
                <a:spcPts val="0"/>
              </a:spcBef>
              <a:spcAft>
                <a:spcPts val="0"/>
              </a:spcAft>
              <a:buClr>
                <a:srgbClr val="3F3F3F"/>
              </a:buClr>
              <a:buSzPts val="2200"/>
              <a:buFont typeface="Open Sans"/>
              <a:buAutoNum type="arabicPeriod"/>
            </a:pPr>
            <a:r>
              <a:rPr lang="en-US" sz="2200" b="0" i="0" u="none" strike="noStrike" cap="none">
                <a:solidFill>
                  <a:srgbClr val="3F3F3F"/>
                </a:solidFill>
                <a:latin typeface="Open Sans"/>
                <a:ea typeface="Open Sans"/>
                <a:cs typeface="Open Sans"/>
                <a:sym typeface="Open Sans"/>
              </a:rPr>
              <a:t>Check </a:t>
            </a:r>
            <a:r>
              <a:rPr lang="en-US" sz="2200" b="1" i="0" u="none" strike="noStrike" cap="none">
                <a:solidFill>
                  <a:srgbClr val="3F3F3F"/>
                </a:solidFill>
                <a:latin typeface="Open Sans"/>
                <a:ea typeface="Open Sans"/>
                <a:cs typeface="Open Sans"/>
                <a:sym typeface="Open Sans"/>
              </a:rPr>
              <a:t>Add node as a manager</a:t>
            </a:r>
            <a:r>
              <a:rPr lang="en-US" sz="2200" b="0" i="0" u="none" strike="noStrike" cap="none">
                <a:solidFill>
                  <a:srgbClr val="3F3F3F"/>
                </a:solidFill>
                <a:latin typeface="Open Sans"/>
                <a:ea typeface="Open Sans"/>
                <a:cs typeface="Open Sans"/>
                <a:sym typeface="Open Sans"/>
              </a:rPr>
              <a:t> in the Add Node page.</a:t>
            </a:r>
            <a:endParaRPr sz="1400" b="0" i="0" u="none" strike="noStrike" cap="none">
              <a:solidFill>
                <a:srgbClr val="3F3F3F"/>
              </a:solidFill>
              <a:latin typeface="Arial"/>
              <a:ea typeface="Arial"/>
              <a:cs typeface="Arial"/>
              <a:sym typeface="Arial"/>
            </a:endParaRPr>
          </a:p>
        </p:txBody>
      </p:sp>
      <p:sp>
        <p:nvSpPr>
          <p:cNvPr id="1379" name="Google Shape;1379;p48"/>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Joining Manager Nodes</a:t>
            </a:r>
            <a:endParaRPr/>
          </a:p>
        </p:txBody>
      </p:sp>
      <p:pic>
        <p:nvPicPr>
          <p:cNvPr id="1380" name="Google Shape;1380;p48"/>
          <p:cNvPicPr preferRelativeResize="0"/>
          <p:nvPr/>
        </p:nvPicPr>
        <p:blipFill rotWithShape="1">
          <a:blip r:embed="rId3">
            <a:alphaModFix/>
          </a:blip>
          <a:srcRect/>
          <a:stretch/>
        </p:blipFill>
        <p:spPr>
          <a:xfrm>
            <a:off x="5430100" y="645500"/>
            <a:ext cx="5034751" cy="530800"/>
          </a:xfrm>
          <a:prstGeom prst="rect">
            <a:avLst/>
          </a:prstGeom>
          <a:noFill/>
          <a:ln>
            <a:noFill/>
          </a:ln>
        </p:spPr>
      </p:pic>
      <p:sp>
        <p:nvSpPr>
          <p:cNvPr id="1381" name="Google Shape;1381;p48"/>
          <p:cNvSpPr/>
          <p:nvPr/>
        </p:nvSpPr>
        <p:spPr>
          <a:xfrm>
            <a:off x="961075" y="2244778"/>
            <a:ext cx="14333701" cy="12657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nodes are joined when the UCP is supposed to be highly available. Docker swarm and UCP can be made fault-tolerant and highly available by adding more manager nodes to it.</a:t>
            </a:r>
            <a:endParaRPr sz="1400" b="0" i="0" u="none" strike="noStrike" cap="none">
              <a:solidFill>
                <a:srgbClr val="3F3F3F"/>
              </a:solidFill>
              <a:latin typeface="Arial"/>
              <a:ea typeface="Arial"/>
              <a:cs typeface="Arial"/>
              <a:sym typeface="Arial"/>
            </a:endParaRPr>
          </a:p>
        </p:txBody>
      </p:sp>
      <p:sp>
        <p:nvSpPr>
          <p:cNvPr id="1382" name="Google Shape;1382;p48"/>
          <p:cNvSpPr/>
          <p:nvPr/>
        </p:nvSpPr>
        <p:spPr>
          <a:xfrm>
            <a:off x="961075" y="4046400"/>
            <a:ext cx="5034900" cy="6513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chemeClr val="dk1"/>
              </a:buClr>
              <a:buSzPts val="2200"/>
              <a:buFont typeface="Arial"/>
              <a:buNone/>
            </a:pPr>
            <a:r>
              <a:rPr lang="en-US" sz="2200" b="0" i="0" u="none" strike="noStrike" cap="none">
                <a:solidFill>
                  <a:srgbClr val="FFFFFF"/>
                </a:solidFill>
                <a:latin typeface="Open Sans"/>
                <a:ea typeface="Open Sans"/>
                <a:cs typeface="Open Sans"/>
                <a:sym typeface="Open Sans"/>
              </a:rPr>
              <a:t>Join manager nodes to the swarm:</a:t>
            </a:r>
            <a:endParaRPr sz="2200" b="0" i="0" u="none" strike="noStrike" cap="none">
              <a:solidFill>
                <a:srgbClr val="FFFFFF"/>
              </a:solidFill>
              <a:latin typeface="Open Sans"/>
              <a:ea typeface="Open Sans"/>
              <a:cs typeface="Open Sans"/>
              <a:sym typeface="Open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387"/>
        <p:cNvGrpSpPr/>
        <p:nvPr/>
      </p:nvGrpSpPr>
      <p:grpSpPr>
        <a:xfrm>
          <a:off x="0" y="0"/>
          <a:ext cx="0" cy="0"/>
          <a:chOff x="0" y="0"/>
          <a:chExt cx="0" cy="0"/>
        </a:xfrm>
      </p:grpSpPr>
      <p:sp>
        <p:nvSpPr>
          <p:cNvPr id="1388" name="Google Shape;1388;p49"/>
          <p:cNvSpPr/>
          <p:nvPr/>
        </p:nvSpPr>
        <p:spPr>
          <a:xfrm>
            <a:off x="961150" y="1893150"/>
            <a:ext cx="14333701" cy="54198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457200" marR="0" lvl="0" indent="-368300" algn="l" rtl="0">
              <a:lnSpc>
                <a:spcPct val="150000"/>
              </a:lnSpc>
              <a:spcBef>
                <a:spcPts val="0"/>
              </a:spcBef>
              <a:spcAft>
                <a:spcPts val="0"/>
              </a:spcAft>
              <a:buClr>
                <a:srgbClr val="3F3F3F"/>
              </a:buClr>
              <a:buSzPts val="2200"/>
              <a:buFont typeface="Open Sans"/>
              <a:buAutoNum type="arabicPeriod" startAt="3"/>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Use a custom listen address.</a:t>
            </a:r>
            <a:r>
              <a:rPr lang="en-US" sz="2200" b="0" i="0" u="none" strike="noStrike" cap="none">
                <a:solidFill>
                  <a:srgbClr val="3F3F3F"/>
                </a:solidFill>
                <a:latin typeface="Open Sans"/>
                <a:ea typeface="Open Sans"/>
                <a:cs typeface="Open Sans"/>
                <a:sym typeface="Open Sans"/>
              </a:rPr>
              <a:t> Enter the IP address and port for the node in order to listen to the inbound cluster management traffic. The format is </a:t>
            </a:r>
            <a:r>
              <a:rPr lang="en-US" sz="2200" b="0" i="1" u="none" strike="noStrike" cap="none">
                <a:solidFill>
                  <a:srgbClr val="3F3F3F"/>
                </a:solidFill>
                <a:latin typeface="Open Sans"/>
                <a:ea typeface="Open Sans"/>
                <a:cs typeface="Open Sans"/>
                <a:sym typeface="Open Sans"/>
              </a:rPr>
              <a:t>interface:port</a:t>
            </a:r>
            <a:r>
              <a:rPr lang="en-US" sz="2200" b="0" i="0" u="none" strike="noStrike" cap="none">
                <a:solidFill>
                  <a:srgbClr val="3F3F3F"/>
                </a:solidFill>
                <a:latin typeface="Open Sans"/>
                <a:ea typeface="Open Sans"/>
                <a:cs typeface="Open Sans"/>
                <a:sym typeface="Open Sans"/>
              </a:rPr>
              <a:t> or </a:t>
            </a:r>
            <a:r>
              <a:rPr lang="en-US" sz="2200" b="0" i="1" u="none" strike="noStrike" cap="none">
                <a:solidFill>
                  <a:srgbClr val="3F3F3F"/>
                </a:solidFill>
                <a:latin typeface="Open Sans"/>
                <a:ea typeface="Open Sans"/>
                <a:cs typeface="Open Sans"/>
                <a:sym typeface="Open Sans"/>
              </a:rPr>
              <a:t>ip:port</a:t>
            </a:r>
            <a:r>
              <a:rPr lang="en-US" sz="2200" b="0" i="0" u="none" strike="noStrike" cap="none">
                <a:solidFill>
                  <a:srgbClr val="3F3F3F"/>
                </a:solidFill>
                <a:latin typeface="Open Sans"/>
                <a:ea typeface="Open Sans"/>
                <a:cs typeface="Open Sans"/>
                <a:sym typeface="Open Sans"/>
              </a:rPr>
              <a:t>. The default is 0.0.0.0:2377.</a:t>
            </a:r>
            <a:endParaRPr sz="2200" b="0" i="0" u="none" strike="noStrike" cap="none">
              <a:solidFill>
                <a:srgbClr val="3F3F3F"/>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3F3F3F"/>
              </a:buClr>
              <a:buSzPts val="2200"/>
              <a:buFont typeface="Open Sans"/>
              <a:buAutoNum type="arabicPeriod" startAt="3"/>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Use a custom advertise address</a:t>
            </a:r>
            <a:r>
              <a:rPr lang="en-US" sz="2200" b="0" i="0" u="none" strike="noStrike" cap="none">
                <a:solidFill>
                  <a:srgbClr val="3F3F3F"/>
                </a:solidFill>
                <a:latin typeface="Open Sans"/>
                <a:ea typeface="Open Sans"/>
                <a:cs typeface="Open Sans"/>
                <a:sym typeface="Open Sans"/>
              </a:rPr>
              <a:t> and then enter the IP address and port. </a:t>
            </a:r>
            <a:endParaRPr sz="1400" b="0" i="0" u="none" strike="noStrike" cap="none">
              <a:solidFill>
                <a:srgbClr val="3F3F3F"/>
              </a:solidFill>
              <a:latin typeface="Arial"/>
              <a:ea typeface="Arial"/>
              <a:cs typeface="Arial"/>
              <a:sym typeface="Arial"/>
            </a:endParaRPr>
          </a:p>
          <a:p>
            <a:pPr marL="457200" marR="0" lvl="0" indent="-368300" algn="l" rtl="0">
              <a:lnSpc>
                <a:spcPct val="150000"/>
              </a:lnSpc>
              <a:spcBef>
                <a:spcPts val="0"/>
              </a:spcBef>
              <a:spcAft>
                <a:spcPts val="0"/>
              </a:spcAft>
              <a:buClr>
                <a:srgbClr val="3F3F3F"/>
              </a:buClr>
              <a:buSzPts val="2200"/>
              <a:buFont typeface="Open Sans"/>
              <a:buAutoNum type="arabicPeriod" startAt="3"/>
            </a:pPr>
            <a:r>
              <a:rPr lang="en-US" sz="2200" b="0" i="0" u="none" strike="noStrike" cap="none">
                <a:solidFill>
                  <a:srgbClr val="3F3F3F"/>
                </a:solidFill>
                <a:latin typeface="Open Sans"/>
                <a:ea typeface="Open Sans"/>
                <a:cs typeface="Open Sans"/>
                <a:sym typeface="Open Sans"/>
              </a:rPr>
              <a:t>Click the copy icon to copy the </a:t>
            </a:r>
            <a:r>
              <a:rPr lang="en-US" sz="2200" b="0" i="1" u="none" strike="noStrike" cap="none">
                <a:solidFill>
                  <a:srgbClr val="3F3F3F"/>
                </a:solidFill>
                <a:latin typeface="Open Sans"/>
                <a:ea typeface="Open Sans"/>
                <a:cs typeface="Open Sans"/>
                <a:sym typeface="Open Sans"/>
              </a:rPr>
              <a:t>docker swarm join </a:t>
            </a:r>
            <a:r>
              <a:rPr lang="en-US" sz="2200" b="0" i="0" u="none" strike="noStrike" cap="none">
                <a:solidFill>
                  <a:srgbClr val="3F3F3F"/>
                </a:solidFill>
                <a:latin typeface="Open Sans"/>
                <a:ea typeface="Open Sans"/>
                <a:cs typeface="Open Sans"/>
                <a:sym typeface="Open Sans"/>
              </a:rPr>
              <a:t>command to add nodes to the swarm.</a:t>
            </a:r>
            <a:endParaRPr sz="1400" b="0" i="0" u="none" strike="noStrike" cap="none">
              <a:solidFill>
                <a:srgbClr val="3F3F3F"/>
              </a:solidFill>
              <a:latin typeface="Arial"/>
              <a:ea typeface="Arial"/>
              <a:cs typeface="Arial"/>
              <a:sym typeface="Arial"/>
            </a:endParaRPr>
          </a:p>
          <a:p>
            <a:pPr marL="457200" marR="0" lvl="0" indent="-368300" algn="l" rtl="0">
              <a:lnSpc>
                <a:spcPct val="150000"/>
              </a:lnSpc>
              <a:spcBef>
                <a:spcPts val="0"/>
              </a:spcBef>
              <a:spcAft>
                <a:spcPts val="0"/>
              </a:spcAft>
              <a:buClr>
                <a:srgbClr val="3F3F3F"/>
              </a:buClr>
              <a:buSzPts val="2200"/>
              <a:buFont typeface="Open Sans"/>
              <a:buAutoNum type="arabicPeriod" startAt="3"/>
            </a:pPr>
            <a:r>
              <a:rPr lang="en-US" sz="2200" b="0" i="0" u="none" strike="noStrike" cap="none">
                <a:solidFill>
                  <a:srgbClr val="3F3F3F"/>
                </a:solidFill>
                <a:latin typeface="Open Sans"/>
                <a:ea typeface="Open Sans"/>
                <a:cs typeface="Open Sans"/>
                <a:sym typeface="Open Sans"/>
              </a:rPr>
              <a:t>Log in using </a:t>
            </a:r>
            <a:r>
              <a:rPr lang="en-US" sz="2200" b="0" i="1" u="none" strike="noStrike" cap="none">
                <a:solidFill>
                  <a:srgbClr val="3F3F3F"/>
                </a:solidFill>
                <a:latin typeface="Open Sans"/>
                <a:ea typeface="Open Sans"/>
                <a:cs typeface="Open Sans"/>
                <a:sym typeface="Open Sans"/>
              </a:rPr>
              <a:t>ssh </a:t>
            </a:r>
            <a:r>
              <a:rPr lang="en-US" sz="2200" b="0" i="0" u="none" strike="noStrike" cap="none">
                <a:solidFill>
                  <a:srgbClr val="3F3F3F"/>
                </a:solidFill>
                <a:latin typeface="Open Sans"/>
                <a:ea typeface="Open Sans"/>
                <a:cs typeface="Open Sans"/>
                <a:sym typeface="Open Sans"/>
              </a:rPr>
              <a:t>and run the join command that was copied. The node appears on the </a:t>
            </a:r>
            <a:r>
              <a:rPr lang="en-US" sz="2200" b="1" i="0" u="none" strike="noStrike" cap="none">
                <a:solidFill>
                  <a:srgbClr val="3F3F3F"/>
                </a:solidFill>
                <a:latin typeface="Open Sans"/>
                <a:ea typeface="Open Sans"/>
                <a:cs typeface="Open Sans"/>
                <a:sym typeface="Open Sans"/>
              </a:rPr>
              <a:t>Nodes</a:t>
            </a:r>
            <a:r>
              <a:rPr lang="en-US" sz="2200" b="0" i="0" u="none" strike="noStrike" cap="none">
                <a:solidFill>
                  <a:srgbClr val="3F3F3F"/>
                </a:solidFill>
                <a:latin typeface="Open Sans"/>
                <a:ea typeface="Open Sans"/>
                <a:cs typeface="Open Sans"/>
                <a:sym typeface="Open Sans"/>
              </a:rPr>
              <a:t> page in the UCP web UI once the join command completes.</a:t>
            </a:r>
            <a:endParaRPr sz="2200" b="0" i="0" u="none" strike="noStrike" cap="none">
              <a:solidFill>
                <a:srgbClr val="3F3F3F"/>
              </a:solidFill>
              <a:latin typeface="Open Sans"/>
              <a:ea typeface="Open Sans"/>
              <a:cs typeface="Open Sans"/>
              <a:sym typeface="Open Sans"/>
            </a:endParaRPr>
          </a:p>
        </p:txBody>
      </p:sp>
      <p:sp>
        <p:nvSpPr>
          <p:cNvPr id="1389" name="Google Shape;1389;p49"/>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Joining Manager Nodes</a:t>
            </a:r>
            <a:endParaRPr/>
          </a:p>
        </p:txBody>
      </p:sp>
      <p:pic>
        <p:nvPicPr>
          <p:cNvPr id="1390" name="Google Shape;1390;p49"/>
          <p:cNvPicPr preferRelativeResize="0"/>
          <p:nvPr/>
        </p:nvPicPr>
        <p:blipFill rotWithShape="1">
          <a:blip r:embed="rId3">
            <a:alphaModFix/>
          </a:blip>
          <a:srcRect/>
          <a:stretch/>
        </p:blipFill>
        <p:spPr>
          <a:xfrm>
            <a:off x="5430100" y="645500"/>
            <a:ext cx="5034751" cy="5308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395"/>
        <p:cNvGrpSpPr/>
        <p:nvPr/>
      </p:nvGrpSpPr>
      <p:grpSpPr>
        <a:xfrm>
          <a:off x="0" y="0"/>
          <a:ext cx="0" cy="0"/>
          <a:chOff x="0" y="0"/>
          <a:chExt cx="0" cy="0"/>
        </a:xfrm>
      </p:grpSpPr>
      <p:sp>
        <p:nvSpPr>
          <p:cNvPr id="1396" name="Google Shape;1396;g6b96e44160_2_139"/>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UCP: High Availability</a:t>
            </a:r>
            <a:endParaRPr/>
          </a:p>
          <a:p>
            <a:pPr marL="0" lvl="0" indent="0" algn="l" rtl="0">
              <a:lnSpc>
                <a:spcPct val="90000"/>
              </a:lnSpc>
              <a:spcBef>
                <a:spcPts val="1000"/>
              </a:spcBef>
              <a:spcAft>
                <a:spcPts val="0"/>
              </a:spcAft>
              <a:buSzPts val="2800"/>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401"/>
        <p:cNvGrpSpPr/>
        <p:nvPr/>
      </p:nvGrpSpPr>
      <p:grpSpPr>
        <a:xfrm>
          <a:off x="0" y="0"/>
          <a:ext cx="0" cy="0"/>
          <a:chOff x="0" y="0"/>
          <a:chExt cx="0" cy="0"/>
        </a:xfrm>
      </p:grpSpPr>
      <p:sp>
        <p:nvSpPr>
          <p:cNvPr id="1402" name="Google Shape;1402;g6b96e44160_2_29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High Availability</a:t>
            </a:r>
            <a:endParaRPr/>
          </a:p>
        </p:txBody>
      </p:sp>
      <p:pic>
        <p:nvPicPr>
          <p:cNvPr id="1403" name="Google Shape;1403;g6b96e44160_2_293"/>
          <p:cNvPicPr preferRelativeResize="0"/>
          <p:nvPr/>
        </p:nvPicPr>
        <p:blipFill rotWithShape="1">
          <a:blip r:embed="rId3">
            <a:alphaModFix/>
          </a:blip>
          <a:srcRect/>
          <a:stretch/>
        </p:blipFill>
        <p:spPr>
          <a:xfrm>
            <a:off x="6297900" y="653882"/>
            <a:ext cx="3450199" cy="420675"/>
          </a:xfrm>
          <a:prstGeom prst="rect">
            <a:avLst/>
          </a:prstGeom>
          <a:noFill/>
          <a:ln>
            <a:noFill/>
          </a:ln>
        </p:spPr>
      </p:pic>
      <p:sp>
        <p:nvSpPr>
          <p:cNvPr id="1404" name="Google Shape;1404;g6b96e44160_2_293"/>
          <p:cNvSpPr/>
          <p:nvPr/>
        </p:nvSpPr>
        <p:spPr>
          <a:xfrm>
            <a:off x="1189750" y="2562550"/>
            <a:ext cx="5550300" cy="49296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Cluster</a:t>
            </a:r>
            <a:endParaRPr sz="2200" b="0" i="0" u="none" strike="noStrike" cap="none">
              <a:solidFill>
                <a:srgbClr val="3F3F3F"/>
              </a:solidFill>
              <a:latin typeface="Open Sans"/>
              <a:ea typeface="Open Sans"/>
              <a:cs typeface="Open Sans"/>
              <a:sym typeface="Open Sans"/>
            </a:endParaRPr>
          </a:p>
        </p:txBody>
      </p:sp>
      <p:sp>
        <p:nvSpPr>
          <p:cNvPr id="1405" name="Google Shape;1405;g6b96e44160_2_293"/>
          <p:cNvSpPr/>
          <p:nvPr/>
        </p:nvSpPr>
        <p:spPr>
          <a:xfrm>
            <a:off x="1411550" y="3203250"/>
            <a:ext cx="2446500" cy="11790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1</a:t>
            </a:r>
            <a:endParaRPr sz="2200" b="0" i="0" u="none" strike="noStrike" cap="none">
              <a:solidFill>
                <a:srgbClr val="3F3F3F"/>
              </a:solidFill>
              <a:latin typeface="Open Sans"/>
              <a:ea typeface="Open Sans"/>
              <a:cs typeface="Open Sans"/>
              <a:sym typeface="Open Sans"/>
            </a:endParaRPr>
          </a:p>
        </p:txBody>
      </p:sp>
      <p:sp>
        <p:nvSpPr>
          <p:cNvPr id="1406" name="Google Shape;1406;g6b96e44160_2_293"/>
          <p:cNvSpPr/>
          <p:nvPr/>
        </p:nvSpPr>
        <p:spPr>
          <a:xfrm>
            <a:off x="1411550" y="4550353"/>
            <a:ext cx="2446500" cy="11790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3</a:t>
            </a:r>
            <a:endParaRPr sz="2200" b="0" i="0" u="none" strike="noStrike" cap="none">
              <a:solidFill>
                <a:srgbClr val="3F3F3F"/>
              </a:solidFill>
              <a:latin typeface="Open Sans"/>
              <a:ea typeface="Open Sans"/>
              <a:cs typeface="Open Sans"/>
              <a:sym typeface="Open Sans"/>
            </a:endParaRPr>
          </a:p>
        </p:txBody>
      </p:sp>
      <p:sp>
        <p:nvSpPr>
          <p:cNvPr id="1407" name="Google Shape;1407;g6b96e44160_2_293"/>
          <p:cNvSpPr/>
          <p:nvPr/>
        </p:nvSpPr>
        <p:spPr>
          <a:xfrm>
            <a:off x="2741650" y="5993299"/>
            <a:ext cx="2446500" cy="11790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5</a:t>
            </a:r>
            <a:endParaRPr sz="2200" b="0" i="0" u="none" strike="noStrike" cap="none">
              <a:solidFill>
                <a:srgbClr val="3F3F3F"/>
              </a:solidFill>
              <a:latin typeface="Open Sans"/>
              <a:ea typeface="Open Sans"/>
              <a:cs typeface="Open Sans"/>
              <a:sym typeface="Open Sans"/>
            </a:endParaRPr>
          </a:p>
        </p:txBody>
      </p:sp>
      <p:sp>
        <p:nvSpPr>
          <p:cNvPr id="1408" name="Google Shape;1408;g6b96e44160_2_293"/>
          <p:cNvSpPr/>
          <p:nvPr/>
        </p:nvSpPr>
        <p:spPr>
          <a:xfrm>
            <a:off x="4049031" y="3203250"/>
            <a:ext cx="2446500" cy="1179000"/>
          </a:xfrm>
          <a:prstGeom prst="roundRect">
            <a:avLst>
              <a:gd name="adj" fmla="val 4498"/>
            </a:avLst>
          </a:prstGeom>
          <a:solidFill>
            <a:srgbClr val="0FCFE8"/>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2 (working)</a:t>
            </a:r>
            <a:endParaRPr sz="2200" b="0" i="0" u="none" strike="noStrike" cap="none">
              <a:solidFill>
                <a:srgbClr val="3F3F3F"/>
              </a:solidFill>
              <a:latin typeface="Open Sans"/>
              <a:ea typeface="Open Sans"/>
              <a:cs typeface="Open Sans"/>
              <a:sym typeface="Open Sans"/>
            </a:endParaRPr>
          </a:p>
        </p:txBody>
      </p:sp>
      <p:sp>
        <p:nvSpPr>
          <p:cNvPr id="1409" name="Google Shape;1409;g6b96e44160_2_293"/>
          <p:cNvSpPr/>
          <p:nvPr/>
        </p:nvSpPr>
        <p:spPr>
          <a:xfrm>
            <a:off x="4049031" y="4550353"/>
            <a:ext cx="2446500" cy="1179000"/>
          </a:xfrm>
          <a:prstGeom prst="roundRect">
            <a:avLst>
              <a:gd name="adj" fmla="val 4498"/>
            </a:avLst>
          </a:prstGeom>
          <a:solidFill>
            <a:srgbClr val="0FCFE8"/>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4 (working)</a:t>
            </a:r>
            <a:endParaRPr sz="2200" b="0" i="0" u="none" strike="noStrike" cap="none">
              <a:solidFill>
                <a:srgbClr val="3F3F3F"/>
              </a:solidFill>
              <a:latin typeface="Open Sans"/>
              <a:ea typeface="Open Sans"/>
              <a:cs typeface="Open Sans"/>
              <a:sym typeface="Open Sans"/>
            </a:endParaRPr>
          </a:p>
        </p:txBody>
      </p:sp>
      <p:sp>
        <p:nvSpPr>
          <p:cNvPr id="1410" name="Google Shape;1410;g6b96e44160_2_293"/>
          <p:cNvSpPr/>
          <p:nvPr/>
        </p:nvSpPr>
        <p:spPr>
          <a:xfrm>
            <a:off x="9620650" y="2562550"/>
            <a:ext cx="5550300" cy="49296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Cluster</a:t>
            </a:r>
            <a:endParaRPr sz="2200" b="0" i="0" u="none" strike="noStrike" cap="none">
              <a:solidFill>
                <a:srgbClr val="3F3F3F"/>
              </a:solidFill>
              <a:latin typeface="Open Sans"/>
              <a:ea typeface="Open Sans"/>
              <a:cs typeface="Open Sans"/>
              <a:sym typeface="Open Sans"/>
            </a:endParaRPr>
          </a:p>
        </p:txBody>
      </p:sp>
      <p:sp>
        <p:nvSpPr>
          <p:cNvPr id="1411" name="Google Shape;1411;g6b96e44160_2_293"/>
          <p:cNvSpPr/>
          <p:nvPr/>
        </p:nvSpPr>
        <p:spPr>
          <a:xfrm>
            <a:off x="9842450" y="3203250"/>
            <a:ext cx="2446500" cy="11790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1</a:t>
            </a:r>
            <a:endParaRPr sz="2200" b="0" i="0" u="none" strike="noStrike" cap="none">
              <a:solidFill>
                <a:srgbClr val="3F3F3F"/>
              </a:solidFill>
              <a:latin typeface="Open Sans"/>
              <a:ea typeface="Open Sans"/>
              <a:cs typeface="Open Sans"/>
              <a:sym typeface="Open Sans"/>
            </a:endParaRPr>
          </a:p>
        </p:txBody>
      </p:sp>
      <p:sp>
        <p:nvSpPr>
          <p:cNvPr id="1412" name="Google Shape;1412;g6b96e44160_2_293"/>
          <p:cNvSpPr/>
          <p:nvPr/>
        </p:nvSpPr>
        <p:spPr>
          <a:xfrm>
            <a:off x="9842450" y="4550353"/>
            <a:ext cx="2446500" cy="1179000"/>
          </a:xfrm>
          <a:prstGeom prst="roundRect">
            <a:avLst>
              <a:gd name="adj" fmla="val 4498"/>
            </a:avLst>
          </a:prstGeom>
          <a:solidFill>
            <a:srgbClr val="0FCFE8"/>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3 (working)</a:t>
            </a:r>
            <a:endParaRPr sz="2200" b="0" i="0" u="none" strike="noStrike" cap="none">
              <a:solidFill>
                <a:srgbClr val="3F3F3F"/>
              </a:solidFill>
              <a:latin typeface="Open Sans"/>
              <a:ea typeface="Open Sans"/>
              <a:cs typeface="Open Sans"/>
              <a:sym typeface="Open Sans"/>
            </a:endParaRPr>
          </a:p>
        </p:txBody>
      </p:sp>
      <p:sp>
        <p:nvSpPr>
          <p:cNvPr id="1413" name="Google Shape;1413;g6b96e44160_2_293"/>
          <p:cNvSpPr/>
          <p:nvPr/>
        </p:nvSpPr>
        <p:spPr>
          <a:xfrm>
            <a:off x="11172550" y="5993299"/>
            <a:ext cx="2446500" cy="1179000"/>
          </a:xfrm>
          <a:prstGeom prst="roundRect">
            <a:avLst>
              <a:gd name="adj" fmla="val 4498"/>
            </a:avLst>
          </a:prstGeom>
          <a:solidFill>
            <a:srgbClr val="0FCFE8"/>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5 (working)</a:t>
            </a:r>
            <a:endParaRPr sz="2200" b="0" i="0" u="none" strike="noStrike" cap="none">
              <a:solidFill>
                <a:srgbClr val="3F3F3F"/>
              </a:solidFill>
              <a:latin typeface="Open Sans"/>
              <a:ea typeface="Open Sans"/>
              <a:cs typeface="Open Sans"/>
              <a:sym typeface="Open Sans"/>
            </a:endParaRPr>
          </a:p>
        </p:txBody>
      </p:sp>
      <p:sp>
        <p:nvSpPr>
          <p:cNvPr id="1414" name="Google Shape;1414;g6b96e44160_2_293"/>
          <p:cNvSpPr/>
          <p:nvPr/>
        </p:nvSpPr>
        <p:spPr>
          <a:xfrm>
            <a:off x="12479931" y="3203250"/>
            <a:ext cx="2446500" cy="1179000"/>
          </a:xfrm>
          <a:prstGeom prst="roundRect">
            <a:avLst>
              <a:gd name="adj" fmla="val 4498"/>
            </a:avLst>
          </a:prstGeom>
          <a:solidFill>
            <a:srgbClr val="EF6461"/>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2 (failed)</a:t>
            </a:r>
            <a:endParaRPr sz="2200" b="0" i="0" u="none" strike="noStrike" cap="none">
              <a:solidFill>
                <a:srgbClr val="3F3F3F"/>
              </a:solidFill>
              <a:latin typeface="Open Sans"/>
              <a:ea typeface="Open Sans"/>
              <a:cs typeface="Open Sans"/>
              <a:sym typeface="Open Sans"/>
            </a:endParaRPr>
          </a:p>
        </p:txBody>
      </p:sp>
      <p:sp>
        <p:nvSpPr>
          <p:cNvPr id="1415" name="Google Shape;1415;g6b96e44160_2_293"/>
          <p:cNvSpPr/>
          <p:nvPr/>
        </p:nvSpPr>
        <p:spPr>
          <a:xfrm>
            <a:off x="12479931" y="4550353"/>
            <a:ext cx="2446500" cy="1179000"/>
          </a:xfrm>
          <a:prstGeom prst="roundRect">
            <a:avLst>
              <a:gd name="adj" fmla="val 4498"/>
            </a:avLst>
          </a:prstGeom>
          <a:solidFill>
            <a:srgbClr val="EF6461"/>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4 (failed)</a:t>
            </a:r>
            <a:endParaRPr sz="2200" b="0" i="0" u="none" strike="noStrike" cap="none">
              <a:solidFill>
                <a:srgbClr val="3F3F3F"/>
              </a:solidFill>
              <a:latin typeface="Open Sans"/>
              <a:ea typeface="Open Sans"/>
              <a:cs typeface="Open Sans"/>
              <a:sym typeface="Open Sans"/>
            </a:endParaRPr>
          </a:p>
        </p:txBody>
      </p:sp>
      <p:cxnSp>
        <p:nvCxnSpPr>
          <p:cNvPr id="1416" name="Google Shape;1416;g6b96e44160_2_293"/>
          <p:cNvCxnSpPr/>
          <p:nvPr/>
        </p:nvCxnSpPr>
        <p:spPr>
          <a:xfrm>
            <a:off x="6740050" y="5065920"/>
            <a:ext cx="2880600" cy="0"/>
          </a:xfrm>
          <a:prstGeom prst="straightConnector1">
            <a:avLst/>
          </a:prstGeom>
          <a:noFill/>
          <a:ln w="19050" cap="flat" cmpd="sng">
            <a:solidFill>
              <a:srgbClr val="5597D3"/>
            </a:solidFill>
            <a:prstDash val="solid"/>
            <a:round/>
            <a:headEnd type="none" w="sm" len="sm"/>
            <a:tailEnd type="triangle" w="med" len="med"/>
          </a:ln>
        </p:spPr>
      </p:cxn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421"/>
        <p:cNvGrpSpPr/>
        <p:nvPr/>
      </p:nvGrpSpPr>
      <p:grpSpPr>
        <a:xfrm>
          <a:off x="0" y="0"/>
          <a:ext cx="0" cy="0"/>
          <a:chOff x="0" y="0"/>
          <a:chExt cx="0" cy="0"/>
        </a:xfrm>
      </p:grpSpPr>
      <p:sp>
        <p:nvSpPr>
          <p:cNvPr id="1422" name="Google Shape;1422;g6b96e44160_2_30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High Availability</a:t>
            </a:r>
            <a:endParaRPr/>
          </a:p>
        </p:txBody>
      </p:sp>
      <p:pic>
        <p:nvPicPr>
          <p:cNvPr id="1423" name="Google Shape;1423;g6b96e44160_2_303"/>
          <p:cNvPicPr preferRelativeResize="0"/>
          <p:nvPr/>
        </p:nvPicPr>
        <p:blipFill rotWithShape="1">
          <a:blip r:embed="rId3">
            <a:alphaModFix/>
          </a:blip>
          <a:srcRect/>
          <a:stretch/>
        </p:blipFill>
        <p:spPr>
          <a:xfrm>
            <a:off x="6297900" y="653882"/>
            <a:ext cx="3450199" cy="420675"/>
          </a:xfrm>
          <a:prstGeom prst="rect">
            <a:avLst/>
          </a:prstGeom>
          <a:noFill/>
          <a:ln>
            <a:noFill/>
          </a:ln>
        </p:spPr>
      </p:pic>
      <p:sp>
        <p:nvSpPr>
          <p:cNvPr id="1424" name="Google Shape;1424;g6b96e44160_2_303"/>
          <p:cNvSpPr/>
          <p:nvPr/>
        </p:nvSpPr>
        <p:spPr>
          <a:xfrm>
            <a:off x="961150" y="1909950"/>
            <a:ext cx="49251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Failure tolerance of Manager node:</a:t>
            </a:r>
            <a:endParaRPr sz="2200" b="0" i="0" u="none" strike="noStrike" cap="none">
              <a:solidFill>
                <a:schemeClr val="lt1"/>
              </a:solidFill>
              <a:latin typeface="Open Sans"/>
              <a:ea typeface="Open Sans"/>
              <a:cs typeface="Open Sans"/>
              <a:sym typeface="Open Sans"/>
            </a:endParaRPr>
          </a:p>
        </p:txBody>
      </p:sp>
      <p:sp>
        <p:nvSpPr>
          <p:cNvPr id="1425" name="Google Shape;1425;g6b96e44160_2_303"/>
          <p:cNvSpPr/>
          <p:nvPr/>
        </p:nvSpPr>
        <p:spPr>
          <a:xfrm>
            <a:off x="1723150" y="2867225"/>
            <a:ext cx="2877300" cy="12663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426" name="Google Shape;1426;g6b96e44160_2_303"/>
          <p:cNvSpPr/>
          <p:nvPr/>
        </p:nvSpPr>
        <p:spPr>
          <a:xfrm>
            <a:off x="1891375" y="3019635"/>
            <a:ext cx="2494500" cy="916200"/>
          </a:xfrm>
          <a:prstGeom prst="roundRect">
            <a:avLst>
              <a:gd name="adj" fmla="val 4498"/>
            </a:avLst>
          </a:prstGeom>
          <a:solidFill>
            <a:srgbClr val="0FCFE8"/>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(working)</a:t>
            </a:r>
            <a:endParaRPr sz="2200" b="0" i="0" u="none" strike="noStrike" cap="none">
              <a:solidFill>
                <a:srgbClr val="3F3F3F"/>
              </a:solidFill>
              <a:latin typeface="Open Sans"/>
              <a:ea typeface="Open Sans"/>
              <a:cs typeface="Open Sans"/>
              <a:sym typeface="Open Sans"/>
            </a:endParaRPr>
          </a:p>
        </p:txBody>
      </p:sp>
      <p:cxnSp>
        <p:nvCxnSpPr>
          <p:cNvPr id="1427" name="Google Shape;1427;g6b96e44160_2_303"/>
          <p:cNvCxnSpPr/>
          <p:nvPr/>
        </p:nvCxnSpPr>
        <p:spPr>
          <a:xfrm>
            <a:off x="4600450" y="3477720"/>
            <a:ext cx="2880600" cy="0"/>
          </a:xfrm>
          <a:prstGeom prst="straightConnector1">
            <a:avLst/>
          </a:prstGeom>
          <a:noFill/>
          <a:ln w="19050" cap="flat" cmpd="sng">
            <a:solidFill>
              <a:srgbClr val="5597D3"/>
            </a:solidFill>
            <a:prstDash val="solid"/>
            <a:round/>
            <a:headEnd type="none" w="sm" len="sm"/>
            <a:tailEnd type="triangle" w="med" len="med"/>
          </a:ln>
        </p:spPr>
      </p:cxnSp>
      <p:sp>
        <p:nvSpPr>
          <p:cNvPr id="1428" name="Google Shape;1428;g6b96e44160_2_303"/>
          <p:cNvSpPr/>
          <p:nvPr/>
        </p:nvSpPr>
        <p:spPr>
          <a:xfrm>
            <a:off x="7451350" y="2867225"/>
            <a:ext cx="2877300" cy="12663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429" name="Google Shape;1429;g6b96e44160_2_303"/>
          <p:cNvSpPr/>
          <p:nvPr/>
        </p:nvSpPr>
        <p:spPr>
          <a:xfrm>
            <a:off x="7695625" y="3042275"/>
            <a:ext cx="2446500" cy="916200"/>
          </a:xfrm>
          <a:prstGeom prst="roundRect">
            <a:avLst>
              <a:gd name="adj" fmla="val 4498"/>
            </a:avLst>
          </a:prstGeom>
          <a:solidFill>
            <a:srgbClr val="EF6461"/>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(failed)</a:t>
            </a:r>
            <a:endParaRPr sz="2200" b="0" i="0" u="none" strike="noStrike" cap="none">
              <a:solidFill>
                <a:srgbClr val="3F3F3F"/>
              </a:solidFill>
              <a:latin typeface="Open Sans"/>
              <a:ea typeface="Open Sans"/>
              <a:cs typeface="Open Sans"/>
              <a:sym typeface="Open Sans"/>
            </a:endParaRPr>
          </a:p>
        </p:txBody>
      </p:sp>
      <p:cxnSp>
        <p:nvCxnSpPr>
          <p:cNvPr id="1430" name="Google Shape;1430;g6b96e44160_2_303"/>
          <p:cNvCxnSpPr/>
          <p:nvPr/>
        </p:nvCxnSpPr>
        <p:spPr>
          <a:xfrm>
            <a:off x="10328650" y="3500370"/>
            <a:ext cx="2880600" cy="0"/>
          </a:xfrm>
          <a:prstGeom prst="straightConnector1">
            <a:avLst/>
          </a:prstGeom>
          <a:noFill/>
          <a:ln w="19050" cap="flat" cmpd="sng">
            <a:solidFill>
              <a:srgbClr val="5597D3"/>
            </a:solidFill>
            <a:prstDash val="solid"/>
            <a:round/>
            <a:headEnd type="none" w="sm" len="sm"/>
            <a:tailEnd type="triangle" w="med" len="med"/>
          </a:ln>
        </p:spPr>
      </p:cxnSp>
      <p:sp>
        <p:nvSpPr>
          <p:cNvPr id="1431" name="Google Shape;1431;g6b96e44160_2_303"/>
          <p:cNvSpPr txBox="1"/>
          <p:nvPr/>
        </p:nvSpPr>
        <p:spPr>
          <a:xfrm>
            <a:off x="10941100" y="3042275"/>
            <a:ext cx="1505100" cy="42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Tolerance</a:t>
            </a:r>
            <a:endParaRPr sz="2200" b="0" i="0" u="none" strike="noStrike" cap="none">
              <a:solidFill>
                <a:srgbClr val="3F3F3F"/>
              </a:solidFill>
              <a:latin typeface="Open Sans"/>
              <a:ea typeface="Open Sans"/>
              <a:cs typeface="Open Sans"/>
              <a:sym typeface="Open Sans"/>
            </a:endParaRPr>
          </a:p>
        </p:txBody>
      </p:sp>
      <p:sp>
        <p:nvSpPr>
          <p:cNvPr id="1432" name="Google Shape;1432;g6b96e44160_2_303"/>
          <p:cNvSpPr txBox="1"/>
          <p:nvPr/>
        </p:nvSpPr>
        <p:spPr>
          <a:xfrm>
            <a:off x="13395775" y="3191225"/>
            <a:ext cx="1505100" cy="42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Zero</a:t>
            </a:r>
            <a:endParaRPr sz="2200" b="0" i="0" u="none" strike="noStrike" cap="none">
              <a:solidFill>
                <a:srgbClr val="3F3F3F"/>
              </a:solidFill>
              <a:latin typeface="Open Sans"/>
              <a:ea typeface="Open Sans"/>
              <a:cs typeface="Open Sans"/>
              <a:sym typeface="Open Sans"/>
            </a:endParaRPr>
          </a:p>
        </p:txBody>
      </p:sp>
      <p:sp>
        <p:nvSpPr>
          <p:cNvPr id="1433" name="Google Shape;1433;g6b96e44160_2_303"/>
          <p:cNvSpPr/>
          <p:nvPr/>
        </p:nvSpPr>
        <p:spPr>
          <a:xfrm>
            <a:off x="1723150" y="4783300"/>
            <a:ext cx="2880600" cy="37587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Cluster</a:t>
            </a:r>
            <a:endParaRPr sz="2200" b="0" i="0" u="none" strike="noStrike" cap="none">
              <a:solidFill>
                <a:srgbClr val="3F3F3F"/>
              </a:solidFill>
              <a:latin typeface="Open Sans"/>
              <a:ea typeface="Open Sans"/>
              <a:cs typeface="Open Sans"/>
              <a:sym typeface="Open Sans"/>
            </a:endParaRPr>
          </a:p>
        </p:txBody>
      </p:sp>
      <p:sp>
        <p:nvSpPr>
          <p:cNvPr id="1434" name="Google Shape;1434;g6b96e44160_2_303"/>
          <p:cNvSpPr/>
          <p:nvPr/>
        </p:nvSpPr>
        <p:spPr>
          <a:xfrm>
            <a:off x="1868750" y="5387550"/>
            <a:ext cx="2446500" cy="8046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1</a:t>
            </a:r>
            <a:endParaRPr sz="2200" b="0" i="0" u="none" strike="noStrike" cap="none">
              <a:solidFill>
                <a:srgbClr val="3F3F3F"/>
              </a:solidFill>
              <a:latin typeface="Open Sans"/>
              <a:ea typeface="Open Sans"/>
              <a:cs typeface="Open Sans"/>
              <a:sym typeface="Open Sans"/>
            </a:endParaRPr>
          </a:p>
        </p:txBody>
      </p:sp>
      <p:sp>
        <p:nvSpPr>
          <p:cNvPr id="1435" name="Google Shape;1435;g6b96e44160_2_303"/>
          <p:cNvSpPr/>
          <p:nvPr/>
        </p:nvSpPr>
        <p:spPr>
          <a:xfrm>
            <a:off x="1868750" y="6314175"/>
            <a:ext cx="2446500" cy="916200"/>
          </a:xfrm>
          <a:prstGeom prst="roundRect">
            <a:avLst>
              <a:gd name="adj" fmla="val 4498"/>
            </a:avLst>
          </a:prstGeom>
          <a:solidFill>
            <a:srgbClr val="0FCFE8"/>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2 (working)</a:t>
            </a:r>
            <a:endParaRPr sz="2200" b="0" i="0" u="none" strike="noStrike" cap="none">
              <a:solidFill>
                <a:srgbClr val="3F3F3F"/>
              </a:solidFill>
              <a:latin typeface="Open Sans"/>
              <a:ea typeface="Open Sans"/>
              <a:cs typeface="Open Sans"/>
              <a:sym typeface="Open Sans"/>
            </a:endParaRPr>
          </a:p>
        </p:txBody>
      </p:sp>
      <p:sp>
        <p:nvSpPr>
          <p:cNvPr id="1436" name="Google Shape;1436;g6b96e44160_2_303"/>
          <p:cNvSpPr/>
          <p:nvPr/>
        </p:nvSpPr>
        <p:spPr>
          <a:xfrm>
            <a:off x="1868750" y="7352398"/>
            <a:ext cx="2446500" cy="1001400"/>
          </a:xfrm>
          <a:prstGeom prst="roundRect">
            <a:avLst>
              <a:gd name="adj" fmla="val 4498"/>
            </a:avLst>
          </a:prstGeom>
          <a:solidFill>
            <a:srgbClr val="0FCFE8"/>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3 (working)</a:t>
            </a:r>
            <a:endParaRPr sz="2200" b="0" i="0" u="none" strike="noStrike" cap="none">
              <a:solidFill>
                <a:srgbClr val="3F3F3F"/>
              </a:solidFill>
              <a:latin typeface="Open Sans"/>
              <a:ea typeface="Open Sans"/>
              <a:cs typeface="Open Sans"/>
              <a:sym typeface="Open Sans"/>
            </a:endParaRPr>
          </a:p>
        </p:txBody>
      </p:sp>
      <p:cxnSp>
        <p:nvCxnSpPr>
          <p:cNvPr id="1437" name="Google Shape;1437;g6b96e44160_2_303"/>
          <p:cNvCxnSpPr/>
          <p:nvPr/>
        </p:nvCxnSpPr>
        <p:spPr>
          <a:xfrm>
            <a:off x="4600450" y="6772270"/>
            <a:ext cx="2880600" cy="0"/>
          </a:xfrm>
          <a:prstGeom prst="straightConnector1">
            <a:avLst/>
          </a:prstGeom>
          <a:noFill/>
          <a:ln w="19050" cap="flat" cmpd="sng">
            <a:solidFill>
              <a:srgbClr val="5597D3"/>
            </a:solidFill>
            <a:prstDash val="solid"/>
            <a:round/>
            <a:headEnd type="none" w="sm" len="sm"/>
            <a:tailEnd type="triangle" w="med" len="med"/>
          </a:ln>
        </p:spPr>
      </p:cxnSp>
      <p:sp>
        <p:nvSpPr>
          <p:cNvPr id="1438" name="Google Shape;1438;g6b96e44160_2_303"/>
          <p:cNvSpPr/>
          <p:nvPr/>
        </p:nvSpPr>
        <p:spPr>
          <a:xfrm>
            <a:off x="7478575" y="4892925"/>
            <a:ext cx="2880600" cy="37587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Cluster</a:t>
            </a:r>
            <a:endParaRPr sz="2200" b="0" i="0" u="none" strike="noStrike" cap="none">
              <a:solidFill>
                <a:srgbClr val="3F3F3F"/>
              </a:solidFill>
              <a:latin typeface="Open Sans"/>
              <a:ea typeface="Open Sans"/>
              <a:cs typeface="Open Sans"/>
              <a:sym typeface="Open Sans"/>
            </a:endParaRPr>
          </a:p>
        </p:txBody>
      </p:sp>
      <p:sp>
        <p:nvSpPr>
          <p:cNvPr id="1439" name="Google Shape;1439;g6b96e44160_2_303"/>
          <p:cNvSpPr/>
          <p:nvPr/>
        </p:nvSpPr>
        <p:spPr>
          <a:xfrm>
            <a:off x="7624175" y="6500000"/>
            <a:ext cx="2446500" cy="916200"/>
          </a:xfrm>
          <a:prstGeom prst="roundRect">
            <a:avLst>
              <a:gd name="adj" fmla="val 4498"/>
            </a:avLst>
          </a:prstGeom>
          <a:solidFill>
            <a:srgbClr val="0FCFE8"/>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2 (working)</a:t>
            </a:r>
            <a:endParaRPr sz="2200" b="0" i="0" u="none" strike="noStrike" cap="none">
              <a:solidFill>
                <a:srgbClr val="3F3F3F"/>
              </a:solidFill>
              <a:latin typeface="Open Sans"/>
              <a:ea typeface="Open Sans"/>
              <a:cs typeface="Open Sans"/>
              <a:sym typeface="Open Sans"/>
            </a:endParaRPr>
          </a:p>
        </p:txBody>
      </p:sp>
      <p:sp>
        <p:nvSpPr>
          <p:cNvPr id="1440" name="Google Shape;1440;g6b96e44160_2_303"/>
          <p:cNvSpPr/>
          <p:nvPr/>
        </p:nvSpPr>
        <p:spPr>
          <a:xfrm>
            <a:off x="7624175" y="5331298"/>
            <a:ext cx="2446500" cy="1001400"/>
          </a:xfrm>
          <a:prstGeom prst="roundRect">
            <a:avLst>
              <a:gd name="adj" fmla="val 4498"/>
            </a:avLst>
          </a:prstGeom>
          <a:solidFill>
            <a:srgbClr val="0FCFE8"/>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1 (working)</a:t>
            </a:r>
            <a:endParaRPr sz="2200" b="0" i="0" u="none" strike="noStrike" cap="none">
              <a:solidFill>
                <a:srgbClr val="3F3F3F"/>
              </a:solidFill>
              <a:latin typeface="Open Sans"/>
              <a:ea typeface="Open Sans"/>
              <a:cs typeface="Open Sans"/>
              <a:sym typeface="Open Sans"/>
            </a:endParaRPr>
          </a:p>
        </p:txBody>
      </p:sp>
      <p:cxnSp>
        <p:nvCxnSpPr>
          <p:cNvPr id="1441" name="Google Shape;1441;g6b96e44160_2_303"/>
          <p:cNvCxnSpPr/>
          <p:nvPr/>
        </p:nvCxnSpPr>
        <p:spPr>
          <a:xfrm>
            <a:off x="10366750" y="6772270"/>
            <a:ext cx="2880600" cy="0"/>
          </a:xfrm>
          <a:prstGeom prst="straightConnector1">
            <a:avLst/>
          </a:prstGeom>
          <a:noFill/>
          <a:ln w="19050" cap="flat" cmpd="sng">
            <a:solidFill>
              <a:srgbClr val="5597D3"/>
            </a:solidFill>
            <a:prstDash val="solid"/>
            <a:round/>
            <a:headEnd type="none" w="sm" len="sm"/>
            <a:tailEnd type="triangle" w="med" len="med"/>
          </a:ln>
        </p:spPr>
      </p:cxnSp>
      <p:sp>
        <p:nvSpPr>
          <p:cNvPr id="1442" name="Google Shape;1442;g6b96e44160_2_303"/>
          <p:cNvSpPr txBox="1"/>
          <p:nvPr/>
        </p:nvSpPr>
        <p:spPr>
          <a:xfrm>
            <a:off x="10941100" y="6281200"/>
            <a:ext cx="1505100" cy="42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Tolerance</a:t>
            </a:r>
            <a:endParaRPr sz="2200" b="0" i="0" u="none" strike="noStrike" cap="none">
              <a:solidFill>
                <a:srgbClr val="3F3F3F"/>
              </a:solidFill>
              <a:latin typeface="Open Sans"/>
              <a:ea typeface="Open Sans"/>
              <a:cs typeface="Open Sans"/>
              <a:sym typeface="Open Sans"/>
            </a:endParaRPr>
          </a:p>
        </p:txBody>
      </p:sp>
      <p:sp>
        <p:nvSpPr>
          <p:cNvPr id="1443" name="Google Shape;1443;g6b96e44160_2_303"/>
          <p:cNvSpPr/>
          <p:nvPr/>
        </p:nvSpPr>
        <p:spPr>
          <a:xfrm>
            <a:off x="7624175" y="7530475"/>
            <a:ext cx="2446500" cy="916200"/>
          </a:xfrm>
          <a:prstGeom prst="roundRect">
            <a:avLst>
              <a:gd name="adj" fmla="val 4498"/>
            </a:avLst>
          </a:prstGeom>
          <a:solidFill>
            <a:srgbClr val="EF6461"/>
          </a:solid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Manager node 3 (failed)</a:t>
            </a:r>
            <a:endParaRPr sz="2200" b="0" i="0" u="none" strike="noStrike" cap="none">
              <a:solidFill>
                <a:srgbClr val="3F3F3F"/>
              </a:solidFill>
              <a:latin typeface="Open Sans"/>
              <a:ea typeface="Open Sans"/>
              <a:cs typeface="Open Sans"/>
              <a:sym typeface="Open Sans"/>
            </a:endParaRPr>
          </a:p>
        </p:txBody>
      </p:sp>
      <p:sp>
        <p:nvSpPr>
          <p:cNvPr id="1444" name="Google Shape;1444;g6b96e44160_2_303"/>
          <p:cNvSpPr txBox="1"/>
          <p:nvPr/>
        </p:nvSpPr>
        <p:spPr>
          <a:xfrm>
            <a:off x="13467225" y="6561975"/>
            <a:ext cx="1505100" cy="42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One</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449"/>
        <p:cNvGrpSpPr/>
        <p:nvPr/>
      </p:nvGrpSpPr>
      <p:grpSpPr>
        <a:xfrm>
          <a:off x="0" y="0"/>
          <a:ext cx="0" cy="0"/>
          <a:chOff x="0" y="0"/>
          <a:chExt cx="0" cy="0"/>
        </a:xfrm>
      </p:grpSpPr>
      <p:sp>
        <p:nvSpPr>
          <p:cNvPr id="1450" name="Google Shape;1450;g6b96e44160_2_414"/>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1000"/>
              </a:spcBef>
              <a:spcAft>
                <a:spcPts val="0"/>
              </a:spcAft>
              <a:buSzPts val="2800"/>
              <a:buNone/>
            </a:pPr>
            <a:r>
              <a:rPr lang="en-US"/>
              <a:t>UCP: Load Balancer</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455"/>
        <p:cNvGrpSpPr/>
        <p:nvPr/>
      </p:nvGrpSpPr>
      <p:grpSpPr>
        <a:xfrm>
          <a:off x="0" y="0"/>
          <a:ext cx="0" cy="0"/>
          <a:chOff x="0" y="0"/>
          <a:chExt cx="0" cy="0"/>
        </a:xfrm>
      </p:grpSpPr>
      <p:sp>
        <p:nvSpPr>
          <p:cNvPr id="1456" name="Google Shape;1456;g6b96e44160_2_42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Load Balancer</a:t>
            </a:r>
            <a:endParaRPr/>
          </a:p>
        </p:txBody>
      </p:sp>
      <p:pic>
        <p:nvPicPr>
          <p:cNvPr id="1457" name="Google Shape;1457;g6b96e44160_2_420"/>
          <p:cNvPicPr preferRelativeResize="0"/>
          <p:nvPr/>
        </p:nvPicPr>
        <p:blipFill rotWithShape="1">
          <a:blip r:embed="rId3">
            <a:alphaModFix/>
          </a:blip>
          <a:srcRect/>
          <a:stretch/>
        </p:blipFill>
        <p:spPr>
          <a:xfrm>
            <a:off x="2933700" y="1144200"/>
            <a:ext cx="10287001" cy="7104450"/>
          </a:xfrm>
          <a:prstGeom prst="rect">
            <a:avLst/>
          </a:prstGeom>
          <a:noFill/>
          <a:ln>
            <a:noFill/>
          </a:ln>
        </p:spPr>
      </p:pic>
      <p:sp>
        <p:nvSpPr>
          <p:cNvPr id="1458" name="Google Shape;1458;g6b96e44160_2_420"/>
          <p:cNvSpPr/>
          <p:nvPr/>
        </p:nvSpPr>
        <p:spPr>
          <a:xfrm>
            <a:off x="662706" y="8669404"/>
            <a:ext cx="721543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sng" strike="noStrike" cap="none">
                <a:solidFill>
                  <a:srgbClr val="3F3F3F"/>
                </a:solidFill>
                <a:latin typeface="Open Sans"/>
                <a:ea typeface="Open Sans"/>
                <a:cs typeface="Open Sans"/>
                <a:sym typeface="Open Sans"/>
                <a:hlinkClick r:id="rId4"/>
              </a:rPr>
              <a:t>Source: https://docs.docker.com/ee/ucp/admin/configure/join-nodes/use-a-load-balancer/</a:t>
            </a:r>
            <a:endParaRPr sz="1400" b="0" i="1" u="none" strike="noStrike" cap="none">
              <a:solidFill>
                <a:srgbClr val="3F3F3F"/>
              </a:solidFill>
              <a:latin typeface="Open Sans"/>
              <a:ea typeface="Open Sans"/>
              <a:cs typeface="Open Sans"/>
              <a:sym typeface="Open Sans"/>
            </a:endParaRPr>
          </a:p>
        </p:txBody>
      </p:sp>
      <p:pic>
        <p:nvPicPr>
          <p:cNvPr id="1459" name="Google Shape;1459;g6b96e44160_2_420"/>
          <p:cNvPicPr preferRelativeResize="0"/>
          <p:nvPr/>
        </p:nvPicPr>
        <p:blipFill rotWithShape="1">
          <a:blip r:embed="rId5">
            <a:alphaModFix/>
          </a:blip>
          <a:srcRect/>
          <a:stretch/>
        </p:blipFill>
        <p:spPr>
          <a:xfrm>
            <a:off x="5444075" y="631850"/>
            <a:ext cx="5403124" cy="530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6"/>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Docker Enterprise: Overview</a:t>
            </a:r>
            <a:endParaRPr/>
          </a:p>
        </p:txBody>
      </p:sp>
      <p:pic>
        <p:nvPicPr>
          <p:cNvPr id="855" name="Google Shape;855;p6"/>
          <p:cNvPicPr preferRelativeResize="0"/>
          <p:nvPr/>
        </p:nvPicPr>
        <p:blipFill rotWithShape="1">
          <a:blip r:embed="rId3">
            <a:alphaModFix/>
          </a:blip>
          <a:srcRect/>
          <a:stretch/>
        </p:blipFill>
        <p:spPr>
          <a:xfrm>
            <a:off x="4682933" y="546448"/>
            <a:ext cx="6890150" cy="530797"/>
          </a:xfrm>
          <a:prstGeom prst="rect">
            <a:avLst/>
          </a:prstGeom>
          <a:noFill/>
          <a:ln>
            <a:noFill/>
          </a:ln>
        </p:spPr>
      </p:pic>
      <p:grpSp>
        <p:nvGrpSpPr>
          <p:cNvPr id="856" name="Google Shape;856;p6"/>
          <p:cNvGrpSpPr/>
          <p:nvPr/>
        </p:nvGrpSpPr>
        <p:grpSpPr>
          <a:xfrm>
            <a:off x="7613569" y="3653342"/>
            <a:ext cx="2302667" cy="1861263"/>
            <a:chOff x="5630335" y="4289057"/>
            <a:chExt cx="4230510" cy="3505203"/>
          </a:xfrm>
        </p:grpSpPr>
        <p:sp>
          <p:nvSpPr>
            <p:cNvPr id="857" name="Google Shape;857;p6"/>
            <p:cNvSpPr/>
            <p:nvPr/>
          </p:nvSpPr>
          <p:spPr>
            <a:xfrm>
              <a:off x="6355644" y="4289057"/>
              <a:ext cx="2779891" cy="982132"/>
            </a:xfrm>
            <a:custGeom>
              <a:avLst/>
              <a:gdLst/>
              <a:ahLst/>
              <a:cxnLst/>
              <a:rect l="l" t="t" r="r" b="b"/>
              <a:pathLst>
                <a:path w="1305" h="462" extrusionOk="0">
                  <a:moveTo>
                    <a:pt x="605" y="72"/>
                  </a:moveTo>
                  <a:cubicBezTo>
                    <a:pt x="377" y="83"/>
                    <a:pt x="163" y="178"/>
                    <a:pt x="0" y="341"/>
                  </a:cubicBezTo>
                  <a:cubicBezTo>
                    <a:pt x="122" y="462"/>
                    <a:pt x="122" y="462"/>
                    <a:pt x="122" y="462"/>
                  </a:cubicBezTo>
                  <a:cubicBezTo>
                    <a:pt x="122" y="462"/>
                    <a:pt x="122" y="462"/>
                    <a:pt x="122" y="462"/>
                  </a:cubicBezTo>
                  <a:cubicBezTo>
                    <a:pt x="263" y="321"/>
                    <a:pt x="452" y="243"/>
                    <a:pt x="653" y="243"/>
                  </a:cubicBezTo>
                  <a:cubicBezTo>
                    <a:pt x="854" y="243"/>
                    <a:pt x="1042" y="321"/>
                    <a:pt x="1184" y="462"/>
                  </a:cubicBezTo>
                  <a:cubicBezTo>
                    <a:pt x="1184" y="462"/>
                    <a:pt x="1184" y="462"/>
                    <a:pt x="1184" y="462"/>
                  </a:cubicBezTo>
                  <a:cubicBezTo>
                    <a:pt x="1305" y="341"/>
                    <a:pt x="1305" y="341"/>
                    <a:pt x="1305" y="341"/>
                  </a:cubicBezTo>
                  <a:cubicBezTo>
                    <a:pt x="1142" y="178"/>
                    <a:pt x="929" y="83"/>
                    <a:pt x="700" y="72"/>
                  </a:cubicBezTo>
                  <a:cubicBezTo>
                    <a:pt x="653" y="0"/>
                    <a:pt x="653" y="0"/>
                    <a:pt x="653" y="0"/>
                  </a:cubicBezTo>
                  <a:lnTo>
                    <a:pt x="605" y="72"/>
                  </a:lnTo>
                  <a:close/>
                </a:path>
              </a:pathLst>
            </a:custGeom>
            <a:solidFill>
              <a:srgbClr val="0075C4"/>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858" name="Google Shape;858;p6"/>
            <p:cNvSpPr/>
            <p:nvPr/>
          </p:nvSpPr>
          <p:spPr>
            <a:xfrm>
              <a:off x="5630335" y="5014369"/>
              <a:ext cx="984956" cy="2779891"/>
            </a:xfrm>
            <a:custGeom>
              <a:avLst/>
              <a:gdLst/>
              <a:ahLst/>
              <a:cxnLst/>
              <a:rect l="l" t="t" r="r" b="b"/>
              <a:pathLst>
                <a:path w="463" h="1305" extrusionOk="0">
                  <a:moveTo>
                    <a:pt x="341" y="0"/>
                  </a:moveTo>
                  <a:cubicBezTo>
                    <a:pt x="178" y="163"/>
                    <a:pt x="84" y="376"/>
                    <a:pt x="72" y="605"/>
                  </a:cubicBezTo>
                  <a:cubicBezTo>
                    <a:pt x="0" y="652"/>
                    <a:pt x="0" y="652"/>
                    <a:pt x="0" y="652"/>
                  </a:cubicBezTo>
                  <a:cubicBezTo>
                    <a:pt x="72" y="700"/>
                    <a:pt x="72" y="700"/>
                    <a:pt x="72" y="700"/>
                  </a:cubicBezTo>
                  <a:cubicBezTo>
                    <a:pt x="84" y="928"/>
                    <a:pt x="178" y="1142"/>
                    <a:pt x="341" y="1305"/>
                  </a:cubicBezTo>
                  <a:cubicBezTo>
                    <a:pt x="463" y="1183"/>
                    <a:pt x="463" y="1183"/>
                    <a:pt x="463" y="1183"/>
                  </a:cubicBezTo>
                  <a:cubicBezTo>
                    <a:pt x="321" y="1042"/>
                    <a:pt x="243" y="853"/>
                    <a:pt x="243" y="652"/>
                  </a:cubicBezTo>
                  <a:cubicBezTo>
                    <a:pt x="243" y="451"/>
                    <a:pt x="321" y="263"/>
                    <a:pt x="463" y="121"/>
                  </a:cubicBezTo>
                  <a:cubicBezTo>
                    <a:pt x="341" y="0"/>
                    <a:pt x="341" y="0"/>
                    <a:pt x="341" y="0"/>
                  </a:cubicBezTo>
                  <a:close/>
                </a:path>
              </a:pathLst>
            </a:custGeom>
            <a:solidFill>
              <a:srgbClr val="E9AFA3"/>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859" name="Google Shape;859;p6"/>
            <p:cNvSpPr/>
            <p:nvPr/>
          </p:nvSpPr>
          <p:spPr>
            <a:xfrm>
              <a:off x="8878712" y="5014369"/>
              <a:ext cx="982133" cy="2779891"/>
            </a:xfrm>
            <a:custGeom>
              <a:avLst/>
              <a:gdLst/>
              <a:ahLst/>
              <a:cxnLst/>
              <a:rect l="l" t="t" r="r" b="b"/>
              <a:pathLst>
                <a:path w="462" h="1305" extrusionOk="0">
                  <a:moveTo>
                    <a:pt x="0" y="121"/>
                  </a:moveTo>
                  <a:cubicBezTo>
                    <a:pt x="293" y="414"/>
                    <a:pt x="293" y="891"/>
                    <a:pt x="0" y="1183"/>
                  </a:cubicBezTo>
                  <a:cubicBezTo>
                    <a:pt x="121" y="1305"/>
                    <a:pt x="121" y="1305"/>
                    <a:pt x="121" y="1305"/>
                  </a:cubicBezTo>
                  <a:cubicBezTo>
                    <a:pt x="284" y="1142"/>
                    <a:pt x="379" y="928"/>
                    <a:pt x="390" y="700"/>
                  </a:cubicBezTo>
                  <a:cubicBezTo>
                    <a:pt x="462" y="652"/>
                    <a:pt x="462" y="652"/>
                    <a:pt x="462" y="652"/>
                  </a:cubicBezTo>
                  <a:cubicBezTo>
                    <a:pt x="390" y="605"/>
                    <a:pt x="390" y="605"/>
                    <a:pt x="390" y="605"/>
                  </a:cubicBezTo>
                  <a:cubicBezTo>
                    <a:pt x="379" y="376"/>
                    <a:pt x="284" y="163"/>
                    <a:pt x="121" y="0"/>
                  </a:cubicBezTo>
                  <a:cubicBezTo>
                    <a:pt x="121" y="0"/>
                    <a:pt x="121" y="0"/>
                    <a:pt x="121" y="0"/>
                  </a:cubicBezTo>
                  <a:lnTo>
                    <a:pt x="0" y="121"/>
                  </a:lnTo>
                  <a:close/>
                </a:path>
              </a:pathLst>
            </a:custGeom>
            <a:solidFill>
              <a:srgbClr val="EF6461"/>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grpSp>
      <p:sp>
        <p:nvSpPr>
          <p:cNvPr id="860" name="Google Shape;860;p6"/>
          <p:cNvSpPr txBox="1"/>
          <p:nvPr/>
        </p:nvSpPr>
        <p:spPr>
          <a:xfrm>
            <a:off x="6631101" y="2949050"/>
            <a:ext cx="3940800" cy="3702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Engine Enterprise</a:t>
            </a:r>
            <a:endParaRPr sz="1400" b="0" i="0" u="none" strike="noStrike" cap="none">
              <a:solidFill>
                <a:srgbClr val="3F3F3F"/>
              </a:solidFill>
              <a:latin typeface="Arial"/>
              <a:ea typeface="Arial"/>
              <a:cs typeface="Arial"/>
              <a:sym typeface="Arial"/>
            </a:endParaRPr>
          </a:p>
        </p:txBody>
      </p:sp>
      <p:sp>
        <p:nvSpPr>
          <p:cNvPr id="861" name="Google Shape;861;p6"/>
          <p:cNvSpPr txBox="1"/>
          <p:nvPr/>
        </p:nvSpPr>
        <p:spPr>
          <a:xfrm>
            <a:off x="10419747" y="4619050"/>
            <a:ext cx="2995200" cy="3702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Enterprise</a:t>
            </a:r>
            <a:endParaRPr sz="1400" b="0" i="0" u="none" strike="noStrike" cap="none">
              <a:solidFill>
                <a:srgbClr val="3F3F3F"/>
              </a:solidFill>
              <a:latin typeface="Arial"/>
              <a:ea typeface="Arial"/>
              <a:cs typeface="Arial"/>
              <a:sym typeface="Arial"/>
            </a:endParaRPr>
          </a:p>
        </p:txBody>
      </p:sp>
      <p:sp>
        <p:nvSpPr>
          <p:cNvPr id="862" name="Google Shape;862;p6"/>
          <p:cNvSpPr txBox="1"/>
          <p:nvPr/>
        </p:nvSpPr>
        <p:spPr>
          <a:xfrm>
            <a:off x="3150900" y="4619050"/>
            <a:ext cx="4298400" cy="3702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Engine Community</a:t>
            </a:r>
            <a:endParaRPr sz="2200" b="0" i="0" u="none" strike="noStrike" cap="none">
              <a:solidFill>
                <a:srgbClr val="3F3F3F"/>
              </a:solidFill>
              <a:latin typeface="Open Sans"/>
              <a:ea typeface="Open Sans"/>
              <a:cs typeface="Open Sans"/>
              <a:sym typeface="Open Sans"/>
            </a:endParaRPr>
          </a:p>
        </p:txBody>
      </p:sp>
      <p:sp>
        <p:nvSpPr>
          <p:cNvPr id="863" name="Google Shape;863;p6"/>
          <p:cNvSpPr txBox="1"/>
          <p:nvPr/>
        </p:nvSpPr>
        <p:spPr>
          <a:xfrm>
            <a:off x="7849325" y="4493950"/>
            <a:ext cx="1830900" cy="530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tiers</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464"/>
        <p:cNvGrpSpPr/>
        <p:nvPr/>
      </p:nvGrpSpPr>
      <p:grpSpPr>
        <a:xfrm>
          <a:off x="0" y="0"/>
          <a:ext cx="0" cy="0"/>
          <a:chOff x="0" y="0"/>
          <a:chExt cx="0" cy="0"/>
        </a:xfrm>
      </p:grpSpPr>
      <p:sp>
        <p:nvSpPr>
          <p:cNvPr id="1465" name="Google Shape;1465;p7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Load Balancer</a:t>
            </a:r>
            <a:endParaRPr/>
          </a:p>
        </p:txBody>
      </p:sp>
      <p:pic>
        <p:nvPicPr>
          <p:cNvPr id="1466" name="Google Shape;1466;p72"/>
          <p:cNvPicPr preferRelativeResize="0"/>
          <p:nvPr/>
        </p:nvPicPr>
        <p:blipFill rotWithShape="1">
          <a:blip r:embed="rId3">
            <a:alphaModFix/>
          </a:blip>
          <a:srcRect/>
          <a:stretch/>
        </p:blipFill>
        <p:spPr>
          <a:xfrm>
            <a:off x="5444075" y="631850"/>
            <a:ext cx="5403124" cy="530700"/>
          </a:xfrm>
          <a:prstGeom prst="rect">
            <a:avLst/>
          </a:prstGeom>
          <a:noFill/>
          <a:ln>
            <a:noFill/>
          </a:ln>
        </p:spPr>
      </p:pic>
      <p:grpSp>
        <p:nvGrpSpPr>
          <p:cNvPr id="1467" name="Google Shape;1467;p72"/>
          <p:cNvGrpSpPr/>
          <p:nvPr/>
        </p:nvGrpSpPr>
        <p:grpSpPr>
          <a:xfrm>
            <a:off x="6604021" y="3958028"/>
            <a:ext cx="3048082" cy="2244382"/>
            <a:chOff x="5630335" y="4289057"/>
            <a:chExt cx="4230510" cy="3505203"/>
          </a:xfrm>
        </p:grpSpPr>
        <p:sp>
          <p:nvSpPr>
            <p:cNvPr id="1468" name="Google Shape;1468;p72"/>
            <p:cNvSpPr/>
            <p:nvPr/>
          </p:nvSpPr>
          <p:spPr>
            <a:xfrm>
              <a:off x="6355644" y="4289057"/>
              <a:ext cx="2779891" cy="982132"/>
            </a:xfrm>
            <a:custGeom>
              <a:avLst/>
              <a:gdLst/>
              <a:ahLst/>
              <a:cxnLst/>
              <a:rect l="l" t="t" r="r" b="b"/>
              <a:pathLst>
                <a:path w="1305" h="462" extrusionOk="0">
                  <a:moveTo>
                    <a:pt x="605" y="72"/>
                  </a:moveTo>
                  <a:cubicBezTo>
                    <a:pt x="377" y="83"/>
                    <a:pt x="163" y="178"/>
                    <a:pt x="0" y="341"/>
                  </a:cubicBezTo>
                  <a:cubicBezTo>
                    <a:pt x="122" y="462"/>
                    <a:pt x="122" y="462"/>
                    <a:pt x="122" y="462"/>
                  </a:cubicBezTo>
                  <a:cubicBezTo>
                    <a:pt x="122" y="462"/>
                    <a:pt x="122" y="462"/>
                    <a:pt x="122" y="462"/>
                  </a:cubicBezTo>
                  <a:cubicBezTo>
                    <a:pt x="263" y="321"/>
                    <a:pt x="452" y="243"/>
                    <a:pt x="653" y="243"/>
                  </a:cubicBezTo>
                  <a:cubicBezTo>
                    <a:pt x="854" y="243"/>
                    <a:pt x="1042" y="321"/>
                    <a:pt x="1184" y="462"/>
                  </a:cubicBezTo>
                  <a:cubicBezTo>
                    <a:pt x="1184" y="462"/>
                    <a:pt x="1184" y="462"/>
                    <a:pt x="1184" y="462"/>
                  </a:cubicBezTo>
                  <a:cubicBezTo>
                    <a:pt x="1305" y="341"/>
                    <a:pt x="1305" y="341"/>
                    <a:pt x="1305" y="341"/>
                  </a:cubicBezTo>
                  <a:cubicBezTo>
                    <a:pt x="1142" y="178"/>
                    <a:pt x="929" y="83"/>
                    <a:pt x="700" y="72"/>
                  </a:cubicBezTo>
                  <a:cubicBezTo>
                    <a:pt x="653" y="0"/>
                    <a:pt x="653" y="0"/>
                    <a:pt x="653" y="0"/>
                  </a:cubicBezTo>
                  <a:lnTo>
                    <a:pt x="605" y="72"/>
                  </a:lnTo>
                  <a:close/>
                </a:path>
              </a:pathLst>
            </a:custGeom>
            <a:solidFill>
              <a:srgbClr val="0075C4"/>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1469" name="Google Shape;1469;p72"/>
            <p:cNvSpPr/>
            <p:nvPr/>
          </p:nvSpPr>
          <p:spPr>
            <a:xfrm>
              <a:off x="5630335" y="5014369"/>
              <a:ext cx="984956" cy="2779891"/>
            </a:xfrm>
            <a:custGeom>
              <a:avLst/>
              <a:gdLst/>
              <a:ahLst/>
              <a:cxnLst/>
              <a:rect l="l" t="t" r="r" b="b"/>
              <a:pathLst>
                <a:path w="463" h="1305" extrusionOk="0">
                  <a:moveTo>
                    <a:pt x="341" y="0"/>
                  </a:moveTo>
                  <a:cubicBezTo>
                    <a:pt x="178" y="163"/>
                    <a:pt x="84" y="376"/>
                    <a:pt x="72" y="605"/>
                  </a:cubicBezTo>
                  <a:cubicBezTo>
                    <a:pt x="0" y="652"/>
                    <a:pt x="0" y="652"/>
                    <a:pt x="0" y="652"/>
                  </a:cubicBezTo>
                  <a:cubicBezTo>
                    <a:pt x="72" y="700"/>
                    <a:pt x="72" y="700"/>
                    <a:pt x="72" y="700"/>
                  </a:cubicBezTo>
                  <a:cubicBezTo>
                    <a:pt x="84" y="928"/>
                    <a:pt x="178" y="1142"/>
                    <a:pt x="341" y="1305"/>
                  </a:cubicBezTo>
                  <a:cubicBezTo>
                    <a:pt x="463" y="1183"/>
                    <a:pt x="463" y="1183"/>
                    <a:pt x="463" y="1183"/>
                  </a:cubicBezTo>
                  <a:cubicBezTo>
                    <a:pt x="321" y="1042"/>
                    <a:pt x="243" y="853"/>
                    <a:pt x="243" y="652"/>
                  </a:cubicBezTo>
                  <a:cubicBezTo>
                    <a:pt x="243" y="451"/>
                    <a:pt x="321" y="263"/>
                    <a:pt x="463" y="121"/>
                  </a:cubicBezTo>
                  <a:cubicBezTo>
                    <a:pt x="341" y="0"/>
                    <a:pt x="341" y="0"/>
                    <a:pt x="341" y="0"/>
                  </a:cubicBezTo>
                  <a:close/>
                </a:path>
              </a:pathLst>
            </a:custGeom>
            <a:solidFill>
              <a:srgbClr val="E9AFA3"/>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1470" name="Google Shape;1470;p72"/>
            <p:cNvSpPr/>
            <p:nvPr/>
          </p:nvSpPr>
          <p:spPr>
            <a:xfrm>
              <a:off x="8878712" y="5014369"/>
              <a:ext cx="982133" cy="2779891"/>
            </a:xfrm>
            <a:custGeom>
              <a:avLst/>
              <a:gdLst/>
              <a:ahLst/>
              <a:cxnLst/>
              <a:rect l="l" t="t" r="r" b="b"/>
              <a:pathLst>
                <a:path w="462" h="1305" extrusionOk="0">
                  <a:moveTo>
                    <a:pt x="0" y="121"/>
                  </a:moveTo>
                  <a:cubicBezTo>
                    <a:pt x="293" y="414"/>
                    <a:pt x="293" y="891"/>
                    <a:pt x="0" y="1183"/>
                  </a:cubicBezTo>
                  <a:cubicBezTo>
                    <a:pt x="121" y="1305"/>
                    <a:pt x="121" y="1305"/>
                    <a:pt x="121" y="1305"/>
                  </a:cubicBezTo>
                  <a:cubicBezTo>
                    <a:pt x="284" y="1142"/>
                    <a:pt x="379" y="928"/>
                    <a:pt x="390" y="700"/>
                  </a:cubicBezTo>
                  <a:cubicBezTo>
                    <a:pt x="462" y="652"/>
                    <a:pt x="462" y="652"/>
                    <a:pt x="462" y="652"/>
                  </a:cubicBezTo>
                  <a:cubicBezTo>
                    <a:pt x="390" y="605"/>
                    <a:pt x="390" y="605"/>
                    <a:pt x="390" y="605"/>
                  </a:cubicBezTo>
                  <a:cubicBezTo>
                    <a:pt x="379" y="376"/>
                    <a:pt x="284" y="163"/>
                    <a:pt x="121" y="0"/>
                  </a:cubicBezTo>
                  <a:cubicBezTo>
                    <a:pt x="121" y="0"/>
                    <a:pt x="121" y="0"/>
                    <a:pt x="121" y="0"/>
                  </a:cubicBezTo>
                  <a:lnTo>
                    <a:pt x="0" y="121"/>
                  </a:lnTo>
                  <a:close/>
                </a:path>
              </a:pathLst>
            </a:custGeom>
            <a:solidFill>
              <a:srgbClr val="EF6461"/>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grpSp>
      <p:sp>
        <p:nvSpPr>
          <p:cNvPr id="1471" name="Google Shape;1471;p72"/>
          <p:cNvSpPr txBox="1"/>
          <p:nvPr/>
        </p:nvSpPr>
        <p:spPr>
          <a:xfrm>
            <a:off x="7163525" y="4646350"/>
            <a:ext cx="1830900" cy="530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Configuring load balancer to:</a:t>
            </a:r>
            <a:endParaRPr sz="1400" b="0" i="0" u="none" strike="noStrike" cap="none">
              <a:solidFill>
                <a:srgbClr val="3F3F3F"/>
              </a:solidFill>
              <a:latin typeface="Arial"/>
              <a:ea typeface="Arial"/>
              <a:cs typeface="Arial"/>
              <a:sym typeface="Arial"/>
            </a:endParaRPr>
          </a:p>
        </p:txBody>
      </p:sp>
      <p:sp>
        <p:nvSpPr>
          <p:cNvPr id="1472" name="Google Shape;1472;p72"/>
          <p:cNvSpPr txBox="1"/>
          <p:nvPr/>
        </p:nvSpPr>
        <p:spPr>
          <a:xfrm>
            <a:off x="1895125" y="4906800"/>
            <a:ext cx="4880400" cy="688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3F3F3F"/>
                </a:solidFill>
                <a:highlight>
                  <a:srgbClr val="FFFFFF"/>
                </a:highlight>
                <a:latin typeface="Open Sans"/>
                <a:ea typeface="Open Sans"/>
                <a:cs typeface="Open Sans"/>
                <a:sym typeface="Open Sans"/>
              </a:rPr>
              <a:t>Load-balance the TCP traffic on ports 443 and 6443</a:t>
            </a:r>
            <a:endParaRPr sz="2200" b="0" i="0" u="none" strike="noStrike" cap="none">
              <a:solidFill>
                <a:srgbClr val="3F3F3F"/>
              </a:solidFill>
              <a:latin typeface="Open Sans"/>
              <a:ea typeface="Open Sans"/>
              <a:cs typeface="Open Sans"/>
              <a:sym typeface="Open Sans"/>
            </a:endParaRPr>
          </a:p>
        </p:txBody>
      </p:sp>
      <p:sp>
        <p:nvSpPr>
          <p:cNvPr id="1473" name="Google Shape;1473;p72"/>
          <p:cNvSpPr txBox="1"/>
          <p:nvPr/>
        </p:nvSpPr>
        <p:spPr>
          <a:xfrm>
            <a:off x="5539600" y="3160950"/>
            <a:ext cx="5783400" cy="688500"/>
          </a:xfrm>
          <a:prstGeom prst="rect">
            <a:avLst/>
          </a:prstGeom>
          <a:noFill/>
          <a:ln>
            <a:noFill/>
          </a:ln>
        </p:spPr>
        <p:txBody>
          <a:bodyPr spcFirstLastPara="1" wrap="square" lIns="91425" tIns="91425" rIns="91425" bIns="91425" anchor="t" anchorCtr="0">
            <a:noAutofit/>
          </a:bodyPr>
          <a:lstStyle/>
          <a:p>
            <a:pPr marL="45720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3F3F3F"/>
                </a:solidFill>
                <a:highlight>
                  <a:srgbClr val="FFFFFF"/>
                </a:highlight>
                <a:latin typeface="Open Sans"/>
                <a:ea typeface="Open Sans"/>
                <a:cs typeface="Open Sans"/>
                <a:sym typeface="Open Sans"/>
              </a:rPr>
              <a:t>Stop termination of HTTPS connections</a:t>
            </a:r>
            <a:endParaRPr sz="2200" b="0" i="0" u="none" strike="noStrike" cap="none">
              <a:solidFill>
                <a:srgbClr val="3F3F3F"/>
              </a:solidFill>
              <a:latin typeface="Open Sans"/>
              <a:ea typeface="Open Sans"/>
              <a:cs typeface="Open Sans"/>
              <a:sym typeface="Open Sans"/>
            </a:endParaRPr>
          </a:p>
        </p:txBody>
      </p:sp>
      <p:sp>
        <p:nvSpPr>
          <p:cNvPr id="1474" name="Google Shape;1474;p72"/>
          <p:cNvSpPr txBox="1"/>
          <p:nvPr/>
        </p:nvSpPr>
        <p:spPr>
          <a:xfrm>
            <a:off x="9817800" y="4906800"/>
            <a:ext cx="4608300" cy="1192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800"/>
              </a:spcBef>
              <a:spcAft>
                <a:spcPts val="800"/>
              </a:spcAft>
              <a:buClr>
                <a:srgbClr val="000000"/>
              </a:buClr>
              <a:buSzPts val="2200"/>
              <a:buFont typeface="Arial"/>
              <a:buNone/>
            </a:pPr>
            <a:r>
              <a:rPr lang="en-US" sz="2200" b="0" i="0" u="none" strike="noStrike" cap="none">
                <a:solidFill>
                  <a:srgbClr val="3F3F3F"/>
                </a:solidFill>
                <a:highlight>
                  <a:srgbClr val="FFFFFF"/>
                </a:highlight>
                <a:latin typeface="Open Sans"/>
                <a:ea typeface="Open Sans"/>
                <a:cs typeface="Open Sans"/>
                <a:sym typeface="Open Sans"/>
              </a:rPr>
              <a:t>Apply the </a:t>
            </a:r>
            <a:r>
              <a:rPr lang="en-US" sz="2200" b="0" i="1" u="none" strike="noStrike" cap="none">
                <a:solidFill>
                  <a:srgbClr val="3F3F3F"/>
                </a:solidFill>
                <a:highlight>
                  <a:srgbClr val="FFFFFF"/>
                </a:highlight>
                <a:latin typeface="Open Sans"/>
                <a:ea typeface="Open Sans"/>
                <a:cs typeface="Open Sans"/>
                <a:sym typeface="Open Sans"/>
              </a:rPr>
              <a:t>/_ping</a:t>
            </a:r>
            <a:r>
              <a:rPr lang="en-US" sz="2200" b="0" i="0" u="none" strike="noStrike" cap="none">
                <a:solidFill>
                  <a:srgbClr val="3F3F3F"/>
                </a:solidFill>
                <a:highlight>
                  <a:srgbClr val="FFFFFF"/>
                </a:highlight>
                <a:latin typeface="Open Sans"/>
                <a:ea typeface="Open Sans"/>
                <a:cs typeface="Open Sans"/>
                <a:sym typeface="Open Sans"/>
              </a:rPr>
              <a:t> endpoint on all the manager node</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g6b96e44160_2_45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Load Balancing UCP and DTR</a:t>
            </a:r>
            <a:endParaRPr/>
          </a:p>
        </p:txBody>
      </p:sp>
      <p:sp>
        <p:nvSpPr>
          <p:cNvPr id="1481" name="Google Shape;1481;g6b96e44160_2_454"/>
          <p:cNvSpPr/>
          <p:nvPr/>
        </p:nvSpPr>
        <p:spPr>
          <a:xfrm>
            <a:off x="4421550" y="1874325"/>
            <a:ext cx="2026500" cy="7563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UCP</a:t>
            </a:r>
            <a:endParaRPr sz="2200" b="0" i="0" u="none" strike="noStrike" cap="none">
              <a:solidFill>
                <a:srgbClr val="3F3F3F"/>
              </a:solidFill>
              <a:latin typeface="Open Sans"/>
              <a:ea typeface="Open Sans"/>
              <a:cs typeface="Open Sans"/>
              <a:sym typeface="Open Sans"/>
            </a:endParaRPr>
          </a:p>
        </p:txBody>
      </p:sp>
      <p:sp>
        <p:nvSpPr>
          <p:cNvPr id="1482" name="Google Shape;1482;g6b96e44160_2_454"/>
          <p:cNvSpPr/>
          <p:nvPr/>
        </p:nvSpPr>
        <p:spPr>
          <a:xfrm>
            <a:off x="4421550" y="3135825"/>
            <a:ext cx="2026500" cy="7563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DTR</a:t>
            </a:r>
            <a:endParaRPr sz="2200" b="0" i="0" u="none" strike="noStrike" cap="none">
              <a:solidFill>
                <a:srgbClr val="3F3F3F"/>
              </a:solidFill>
              <a:latin typeface="Open Sans"/>
              <a:ea typeface="Open Sans"/>
              <a:cs typeface="Open Sans"/>
              <a:sym typeface="Open Sans"/>
            </a:endParaRPr>
          </a:p>
        </p:txBody>
      </p:sp>
      <p:sp>
        <p:nvSpPr>
          <p:cNvPr id="1483" name="Google Shape;1483;g6b96e44160_2_454"/>
          <p:cNvSpPr/>
          <p:nvPr/>
        </p:nvSpPr>
        <p:spPr>
          <a:xfrm>
            <a:off x="9244800" y="2507050"/>
            <a:ext cx="2026500" cy="7563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443</a:t>
            </a:r>
            <a:endParaRPr sz="2200" b="0" i="0" u="none" strike="noStrike" cap="none">
              <a:solidFill>
                <a:srgbClr val="3F3F3F"/>
              </a:solidFill>
              <a:latin typeface="Open Sans"/>
              <a:ea typeface="Open Sans"/>
              <a:cs typeface="Open Sans"/>
              <a:sym typeface="Open Sans"/>
            </a:endParaRPr>
          </a:p>
        </p:txBody>
      </p:sp>
      <p:cxnSp>
        <p:nvCxnSpPr>
          <p:cNvPr id="1484" name="Google Shape;1484;g6b96e44160_2_454"/>
          <p:cNvCxnSpPr>
            <a:stCxn id="1481" idx="3"/>
            <a:endCxn id="1483" idx="1"/>
          </p:cNvCxnSpPr>
          <p:nvPr/>
        </p:nvCxnSpPr>
        <p:spPr>
          <a:xfrm>
            <a:off x="6448050" y="2252475"/>
            <a:ext cx="2796900" cy="632700"/>
          </a:xfrm>
          <a:prstGeom prst="bentConnector3">
            <a:avLst>
              <a:gd name="adj1" fmla="val 49997"/>
            </a:avLst>
          </a:prstGeom>
          <a:noFill/>
          <a:ln w="9525" cap="flat" cmpd="sng">
            <a:solidFill>
              <a:srgbClr val="5597D3"/>
            </a:solidFill>
            <a:prstDash val="solid"/>
            <a:round/>
            <a:headEnd type="none" w="sm" len="sm"/>
            <a:tailEnd type="none" w="sm" len="sm"/>
          </a:ln>
        </p:spPr>
      </p:cxnSp>
      <p:cxnSp>
        <p:nvCxnSpPr>
          <p:cNvPr id="1485" name="Google Shape;1485;g6b96e44160_2_454"/>
          <p:cNvCxnSpPr>
            <a:stCxn id="1482" idx="3"/>
            <a:endCxn id="1483" idx="1"/>
          </p:cNvCxnSpPr>
          <p:nvPr/>
        </p:nvCxnSpPr>
        <p:spPr>
          <a:xfrm rot="10800000" flipH="1">
            <a:off x="6448050" y="2885175"/>
            <a:ext cx="2796900" cy="628800"/>
          </a:xfrm>
          <a:prstGeom prst="bentConnector3">
            <a:avLst>
              <a:gd name="adj1" fmla="val 49997"/>
            </a:avLst>
          </a:prstGeom>
          <a:noFill/>
          <a:ln w="9525" cap="flat" cmpd="sng">
            <a:solidFill>
              <a:srgbClr val="5597D3"/>
            </a:solidFill>
            <a:prstDash val="solid"/>
            <a:round/>
            <a:headEnd type="none" w="sm" len="sm"/>
            <a:tailEnd type="none" w="sm" len="sm"/>
          </a:ln>
        </p:spPr>
      </p:cxnSp>
      <p:sp>
        <p:nvSpPr>
          <p:cNvPr id="1486" name="Google Shape;1486;g6b96e44160_2_454"/>
          <p:cNvSpPr txBox="1"/>
          <p:nvPr/>
        </p:nvSpPr>
        <p:spPr>
          <a:xfrm>
            <a:off x="8164635" y="2277157"/>
            <a:ext cx="688200" cy="628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800"/>
              </a:spcBef>
              <a:spcAft>
                <a:spcPts val="80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use </a:t>
            </a:r>
            <a:endParaRPr sz="2200" b="0" i="0" u="none" strike="noStrike" cap="none">
              <a:solidFill>
                <a:srgbClr val="3F3F3F"/>
              </a:solidFill>
              <a:latin typeface="Open Sans"/>
              <a:ea typeface="Open Sans"/>
              <a:cs typeface="Open Sans"/>
              <a:sym typeface="Open Sans"/>
            </a:endParaRPr>
          </a:p>
        </p:txBody>
      </p:sp>
      <p:sp>
        <p:nvSpPr>
          <p:cNvPr id="1487" name="Google Shape;1487;g6b96e44160_2_454"/>
          <p:cNvSpPr/>
          <p:nvPr/>
        </p:nvSpPr>
        <p:spPr>
          <a:xfrm>
            <a:off x="1232850" y="5695850"/>
            <a:ext cx="13227300" cy="19728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Load balancer can be configured :</a:t>
            </a:r>
            <a:endParaRPr sz="2200" b="0" i="0" u="none" strike="noStrike" cap="none">
              <a:solidFill>
                <a:srgbClr val="3F3F3F"/>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3F3F3F"/>
                </a:solidFill>
                <a:latin typeface="Open Sans"/>
                <a:ea typeface="Open Sans"/>
                <a:cs typeface="Open Sans"/>
                <a:sym typeface="Open Sans"/>
              </a:rPr>
              <a:t>Using separate load balancer for UCP and DTR</a:t>
            </a:r>
            <a:endParaRPr sz="2200" b="0" i="0" u="none" strike="noStrike" cap="none">
              <a:solidFill>
                <a:srgbClr val="3F3F3F"/>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b="0" i="0" u="none" strike="noStrike" cap="none">
                <a:solidFill>
                  <a:srgbClr val="3F3F3F"/>
                </a:solidFill>
                <a:latin typeface="Open Sans"/>
                <a:ea typeface="Open Sans"/>
                <a:cs typeface="Open Sans"/>
                <a:sym typeface="Open Sans"/>
              </a:rPr>
              <a:t>Using same load balancer but with more than one virtual IP address</a:t>
            </a:r>
            <a:endParaRPr sz="2200" b="0" i="0" u="none" strike="noStrike" cap="none">
              <a:solidFill>
                <a:srgbClr val="3F3F3F"/>
              </a:solidFill>
              <a:latin typeface="Open Sans"/>
              <a:ea typeface="Open Sans"/>
              <a:cs typeface="Open Sans"/>
              <a:sym typeface="Open Sans"/>
            </a:endParaRPr>
          </a:p>
        </p:txBody>
      </p:sp>
      <p:sp>
        <p:nvSpPr>
          <p:cNvPr id="1488" name="Google Shape;1488;g6b96e44160_2_454"/>
          <p:cNvSpPr/>
          <p:nvPr/>
        </p:nvSpPr>
        <p:spPr>
          <a:xfrm>
            <a:off x="1178950" y="4623625"/>
            <a:ext cx="84639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How the load balancer is configured to listen on the port 443?</a:t>
            </a:r>
            <a:endParaRPr sz="2200" b="0" i="0" u="none" strike="noStrike" cap="none">
              <a:solidFill>
                <a:srgbClr val="FFFFFF"/>
              </a:solidFill>
              <a:latin typeface="Open Sans"/>
              <a:ea typeface="Open Sans"/>
              <a:cs typeface="Open Sans"/>
              <a:sym typeface="Open Sans"/>
            </a:endParaRPr>
          </a:p>
        </p:txBody>
      </p:sp>
      <p:pic>
        <p:nvPicPr>
          <p:cNvPr id="1489" name="Google Shape;1489;g6b96e44160_2_454"/>
          <p:cNvPicPr preferRelativeResize="0"/>
          <p:nvPr/>
        </p:nvPicPr>
        <p:blipFill rotWithShape="1">
          <a:blip r:embed="rId3">
            <a:alphaModFix/>
          </a:blip>
          <a:srcRect/>
          <a:stretch/>
        </p:blipFill>
        <p:spPr>
          <a:xfrm>
            <a:off x="5210920" y="708050"/>
            <a:ext cx="5509274" cy="362525"/>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sp>
        <p:nvSpPr>
          <p:cNvPr id="1495" name="Google Shape;1495;g6b96e44160_2_500"/>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Configuring Load Balancer</a:t>
            </a:r>
            <a:endParaRPr/>
          </a:p>
        </p:txBody>
      </p:sp>
      <p:pic>
        <p:nvPicPr>
          <p:cNvPr id="1496" name="Google Shape;1496;g6b96e44160_2_500"/>
          <p:cNvPicPr preferRelativeResize="0"/>
          <p:nvPr/>
        </p:nvPicPr>
        <p:blipFill rotWithShape="1">
          <a:blip r:embed="rId3">
            <a:alphaModFix/>
          </a:blip>
          <a:srcRect/>
          <a:stretch/>
        </p:blipFill>
        <p:spPr>
          <a:xfrm>
            <a:off x="5210920" y="708050"/>
            <a:ext cx="5509274" cy="362525"/>
          </a:xfrm>
          <a:prstGeom prst="rect">
            <a:avLst/>
          </a:prstGeom>
          <a:noFill/>
          <a:ln>
            <a:noFill/>
          </a:ln>
        </p:spPr>
      </p:pic>
      <p:sp>
        <p:nvSpPr>
          <p:cNvPr id="1497" name="Google Shape;1497;g6b96e44160_2_500"/>
          <p:cNvSpPr/>
          <p:nvPr/>
        </p:nvSpPr>
        <p:spPr>
          <a:xfrm>
            <a:off x="1178950" y="2304725"/>
            <a:ext cx="6736200" cy="63738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user  nginx;</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worker_processes  1;</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error_log  /var/log/nginx/error.log warn;</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pid        /var/run/nginx.pid;</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events {</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worker_connections  1024;</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a:t>
            </a:r>
            <a:endParaRPr sz="2200" b="0" i="1" u="none" strike="noStrike" cap="none">
              <a:solidFill>
                <a:srgbClr val="3F3F3F"/>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a:t>
            </a:r>
            <a:endParaRPr sz="2200" b="0" i="1" u="none" strike="noStrike" cap="none">
              <a:solidFill>
                <a:srgbClr val="3F3F3F"/>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8890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88900" lvl="0" indent="0" algn="l" rtl="0">
              <a:lnSpc>
                <a:spcPct val="142857"/>
              </a:lnSpc>
              <a:spcBef>
                <a:spcPts val="800"/>
              </a:spcBef>
              <a:spcAft>
                <a:spcPts val="80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Contd. in the adjacent box</a:t>
            </a:r>
            <a:endParaRPr sz="2200" b="0" i="0" u="none" strike="noStrike" cap="none">
              <a:solidFill>
                <a:srgbClr val="3F3F3F"/>
              </a:solidFill>
              <a:latin typeface="Open Sans"/>
              <a:ea typeface="Open Sans"/>
              <a:cs typeface="Open Sans"/>
              <a:sym typeface="Open Sans"/>
            </a:endParaRPr>
          </a:p>
        </p:txBody>
      </p:sp>
      <p:sp>
        <p:nvSpPr>
          <p:cNvPr id="1498" name="Google Shape;1498;g6b96e44160_2_500"/>
          <p:cNvSpPr/>
          <p:nvPr/>
        </p:nvSpPr>
        <p:spPr>
          <a:xfrm>
            <a:off x="1178950" y="1270825"/>
            <a:ext cx="69237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Example of configuring the load balancer for UCP:</a:t>
            </a:r>
            <a:endParaRPr sz="2200" b="0" i="0" u="none" strike="noStrike" cap="none">
              <a:solidFill>
                <a:srgbClr val="FFFFFF"/>
              </a:solidFill>
              <a:latin typeface="Open Sans"/>
              <a:ea typeface="Open Sans"/>
              <a:cs typeface="Open Sans"/>
              <a:sym typeface="Open Sans"/>
            </a:endParaRPr>
          </a:p>
        </p:txBody>
      </p:sp>
      <p:sp>
        <p:nvSpPr>
          <p:cNvPr id="1499" name="Google Shape;1499;g6b96e44160_2_500"/>
          <p:cNvSpPr/>
          <p:nvPr/>
        </p:nvSpPr>
        <p:spPr>
          <a:xfrm>
            <a:off x="8519200" y="2304725"/>
            <a:ext cx="6838500" cy="63738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stream {</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upstream ucp_443 {</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server &lt;UCP_MANAGER_1_IP&gt;:443 max_fails=2 fail_timeout=30s;</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server &lt;UCP_MANAGER_2_IP&gt;:443 max_fails=2 fail_timeout=30s;</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server &lt;UCP_MANAGER_N_IP&gt;:443  max_fails=2 fail_timeout=30s;</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server {</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listen 443;</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proxy_pass ucp_443;</a:t>
            </a:r>
            <a:endParaRPr sz="2200" b="0" i="1" u="none" strike="noStrike" cap="none">
              <a:solidFill>
                <a:srgbClr val="3F3F3F"/>
              </a:solidFill>
              <a:latin typeface="Open Sans"/>
              <a:ea typeface="Open Sans"/>
              <a:cs typeface="Open Sans"/>
              <a:sym typeface="Open Sans"/>
            </a:endParaRPr>
          </a:p>
          <a:p>
            <a:pPr marL="0" marR="0" lvl="0" indent="0" algn="l" rtl="0">
              <a:lnSpc>
                <a:spcPct val="115000"/>
              </a:lnSpc>
              <a:spcBef>
                <a:spcPts val="800"/>
              </a:spcBef>
              <a:spcAft>
                <a:spcPts val="80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a:t>
            </a:r>
            <a:endParaRPr sz="2200" b="0" i="1" u="none" strike="noStrike" cap="none">
              <a:solidFill>
                <a:srgbClr val="3F3F3F"/>
              </a:solidFill>
              <a:latin typeface="Open Sans"/>
              <a:ea typeface="Open Sans"/>
              <a:cs typeface="Open Sans"/>
              <a:sym typeface="Open Sans"/>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sp>
        <p:nvSpPr>
          <p:cNvPr id="1505" name="Google Shape;1505;g6b96e44160_2_528"/>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Deploying Load Balancer</a:t>
            </a:r>
            <a:endParaRPr/>
          </a:p>
        </p:txBody>
      </p:sp>
      <p:pic>
        <p:nvPicPr>
          <p:cNvPr id="1506" name="Google Shape;1506;g6b96e44160_2_528"/>
          <p:cNvPicPr preferRelativeResize="0"/>
          <p:nvPr/>
        </p:nvPicPr>
        <p:blipFill rotWithShape="1">
          <a:blip r:embed="rId3">
            <a:alphaModFix/>
          </a:blip>
          <a:srcRect/>
          <a:stretch/>
        </p:blipFill>
        <p:spPr>
          <a:xfrm>
            <a:off x="5210920" y="708050"/>
            <a:ext cx="5509274" cy="362525"/>
          </a:xfrm>
          <a:prstGeom prst="rect">
            <a:avLst/>
          </a:prstGeom>
          <a:noFill/>
          <a:ln>
            <a:noFill/>
          </a:ln>
        </p:spPr>
      </p:pic>
      <p:sp>
        <p:nvSpPr>
          <p:cNvPr id="1507" name="Google Shape;1507;g6b96e44160_2_528"/>
          <p:cNvSpPr/>
          <p:nvPr/>
        </p:nvSpPr>
        <p:spPr>
          <a:xfrm>
            <a:off x="1178950" y="2304725"/>
            <a:ext cx="13485000" cy="58620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88900" lvl="0" indent="0" algn="l" rtl="0">
              <a:lnSpc>
                <a:spcPct val="142857"/>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Deploying a load balancer is a two-step process:</a:t>
            </a:r>
            <a:endParaRPr sz="2200" b="0" i="0" u="none" strike="noStrike" cap="none">
              <a:solidFill>
                <a:srgbClr val="3F3F3F"/>
              </a:solidFill>
              <a:latin typeface="Open Sans"/>
              <a:ea typeface="Open Sans"/>
              <a:cs typeface="Open Sans"/>
              <a:sym typeface="Open Sans"/>
            </a:endParaRPr>
          </a:p>
          <a:p>
            <a:pPr marL="457200" marR="88900" lvl="0" indent="-368300" algn="l" rtl="0">
              <a:lnSpc>
                <a:spcPct val="142857"/>
              </a:lnSpc>
              <a:spcBef>
                <a:spcPts val="800"/>
              </a:spcBef>
              <a:spcAft>
                <a:spcPts val="0"/>
              </a:spcAft>
              <a:buClr>
                <a:srgbClr val="434343"/>
              </a:buClr>
              <a:buSzPts val="2200"/>
              <a:buFont typeface="Open Sans"/>
              <a:buAutoNum type="arabicPeriod"/>
            </a:pPr>
            <a:r>
              <a:rPr lang="en-US" sz="2200" b="0" i="0" u="none" strike="noStrike" cap="none">
                <a:solidFill>
                  <a:srgbClr val="3F3F3F"/>
                </a:solidFill>
                <a:latin typeface="Open Sans"/>
                <a:ea typeface="Open Sans"/>
                <a:cs typeface="Open Sans"/>
                <a:sym typeface="Open Sans"/>
              </a:rPr>
              <a:t>Create the </a:t>
            </a:r>
            <a:r>
              <a:rPr lang="en-US" sz="2200" b="0" i="1" u="none" strike="noStrike" cap="none">
                <a:solidFill>
                  <a:srgbClr val="3F3F3F"/>
                </a:solidFill>
                <a:latin typeface="Open Sans"/>
                <a:ea typeface="Open Sans"/>
                <a:cs typeface="Open Sans"/>
                <a:sym typeface="Open Sans"/>
              </a:rPr>
              <a:t>nginx.conf </a:t>
            </a:r>
            <a:r>
              <a:rPr lang="en-US" sz="2200" b="0" i="0" u="none" strike="noStrike" cap="none">
                <a:solidFill>
                  <a:srgbClr val="3F3F3F"/>
                </a:solidFill>
                <a:latin typeface="Open Sans"/>
                <a:ea typeface="Open Sans"/>
                <a:cs typeface="Open Sans"/>
                <a:sym typeface="Open Sans"/>
              </a:rPr>
              <a:t>file</a:t>
            </a:r>
            <a:endParaRPr sz="2200" b="0" i="0" u="none" strike="noStrike" cap="none">
              <a:solidFill>
                <a:srgbClr val="3F3F3F"/>
              </a:solidFill>
              <a:latin typeface="Open Sans"/>
              <a:ea typeface="Open Sans"/>
              <a:cs typeface="Open Sans"/>
              <a:sym typeface="Open Sans"/>
            </a:endParaRPr>
          </a:p>
          <a:p>
            <a:pPr marL="457200" marR="88900" lvl="0" indent="-368300" algn="l" rtl="0">
              <a:lnSpc>
                <a:spcPct val="142857"/>
              </a:lnSpc>
              <a:spcBef>
                <a:spcPts val="0"/>
              </a:spcBef>
              <a:spcAft>
                <a:spcPts val="0"/>
              </a:spcAft>
              <a:buClr>
                <a:srgbClr val="434343"/>
              </a:buClr>
              <a:buSzPts val="2200"/>
              <a:buFont typeface="Open Sans"/>
              <a:buAutoNum type="arabicPeriod"/>
            </a:pPr>
            <a:r>
              <a:rPr lang="en-US" sz="2200" b="0" i="0" u="none" strike="noStrike" cap="none">
                <a:solidFill>
                  <a:srgbClr val="3F3F3F"/>
                </a:solidFill>
                <a:latin typeface="Open Sans"/>
                <a:ea typeface="Open Sans"/>
                <a:cs typeface="Open Sans"/>
                <a:sym typeface="Open Sans"/>
              </a:rPr>
              <a:t>Deploy the load balancer</a:t>
            </a:r>
            <a:endParaRPr sz="2200" b="0" i="0" u="none" strike="noStrike" cap="none">
              <a:solidFill>
                <a:srgbClr val="3F3F3F"/>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docker run --detach \</a:t>
            </a:r>
            <a:endParaRPr sz="2200" b="0" i="1" u="none" strike="noStrike" cap="none">
              <a:solidFill>
                <a:srgbClr val="3F3F3F"/>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--name ucp-lb \</a:t>
            </a:r>
            <a:endParaRPr sz="2200" b="0" i="1" u="none" strike="noStrike" cap="none">
              <a:solidFill>
                <a:srgbClr val="3F3F3F"/>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--restart=unless-stopped \</a:t>
            </a:r>
            <a:endParaRPr sz="2200" b="0" i="1" u="none" strike="noStrike" cap="none">
              <a:solidFill>
                <a:srgbClr val="3F3F3F"/>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--publish 443:443 \</a:t>
            </a:r>
            <a:endParaRPr sz="2200" b="0" i="1" u="none" strike="noStrike" cap="none">
              <a:solidFill>
                <a:srgbClr val="3F3F3F"/>
              </a:solidFill>
              <a:latin typeface="Open Sans"/>
              <a:ea typeface="Open Sans"/>
              <a:cs typeface="Open Sans"/>
              <a:sym typeface="Open Sans"/>
            </a:endParaRPr>
          </a:p>
          <a:p>
            <a:pPr marL="0" marR="88900" lvl="0" indent="0" algn="l" rtl="0">
              <a:lnSpc>
                <a:spcPct val="142857"/>
              </a:lnSpc>
              <a:spcBef>
                <a:spcPts val="800"/>
              </a:spcBef>
              <a:spcAft>
                <a:spcPts val="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--volume ${PWD}/nginx.conf:/etc/nginx/nginx.conf:ro \</a:t>
            </a:r>
            <a:endParaRPr sz="2200" b="0" i="1" u="none" strike="noStrike" cap="none">
              <a:solidFill>
                <a:srgbClr val="3F3F3F"/>
              </a:solidFill>
              <a:latin typeface="Open Sans"/>
              <a:ea typeface="Open Sans"/>
              <a:cs typeface="Open Sans"/>
              <a:sym typeface="Open Sans"/>
            </a:endParaRPr>
          </a:p>
          <a:p>
            <a:pPr marL="88900" marR="88900" lvl="0" indent="0" algn="l" rtl="0">
              <a:lnSpc>
                <a:spcPct val="142857"/>
              </a:lnSpc>
              <a:spcBef>
                <a:spcPts val="800"/>
              </a:spcBef>
              <a:spcAft>
                <a:spcPts val="800"/>
              </a:spcAft>
              <a:buClr>
                <a:srgbClr val="000000"/>
              </a:buClr>
              <a:buSzPts val="2200"/>
              <a:buFont typeface="Arial"/>
              <a:buNone/>
            </a:pPr>
            <a:r>
              <a:rPr lang="en-US" sz="2200" b="0" i="1" u="none" strike="noStrike" cap="none">
                <a:solidFill>
                  <a:srgbClr val="3F3F3F"/>
                </a:solidFill>
                <a:latin typeface="Open Sans"/>
                <a:ea typeface="Open Sans"/>
                <a:cs typeface="Open Sans"/>
                <a:sym typeface="Open Sans"/>
              </a:rPr>
              <a:t>  nginx:stable-alpine</a:t>
            </a:r>
            <a:endParaRPr sz="2200" b="0" i="1" u="none" strike="noStrike" cap="none">
              <a:solidFill>
                <a:srgbClr val="3F3F3F"/>
              </a:solidFill>
              <a:latin typeface="Open Sans"/>
              <a:ea typeface="Open Sans"/>
              <a:cs typeface="Open Sans"/>
              <a:sym typeface="Open Sans"/>
            </a:endParaRPr>
          </a:p>
        </p:txBody>
      </p:sp>
      <p:sp>
        <p:nvSpPr>
          <p:cNvPr id="1508" name="Google Shape;1508;g6b96e44160_2_528"/>
          <p:cNvSpPr/>
          <p:nvPr/>
        </p:nvSpPr>
        <p:spPr>
          <a:xfrm>
            <a:off x="1178950" y="1270825"/>
            <a:ext cx="39243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n-US" sz="2200" b="0" i="0" u="none" strike="noStrike" cap="none">
                <a:solidFill>
                  <a:srgbClr val="FFFFFF"/>
                </a:solidFill>
                <a:latin typeface="Open Sans"/>
                <a:ea typeface="Open Sans"/>
                <a:cs typeface="Open Sans"/>
                <a:sym typeface="Open Sans"/>
              </a:rPr>
              <a:t>Load balancer deployment:</a:t>
            </a:r>
            <a:endParaRPr sz="2200" b="0" i="0" u="none" strike="noStrike" cap="none">
              <a:solidFill>
                <a:srgbClr val="FFFFFF"/>
              </a:solidFill>
              <a:latin typeface="Open Sans"/>
              <a:ea typeface="Open Sans"/>
              <a:cs typeface="Open Sans"/>
              <a:sym typeface="Open Sans"/>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513"/>
        <p:cNvGrpSpPr/>
        <p:nvPr/>
      </p:nvGrpSpPr>
      <p:grpSpPr>
        <a:xfrm>
          <a:off x="0" y="0"/>
          <a:ext cx="0" cy="0"/>
          <a:chOff x="0" y="0"/>
          <a:chExt cx="0" cy="0"/>
        </a:xfrm>
      </p:grpSpPr>
      <p:sp>
        <p:nvSpPr>
          <p:cNvPr id="1514" name="Google Shape;1514;p50"/>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Docker Enterprise: Swarm Service</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sp>
        <p:nvSpPr>
          <p:cNvPr id="1520" name="Google Shape;1520;p51"/>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Deploy Swarm Service Using UCP</a:t>
            </a:r>
            <a:endParaRPr/>
          </a:p>
        </p:txBody>
      </p:sp>
      <p:pic>
        <p:nvPicPr>
          <p:cNvPr id="1521" name="Google Shape;1521;p51"/>
          <p:cNvPicPr preferRelativeResize="0"/>
          <p:nvPr/>
        </p:nvPicPr>
        <p:blipFill rotWithShape="1">
          <a:blip r:embed="rId3">
            <a:alphaModFix/>
          </a:blip>
          <a:srcRect/>
          <a:stretch/>
        </p:blipFill>
        <p:spPr>
          <a:xfrm>
            <a:off x="4522350" y="566768"/>
            <a:ext cx="7211316" cy="530797"/>
          </a:xfrm>
          <a:prstGeom prst="rect">
            <a:avLst/>
          </a:prstGeom>
          <a:noFill/>
          <a:ln>
            <a:noFill/>
          </a:ln>
        </p:spPr>
      </p:pic>
      <p:sp>
        <p:nvSpPr>
          <p:cNvPr id="1522" name="Google Shape;1522;p51"/>
          <p:cNvSpPr/>
          <p:nvPr/>
        </p:nvSpPr>
        <p:spPr>
          <a:xfrm>
            <a:off x="763950" y="2636326"/>
            <a:ext cx="14728200" cy="4408800"/>
          </a:xfrm>
          <a:prstGeom prst="roundRect">
            <a:avLst>
              <a:gd name="adj" fmla="val 4498"/>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Log in to Docker Enterprise UCP</a:t>
            </a:r>
            <a:endParaRPr sz="1400" b="0" i="0" u="none" strike="noStrike" cap="none">
              <a:solidFill>
                <a:srgbClr val="3F3F3F"/>
              </a:solidFill>
              <a:latin typeface="Arial"/>
              <a:ea typeface="Arial"/>
              <a:cs typeface="Arial"/>
              <a:sym typeface="Arial"/>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on the option </a:t>
            </a:r>
            <a:r>
              <a:rPr lang="en-US" sz="2200" b="1" i="0" u="none" strike="noStrike" cap="none">
                <a:solidFill>
                  <a:srgbClr val="3F3F3F"/>
                </a:solidFill>
                <a:latin typeface="Open Sans"/>
                <a:ea typeface="Open Sans"/>
                <a:cs typeface="Open Sans"/>
                <a:sym typeface="Open Sans"/>
              </a:rPr>
              <a:t>Add Nodes </a:t>
            </a:r>
            <a:r>
              <a:rPr lang="en-US" sz="2200" b="0" i="0" u="none" strike="noStrike" cap="none">
                <a:solidFill>
                  <a:srgbClr val="3F3F3F"/>
                </a:solidFill>
                <a:latin typeface="Open Sans"/>
                <a:ea typeface="Open Sans"/>
                <a:cs typeface="Open Sans"/>
                <a:sym typeface="Open Sans"/>
              </a:rPr>
              <a:t>that is present at the bottom of UCP</a:t>
            </a:r>
            <a:endParaRPr sz="1400" b="0" i="0" u="none" strike="noStrike" cap="none">
              <a:solidFill>
                <a:srgbClr val="3F3F3F"/>
              </a:solidFill>
              <a:latin typeface="Arial"/>
              <a:ea typeface="Arial"/>
              <a:cs typeface="Arial"/>
              <a:sym typeface="Arial"/>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on the desired </a:t>
            </a:r>
            <a:r>
              <a:rPr lang="en-US" sz="2200" b="1" i="0" u="none" strike="noStrike" cap="none">
                <a:solidFill>
                  <a:srgbClr val="3F3F3F"/>
                </a:solidFill>
                <a:latin typeface="Open Sans"/>
                <a:ea typeface="Open Sans"/>
                <a:cs typeface="Open Sans"/>
                <a:sym typeface="Open Sans"/>
              </a:rPr>
              <a:t>Node Type: </a:t>
            </a:r>
            <a:r>
              <a:rPr lang="en-US" sz="2200" b="0" i="0" u="none" strike="noStrike" cap="none">
                <a:solidFill>
                  <a:srgbClr val="3F3F3F"/>
                </a:solidFill>
                <a:latin typeface="Open Sans"/>
                <a:ea typeface="Open Sans"/>
                <a:cs typeface="Open Sans"/>
                <a:sym typeface="Open Sans"/>
              </a:rPr>
              <a:t>Windows and Linux as well as </a:t>
            </a:r>
            <a:r>
              <a:rPr lang="en-US" sz="2200" b="1" i="0" u="none" strike="noStrike" cap="none">
                <a:solidFill>
                  <a:srgbClr val="3F3F3F"/>
                </a:solidFill>
                <a:latin typeface="Open Sans"/>
                <a:ea typeface="Open Sans"/>
                <a:cs typeface="Open Sans"/>
                <a:sym typeface="Open Sans"/>
              </a:rPr>
              <a:t>Node Role: </a:t>
            </a:r>
            <a:r>
              <a:rPr lang="en-US" sz="2200" b="0" i="0" u="none" strike="noStrike" cap="none">
                <a:solidFill>
                  <a:srgbClr val="3F3F3F"/>
                </a:solidFill>
                <a:latin typeface="Open Sans"/>
                <a:ea typeface="Open Sans"/>
                <a:cs typeface="Open Sans"/>
                <a:sym typeface="Open Sans"/>
              </a:rPr>
              <a:t>Manager and Worker</a:t>
            </a:r>
            <a:endParaRPr sz="1400" b="0" i="0" u="none" strike="noStrike" cap="none">
              <a:solidFill>
                <a:srgbClr val="3F3F3F"/>
              </a:solidFill>
              <a:latin typeface="Arial"/>
              <a:ea typeface="Arial"/>
              <a:cs typeface="Arial"/>
              <a:sym typeface="Arial"/>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Copy the Docker CLI command and run it</a:t>
            </a:r>
            <a:endParaRPr sz="2200" b="1" i="0" u="none" strike="noStrike" cap="none">
              <a:solidFill>
                <a:srgbClr val="3F3F3F"/>
              </a:solidFill>
              <a:latin typeface="Open Sans"/>
              <a:ea typeface="Open Sans"/>
              <a:cs typeface="Open Sans"/>
              <a:sym typeface="Open Sans"/>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Swarm</a:t>
            </a:r>
            <a:r>
              <a:rPr lang="en-US" sz="2200" b="0" i="0" u="none" strike="noStrike" cap="none">
                <a:solidFill>
                  <a:srgbClr val="3F3F3F"/>
                </a:solidFill>
                <a:latin typeface="Open Sans"/>
                <a:ea typeface="Open Sans"/>
                <a:cs typeface="Open Sans"/>
                <a:sym typeface="Open Sans"/>
              </a:rPr>
              <a:t> and then </a:t>
            </a:r>
            <a:r>
              <a:rPr lang="en-US" sz="2200" b="1" i="0" u="none" strike="noStrike" cap="none">
                <a:solidFill>
                  <a:srgbClr val="3F3F3F"/>
                </a:solidFill>
                <a:latin typeface="Open Sans"/>
                <a:ea typeface="Open Sans"/>
                <a:cs typeface="Open Sans"/>
                <a:sym typeface="Open Sans"/>
              </a:rPr>
              <a:t>Services </a:t>
            </a:r>
            <a:r>
              <a:rPr lang="en-US" sz="2200" b="0" i="0" u="none" strike="noStrike" cap="none">
                <a:solidFill>
                  <a:srgbClr val="3F3F3F"/>
                </a:solidFill>
                <a:latin typeface="Open Sans"/>
                <a:ea typeface="Open Sans"/>
                <a:cs typeface="Open Sans"/>
                <a:sym typeface="Open Sans"/>
              </a:rPr>
              <a:t>after the addition of Node</a:t>
            </a:r>
            <a:endParaRPr sz="1400" b="0" i="0" u="none" strike="noStrike" cap="none">
              <a:solidFill>
                <a:srgbClr val="3F3F3F"/>
              </a:solidFill>
              <a:latin typeface="Arial"/>
              <a:ea typeface="Arial"/>
              <a:cs typeface="Arial"/>
              <a:sym typeface="Arial"/>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Create </a:t>
            </a:r>
            <a:r>
              <a:rPr lang="en-US" sz="2200" b="0" i="0" u="none" strike="noStrike" cap="none">
                <a:solidFill>
                  <a:srgbClr val="3F3F3F"/>
                </a:solidFill>
                <a:latin typeface="Open Sans"/>
                <a:ea typeface="Open Sans"/>
                <a:cs typeface="Open Sans"/>
                <a:sym typeface="Open Sans"/>
              </a:rPr>
              <a:t>button on the right </a:t>
            </a:r>
            <a:endParaRPr sz="2200" b="0" i="0" u="none" strike="noStrike" cap="none">
              <a:solidFill>
                <a:srgbClr val="3F3F3F"/>
              </a:solidFill>
              <a:latin typeface="Open Sans"/>
              <a:ea typeface="Open Sans"/>
              <a:cs typeface="Open Sans"/>
              <a:sym typeface="Open Sans"/>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Fill in the required details in order to deploy a service</a:t>
            </a:r>
            <a:endParaRPr sz="2200" b="0" i="0" u="none" strike="noStrike" cap="none">
              <a:solidFill>
                <a:srgbClr val="3F3F3F"/>
              </a:solidFill>
              <a:latin typeface="Open Sans"/>
              <a:ea typeface="Open Sans"/>
              <a:cs typeface="Open Sans"/>
              <a:sym typeface="Open Sans"/>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Create </a:t>
            </a:r>
            <a:r>
              <a:rPr lang="en-US" sz="2200" b="0" i="0" u="none" strike="noStrike" cap="none">
                <a:solidFill>
                  <a:srgbClr val="3F3F3F"/>
                </a:solidFill>
                <a:latin typeface="Open Sans"/>
                <a:ea typeface="Open Sans"/>
                <a:cs typeface="Open Sans"/>
                <a:sym typeface="Open Sans"/>
              </a:rPr>
              <a:t>button that is present at the bottom right corner</a:t>
            </a:r>
            <a:endParaRPr sz="1400" b="0" i="0" u="none" strike="noStrike" cap="none">
              <a:solidFill>
                <a:srgbClr val="3F3F3F"/>
              </a:solidFill>
              <a:latin typeface="Arial"/>
              <a:ea typeface="Arial"/>
              <a:cs typeface="Arial"/>
              <a:sym typeface="Arial"/>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Check the status of the service</a:t>
            </a:r>
            <a:endParaRPr sz="1400" b="0" i="0" u="none" strike="noStrike" cap="none">
              <a:solidFill>
                <a:srgbClr val="3F3F3F"/>
              </a:solidFill>
              <a:latin typeface="Arial"/>
              <a:ea typeface="Arial"/>
              <a:cs typeface="Arial"/>
              <a:sym typeface="Arial"/>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Choose the desired service that has to be removed</a:t>
            </a:r>
            <a:endParaRPr sz="2200" b="0" i="0" u="none" strike="noStrike" cap="none">
              <a:solidFill>
                <a:srgbClr val="3F3F3F"/>
              </a:solidFill>
              <a:latin typeface="Open Sans"/>
              <a:ea typeface="Open Sans"/>
              <a:cs typeface="Open Sans"/>
              <a:sym typeface="Open Sans"/>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Action </a:t>
            </a:r>
            <a:r>
              <a:rPr lang="en-US" sz="2200" b="0" i="0" u="none" strike="noStrike" cap="none">
                <a:solidFill>
                  <a:srgbClr val="3F3F3F"/>
                </a:solidFill>
                <a:latin typeface="Open Sans"/>
                <a:ea typeface="Open Sans"/>
                <a:cs typeface="Open Sans"/>
                <a:sym typeface="Open Sans"/>
              </a:rPr>
              <a:t>and then </a:t>
            </a:r>
            <a:r>
              <a:rPr lang="en-US" sz="2200" b="1" i="0" u="none" strike="noStrike" cap="none">
                <a:solidFill>
                  <a:srgbClr val="3F3F3F"/>
                </a:solidFill>
                <a:latin typeface="Open Sans"/>
                <a:ea typeface="Open Sans"/>
                <a:cs typeface="Open Sans"/>
                <a:sym typeface="Open Sans"/>
              </a:rPr>
              <a:t>Remove</a:t>
            </a:r>
            <a:endParaRPr sz="2200" b="1" i="0" u="none" strike="noStrike" cap="none">
              <a:solidFill>
                <a:srgbClr val="3F3F3F"/>
              </a:solidFill>
              <a:latin typeface="Open Sans"/>
              <a:ea typeface="Open Sans"/>
              <a:cs typeface="Open Sans"/>
              <a:sym typeface="Open Sans"/>
            </a:endParaRPr>
          </a:p>
          <a:p>
            <a:pPr marL="914400" marR="0" lvl="1" indent="-457200" algn="l" rtl="0">
              <a:lnSpc>
                <a:spcPct val="10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Confirm</a:t>
            </a:r>
            <a:endParaRPr sz="2200" b="0" i="0" u="none" strike="noStrike" cap="none">
              <a:solidFill>
                <a:srgbClr val="3F3F3F"/>
              </a:solidFill>
              <a:latin typeface="Open Sans"/>
              <a:ea typeface="Open Sans"/>
              <a:cs typeface="Open Sans"/>
              <a:sym typeface="Open Sans"/>
            </a:endParaRPr>
          </a:p>
        </p:txBody>
      </p:sp>
      <p:sp>
        <p:nvSpPr>
          <p:cNvPr id="1523" name="Google Shape;1523;p51"/>
          <p:cNvSpPr/>
          <p:nvPr/>
        </p:nvSpPr>
        <p:spPr>
          <a:xfrm>
            <a:off x="3320454" y="7521943"/>
            <a:ext cx="9615087" cy="743554"/>
          </a:xfrm>
          <a:prstGeom prst="roundRect">
            <a:avLst>
              <a:gd name="adj" fmla="val 16667"/>
            </a:avLst>
          </a:prstGeom>
          <a:solidFill>
            <a:srgbClr val="DDEAF6"/>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457200" marR="0" lvl="1"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Note: There should be enough nodes to deploy a Swarm service </a:t>
            </a:r>
            <a:endParaRPr sz="1400" b="0" i="0" u="none" strike="noStrike" cap="none">
              <a:solidFill>
                <a:srgbClr val="3F3F3F"/>
              </a:solidFill>
              <a:latin typeface="Arial"/>
              <a:ea typeface="Arial"/>
              <a:cs typeface="Arial"/>
              <a:sym typeface="Arial"/>
            </a:endParaRPr>
          </a:p>
        </p:txBody>
      </p:sp>
      <p:sp>
        <p:nvSpPr>
          <p:cNvPr id="1524" name="Google Shape;1524;p51"/>
          <p:cNvSpPr/>
          <p:nvPr/>
        </p:nvSpPr>
        <p:spPr>
          <a:xfrm>
            <a:off x="763950" y="1622050"/>
            <a:ext cx="63042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Steps for deploying and removing a service:</a:t>
            </a:r>
            <a:endParaRPr sz="22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529"/>
        <p:cNvGrpSpPr/>
        <p:nvPr/>
      </p:nvGrpSpPr>
      <p:grpSpPr>
        <a:xfrm>
          <a:off x="0" y="0"/>
          <a:ext cx="0" cy="0"/>
          <a:chOff x="0" y="0"/>
          <a:chExt cx="0" cy="0"/>
        </a:xfrm>
      </p:grpSpPr>
      <p:sp>
        <p:nvSpPr>
          <p:cNvPr id="1530" name="Google Shape;1530;p52"/>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Access Control</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53"/>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Access Control</a:t>
            </a:r>
            <a:endParaRPr/>
          </a:p>
        </p:txBody>
      </p:sp>
      <p:pic>
        <p:nvPicPr>
          <p:cNvPr id="1537" name="Google Shape;1537;p53"/>
          <p:cNvPicPr preferRelativeResize="0"/>
          <p:nvPr/>
        </p:nvPicPr>
        <p:blipFill rotWithShape="1">
          <a:blip r:embed="rId3">
            <a:alphaModFix/>
          </a:blip>
          <a:srcRect/>
          <a:stretch/>
        </p:blipFill>
        <p:spPr>
          <a:xfrm>
            <a:off x="5889179" y="546448"/>
            <a:ext cx="4477659" cy="530797"/>
          </a:xfrm>
          <a:prstGeom prst="rect">
            <a:avLst/>
          </a:prstGeom>
          <a:noFill/>
          <a:ln>
            <a:noFill/>
          </a:ln>
        </p:spPr>
      </p:pic>
      <p:sp>
        <p:nvSpPr>
          <p:cNvPr id="1538" name="Google Shape;1538;p53"/>
          <p:cNvSpPr/>
          <p:nvPr/>
        </p:nvSpPr>
        <p:spPr>
          <a:xfrm>
            <a:off x="1290988" y="1553888"/>
            <a:ext cx="13674000" cy="9162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UCP provides a feature that is used to grant and manage permissions to enforce access control. </a:t>
            </a:r>
            <a:endParaRPr sz="1400" b="0" i="0" u="none" strike="noStrike" cap="none">
              <a:solidFill>
                <a:srgbClr val="3F3F3F"/>
              </a:solidFill>
              <a:latin typeface="Arial"/>
              <a:ea typeface="Arial"/>
              <a:cs typeface="Arial"/>
              <a:sym typeface="Arial"/>
            </a:endParaRPr>
          </a:p>
        </p:txBody>
      </p:sp>
      <p:sp>
        <p:nvSpPr>
          <p:cNvPr id="1539" name="Google Shape;1539;p53"/>
          <p:cNvSpPr/>
          <p:nvPr/>
        </p:nvSpPr>
        <p:spPr>
          <a:xfrm>
            <a:off x="1564400" y="2946750"/>
            <a:ext cx="127629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Organizations control who can create and edit container resources in the swarm, such as:</a:t>
            </a:r>
            <a:endParaRPr sz="1400" b="0" i="0" u="none" strike="noStrike" cap="none">
              <a:solidFill>
                <a:srgbClr val="000000"/>
              </a:solidFill>
              <a:latin typeface="Arial"/>
              <a:ea typeface="Arial"/>
              <a:cs typeface="Arial"/>
              <a:sym typeface="Arial"/>
            </a:endParaRPr>
          </a:p>
        </p:txBody>
      </p:sp>
      <p:grpSp>
        <p:nvGrpSpPr>
          <p:cNvPr id="1540" name="Google Shape;1540;p53"/>
          <p:cNvGrpSpPr/>
          <p:nvPr/>
        </p:nvGrpSpPr>
        <p:grpSpPr>
          <a:xfrm>
            <a:off x="6727750" y="5080089"/>
            <a:ext cx="1973564" cy="1794150"/>
            <a:chOff x="5630335" y="4289057"/>
            <a:chExt cx="4230510" cy="4230512"/>
          </a:xfrm>
        </p:grpSpPr>
        <p:sp>
          <p:nvSpPr>
            <p:cNvPr id="1541" name="Google Shape;1541;p53"/>
            <p:cNvSpPr/>
            <p:nvPr/>
          </p:nvSpPr>
          <p:spPr>
            <a:xfrm>
              <a:off x="6355644" y="4289057"/>
              <a:ext cx="2779890" cy="982132"/>
            </a:xfrm>
            <a:custGeom>
              <a:avLst/>
              <a:gdLst/>
              <a:ahLst/>
              <a:cxnLst/>
              <a:rect l="l" t="t" r="r" b="b"/>
              <a:pathLst>
                <a:path w="1305" h="462" extrusionOk="0">
                  <a:moveTo>
                    <a:pt x="605" y="72"/>
                  </a:moveTo>
                  <a:cubicBezTo>
                    <a:pt x="377" y="83"/>
                    <a:pt x="163" y="178"/>
                    <a:pt x="0" y="341"/>
                  </a:cubicBezTo>
                  <a:cubicBezTo>
                    <a:pt x="122" y="462"/>
                    <a:pt x="122" y="462"/>
                    <a:pt x="122" y="462"/>
                  </a:cubicBezTo>
                  <a:cubicBezTo>
                    <a:pt x="122" y="462"/>
                    <a:pt x="122" y="462"/>
                    <a:pt x="122" y="462"/>
                  </a:cubicBezTo>
                  <a:cubicBezTo>
                    <a:pt x="263" y="321"/>
                    <a:pt x="452" y="243"/>
                    <a:pt x="653" y="243"/>
                  </a:cubicBezTo>
                  <a:cubicBezTo>
                    <a:pt x="854" y="243"/>
                    <a:pt x="1042" y="321"/>
                    <a:pt x="1184" y="462"/>
                  </a:cubicBezTo>
                  <a:cubicBezTo>
                    <a:pt x="1184" y="462"/>
                    <a:pt x="1184" y="462"/>
                    <a:pt x="1184" y="462"/>
                  </a:cubicBezTo>
                  <a:cubicBezTo>
                    <a:pt x="1305" y="341"/>
                    <a:pt x="1305" y="341"/>
                    <a:pt x="1305" y="341"/>
                  </a:cubicBezTo>
                  <a:cubicBezTo>
                    <a:pt x="1142" y="178"/>
                    <a:pt x="929" y="83"/>
                    <a:pt x="700" y="72"/>
                  </a:cubicBezTo>
                  <a:cubicBezTo>
                    <a:pt x="653" y="0"/>
                    <a:pt x="653" y="0"/>
                    <a:pt x="653" y="0"/>
                  </a:cubicBezTo>
                  <a:lnTo>
                    <a:pt x="605" y="72"/>
                  </a:lnTo>
                  <a:close/>
                </a:path>
              </a:pathLst>
            </a:custGeom>
            <a:solidFill>
              <a:srgbClr val="0075C4"/>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1542" name="Google Shape;1542;p53"/>
            <p:cNvSpPr/>
            <p:nvPr/>
          </p:nvSpPr>
          <p:spPr>
            <a:xfrm>
              <a:off x="5630335" y="5014369"/>
              <a:ext cx="984956" cy="2779890"/>
            </a:xfrm>
            <a:custGeom>
              <a:avLst/>
              <a:gdLst/>
              <a:ahLst/>
              <a:cxnLst/>
              <a:rect l="l" t="t" r="r" b="b"/>
              <a:pathLst>
                <a:path w="463" h="1305" extrusionOk="0">
                  <a:moveTo>
                    <a:pt x="341" y="0"/>
                  </a:moveTo>
                  <a:cubicBezTo>
                    <a:pt x="178" y="163"/>
                    <a:pt x="84" y="376"/>
                    <a:pt x="72" y="605"/>
                  </a:cubicBezTo>
                  <a:cubicBezTo>
                    <a:pt x="0" y="652"/>
                    <a:pt x="0" y="652"/>
                    <a:pt x="0" y="652"/>
                  </a:cubicBezTo>
                  <a:cubicBezTo>
                    <a:pt x="72" y="700"/>
                    <a:pt x="72" y="700"/>
                    <a:pt x="72" y="700"/>
                  </a:cubicBezTo>
                  <a:cubicBezTo>
                    <a:pt x="84" y="928"/>
                    <a:pt x="178" y="1142"/>
                    <a:pt x="341" y="1305"/>
                  </a:cubicBezTo>
                  <a:cubicBezTo>
                    <a:pt x="463" y="1183"/>
                    <a:pt x="463" y="1183"/>
                    <a:pt x="463" y="1183"/>
                  </a:cubicBezTo>
                  <a:cubicBezTo>
                    <a:pt x="321" y="1042"/>
                    <a:pt x="243" y="853"/>
                    <a:pt x="243" y="652"/>
                  </a:cubicBezTo>
                  <a:cubicBezTo>
                    <a:pt x="243" y="451"/>
                    <a:pt x="321" y="263"/>
                    <a:pt x="463" y="121"/>
                  </a:cubicBezTo>
                  <a:cubicBezTo>
                    <a:pt x="341" y="0"/>
                    <a:pt x="341" y="0"/>
                    <a:pt x="341" y="0"/>
                  </a:cubicBezTo>
                  <a:close/>
                </a:path>
              </a:pathLst>
            </a:custGeom>
            <a:solidFill>
              <a:srgbClr val="E9AFA3"/>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1543" name="Google Shape;1543;p53"/>
            <p:cNvSpPr/>
            <p:nvPr/>
          </p:nvSpPr>
          <p:spPr>
            <a:xfrm>
              <a:off x="6355645" y="7534613"/>
              <a:ext cx="2779890" cy="984956"/>
            </a:xfrm>
            <a:custGeom>
              <a:avLst/>
              <a:gdLst/>
              <a:ahLst/>
              <a:cxnLst/>
              <a:rect l="l" t="t" r="r" b="b"/>
              <a:pathLst>
                <a:path w="1305" h="463" extrusionOk="0">
                  <a:moveTo>
                    <a:pt x="1184" y="0"/>
                  </a:moveTo>
                  <a:cubicBezTo>
                    <a:pt x="1042" y="142"/>
                    <a:pt x="854" y="220"/>
                    <a:pt x="653" y="220"/>
                  </a:cubicBezTo>
                  <a:cubicBezTo>
                    <a:pt x="452" y="220"/>
                    <a:pt x="263" y="142"/>
                    <a:pt x="122" y="0"/>
                  </a:cubicBezTo>
                  <a:cubicBezTo>
                    <a:pt x="122" y="0"/>
                    <a:pt x="122" y="0"/>
                    <a:pt x="122" y="0"/>
                  </a:cubicBezTo>
                  <a:cubicBezTo>
                    <a:pt x="0" y="122"/>
                    <a:pt x="0" y="122"/>
                    <a:pt x="0" y="122"/>
                  </a:cubicBezTo>
                  <a:cubicBezTo>
                    <a:pt x="163" y="285"/>
                    <a:pt x="377" y="379"/>
                    <a:pt x="605" y="391"/>
                  </a:cubicBezTo>
                  <a:cubicBezTo>
                    <a:pt x="653" y="463"/>
                    <a:pt x="653" y="463"/>
                    <a:pt x="653" y="463"/>
                  </a:cubicBezTo>
                  <a:cubicBezTo>
                    <a:pt x="700" y="391"/>
                    <a:pt x="700" y="391"/>
                    <a:pt x="700" y="391"/>
                  </a:cubicBezTo>
                  <a:cubicBezTo>
                    <a:pt x="929" y="379"/>
                    <a:pt x="1142" y="285"/>
                    <a:pt x="1305" y="122"/>
                  </a:cubicBezTo>
                  <a:cubicBezTo>
                    <a:pt x="1184" y="0"/>
                    <a:pt x="1184" y="0"/>
                    <a:pt x="1184" y="0"/>
                  </a:cubicBezTo>
                  <a:close/>
                </a:path>
              </a:pathLst>
            </a:custGeom>
            <a:solidFill>
              <a:srgbClr val="E4B363"/>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1544" name="Google Shape;1544;p53"/>
            <p:cNvSpPr/>
            <p:nvPr/>
          </p:nvSpPr>
          <p:spPr>
            <a:xfrm>
              <a:off x="8878712" y="5014369"/>
              <a:ext cx="982133" cy="2779890"/>
            </a:xfrm>
            <a:custGeom>
              <a:avLst/>
              <a:gdLst/>
              <a:ahLst/>
              <a:cxnLst/>
              <a:rect l="l" t="t" r="r" b="b"/>
              <a:pathLst>
                <a:path w="462" h="1305" extrusionOk="0">
                  <a:moveTo>
                    <a:pt x="0" y="121"/>
                  </a:moveTo>
                  <a:cubicBezTo>
                    <a:pt x="293" y="414"/>
                    <a:pt x="293" y="891"/>
                    <a:pt x="0" y="1183"/>
                  </a:cubicBezTo>
                  <a:cubicBezTo>
                    <a:pt x="121" y="1305"/>
                    <a:pt x="121" y="1305"/>
                    <a:pt x="121" y="1305"/>
                  </a:cubicBezTo>
                  <a:cubicBezTo>
                    <a:pt x="284" y="1142"/>
                    <a:pt x="379" y="928"/>
                    <a:pt x="390" y="700"/>
                  </a:cubicBezTo>
                  <a:cubicBezTo>
                    <a:pt x="462" y="652"/>
                    <a:pt x="462" y="652"/>
                    <a:pt x="462" y="652"/>
                  </a:cubicBezTo>
                  <a:cubicBezTo>
                    <a:pt x="390" y="605"/>
                    <a:pt x="390" y="605"/>
                    <a:pt x="390" y="605"/>
                  </a:cubicBezTo>
                  <a:cubicBezTo>
                    <a:pt x="379" y="376"/>
                    <a:pt x="284" y="163"/>
                    <a:pt x="121" y="0"/>
                  </a:cubicBezTo>
                  <a:cubicBezTo>
                    <a:pt x="121" y="0"/>
                    <a:pt x="121" y="0"/>
                    <a:pt x="121" y="0"/>
                  </a:cubicBezTo>
                  <a:lnTo>
                    <a:pt x="0" y="121"/>
                  </a:lnTo>
                  <a:close/>
                </a:path>
              </a:pathLst>
            </a:custGeom>
            <a:solidFill>
              <a:srgbClr val="EF6461"/>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grpSp>
      <p:sp>
        <p:nvSpPr>
          <p:cNvPr id="1545" name="Google Shape;1545;p53"/>
          <p:cNvSpPr txBox="1"/>
          <p:nvPr/>
        </p:nvSpPr>
        <p:spPr>
          <a:xfrm>
            <a:off x="6929943" y="4395719"/>
            <a:ext cx="1569176" cy="295764"/>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Services</a:t>
            </a:r>
            <a:endParaRPr sz="1400" b="0" i="0" u="none" strike="noStrike" cap="none">
              <a:solidFill>
                <a:srgbClr val="3F3F3F"/>
              </a:solidFill>
              <a:latin typeface="Arial"/>
              <a:ea typeface="Arial"/>
              <a:cs typeface="Arial"/>
              <a:sym typeface="Arial"/>
            </a:endParaRPr>
          </a:p>
        </p:txBody>
      </p:sp>
      <p:sp>
        <p:nvSpPr>
          <p:cNvPr id="1546" name="Google Shape;1546;p53"/>
          <p:cNvSpPr txBox="1"/>
          <p:nvPr/>
        </p:nvSpPr>
        <p:spPr>
          <a:xfrm>
            <a:off x="8806531" y="5851036"/>
            <a:ext cx="1569176" cy="295764"/>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Images</a:t>
            </a:r>
            <a:endParaRPr sz="1400" b="0" i="0" u="none" strike="noStrike" cap="none">
              <a:solidFill>
                <a:srgbClr val="3F3F3F"/>
              </a:solidFill>
              <a:latin typeface="Arial"/>
              <a:ea typeface="Arial"/>
              <a:cs typeface="Arial"/>
              <a:sym typeface="Arial"/>
            </a:endParaRPr>
          </a:p>
        </p:txBody>
      </p:sp>
      <p:sp>
        <p:nvSpPr>
          <p:cNvPr id="1547" name="Google Shape;1547;p53"/>
          <p:cNvSpPr txBox="1"/>
          <p:nvPr/>
        </p:nvSpPr>
        <p:spPr>
          <a:xfrm>
            <a:off x="6929943" y="7134292"/>
            <a:ext cx="1569176" cy="295764"/>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Networks</a:t>
            </a:r>
            <a:endParaRPr sz="1400" b="0" i="0" u="none" strike="noStrike" cap="none">
              <a:solidFill>
                <a:srgbClr val="3F3F3F"/>
              </a:solidFill>
              <a:latin typeface="Arial"/>
              <a:ea typeface="Arial"/>
              <a:cs typeface="Arial"/>
              <a:sym typeface="Arial"/>
            </a:endParaRPr>
          </a:p>
        </p:txBody>
      </p:sp>
      <p:sp>
        <p:nvSpPr>
          <p:cNvPr id="1548" name="Google Shape;1548;p53"/>
          <p:cNvSpPr txBox="1"/>
          <p:nvPr/>
        </p:nvSpPr>
        <p:spPr>
          <a:xfrm>
            <a:off x="4887259" y="5851036"/>
            <a:ext cx="1569176" cy="295764"/>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Volumes</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553"/>
        <p:cNvGrpSpPr/>
        <p:nvPr/>
      </p:nvGrpSpPr>
      <p:grpSpPr>
        <a:xfrm>
          <a:off x="0" y="0"/>
          <a:ext cx="0" cy="0"/>
          <a:chOff x="0" y="0"/>
          <a:chExt cx="0" cy="0"/>
        </a:xfrm>
      </p:grpSpPr>
      <p:sp>
        <p:nvSpPr>
          <p:cNvPr id="1554" name="Google Shape;1554;p54"/>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Grant</a:t>
            </a:r>
            <a:endParaRPr/>
          </a:p>
        </p:txBody>
      </p:sp>
      <p:pic>
        <p:nvPicPr>
          <p:cNvPr id="1555" name="Google Shape;1555;p54"/>
          <p:cNvPicPr preferRelativeResize="0"/>
          <p:nvPr/>
        </p:nvPicPr>
        <p:blipFill rotWithShape="1">
          <a:blip r:embed="rId3">
            <a:alphaModFix/>
          </a:blip>
          <a:srcRect/>
          <a:stretch/>
        </p:blipFill>
        <p:spPr>
          <a:xfrm>
            <a:off x="7178526" y="662036"/>
            <a:ext cx="1898965" cy="299621"/>
          </a:xfrm>
          <a:prstGeom prst="rect">
            <a:avLst/>
          </a:prstGeom>
          <a:noFill/>
          <a:ln>
            <a:noFill/>
          </a:ln>
        </p:spPr>
      </p:pic>
      <p:sp>
        <p:nvSpPr>
          <p:cNvPr id="1556" name="Google Shape;1556;p54"/>
          <p:cNvSpPr/>
          <p:nvPr/>
        </p:nvSpPr>
        <p:spPr>
          <a:xfrm>
            <a:off x="1911259" y="1229662"/>
            <a:ext cx="12684760" cy="833023"/>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Users and organizations access swarm resources that can be controlled by creating </a:t>
            </a:r>
            <a:r>
              <a:rPr lang="en-US" sz="2200" b="0" i="1" u="none" strike="noStrike" cap="none">
                <a:solidFill>
                  <a:srgbClr val="3F3F3F"/>
                </a:solidFill>
                <a:latin typeface="Open Sans"/>
                <a:ea typeface="Open Sans"/>
                <a:cs typeface="Open Sans"/>
                <a:sym typeface="Open Sans"/>
              </a:rPr>
              <a:t>grants. </a:t>
            </a:r>
            <a:endParaRPr sz="2200" b="0" i="0" u="none" strike="noStrike" cap="none">
              <a:solidFill>
                <a:srgbClr val="3F3F3F"/>
              </a:solidFill>
              <a:latin typeface="Open Sans"/>
              <a:ea typeface="Open Sans"/>
              <a:cs typeface="Open Sans"/>
              <a:sym typeface="Open Sans"/>
            </a:endParaRPr>
          </a:p>
        </p:txBody>
      </p:sp>
      <p:grpSp>
        <p:nvGrpSpPr>
          <p:cNvPr id="1557" name="Google Shape;1557;p54"/>
          <p:cNvGrpSpPr/>
          <p:nvPr/>
        </p:nvGrpSpPr>
        <p:grpSpPr>
          <a:xfrm>
            <a:off x="5109669" y="6015001"/>
            <a:ext cx="2551573" cy="2294089"/>
            <a:chOff x="3201188" y="2677705"/>
            <a:chExt cx="1426531" cy="1426531"/>
          </a:xfrm>
        </p:grpSpPr>
        <p:sp>
          <p:nvSpPr>
            <p:cNvPr id="1558" name="Google Shape;1558;p54"/>
            <p:cNvSpPr/>
            <p:nvPr/>
          </p:nvSpPr>
          <p:spPr>
            <a:xfrm>
              <a:off x="3201188" y="2677705"/>
              <a:ext cx="1426531" cy="1426531"/>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559" name="Google Shape;1559;p54"/>
            <p:cNvSpPr/>
            <p:nvPr/>
          </p:nvSpPr>
          <p:spPr>
            <a:xfrm>
              <a:off x="3344000" y="2820676"/>
              <a:ext cx="1140908" cy="1140589"/>
            </a:xfrm>
            <a:prstGeom prst="ellipse">
              <a:avLst/>
            </a:prstGeom>
            <a:solidFill>
              <a:srgbClr val="FAFA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Subject</a:t>
              </a:r>
              <a:endParaRPr sz="2200" b="0" i="0" u="none" strike="noStrike" cap="none">
                <a:solidFill>
                  <a:srgbClr val="3F3F3F"/>
                </a:solidFill>
                <a:latin typeface="Open Sans"/>
                <a:ea typeface="Open Sans"/>
                <a:cs typeface="Open Sans"/>
                <a:sym typeface="Open Sans"/>
              </a:endParaRPr>
            </a:p>
          </p:txBody>
        </p:sp>
      </p:grpSp>
      <p:grpSp>
        <p:nvGrpSpPr>
          <p:cNvPr id="1560" name="Google Shape;1560;p54"/>
          <p:cNvGrpSpPr/>
          <p:nvPr/>
        </p:nvGrpSpPr>
        <p:grpSpPr>
          <a:xfrm>
            <a:off x="8597596" y="6013724"/>
            <a:ext cx="2548734" cy="2296645"/>
            <a:chOff x="4463783" y="2714626"/>
            <a:chExt cx="1426531" cy="1426531"/>
          </a:xfrm>
        </p:grpSpPr>
        <p:sp>
          <p:nvSpPr>
            <p:cNvPr id="1561" name="Google Shape;1561;p54"/>
            <p:cNvSpPr/>
            <p:nvPr/>
          </p:nvSpPr>
          <p:spPr>
            <a:xfrm>
              <a:off x="4463783" y="2714626"/>
              <a:ext cx="1426531" cy="1426531"/>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562" name="Google Shape;1562;p54"/>
            <p:cNvSpPr/>
            <p:nvPr/>
          </p:nvSpPr>
          <p:spPr>
            <a:xfrm>
              <a:off x="4606754" y="2857438"/>
              <a:ext cx="1140589" cy="1140908"/>
            </a:xfrm>
            <a:prstGeom prst="ellipse">
              <a:avLst/>
            </a:prstGeom>
            <a:solidFill>
              <a:srgbClr val="FAFA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Resource collection</a:t>
              </a:r>
              <a:endParaRPr sz="2200" b="0" i="0" u="none" strike="noStrike" cap="none">
                <a:solidFill>
                  <a:srgbClr val="3F3F3F"/>
                </a:solidFill>
                <a:latin typeface="Open Sans"/>
                <a:ea typeface="Open Sans"/>
                <a:cs typeface="Open Sans"/>
                <a:sym typeface="Open Sans"/>
              </a:endParaRPr>
            </a:p>
          </p:txBody>
        </p:sp>
      </p:grpSp>
      <p:grpSp>
        <p:nvGrpSpPr>
          <p:cNvPr id="1563" name="Google Shape;1563;p54"/>
          <p:cNvGrpSpPr/>
          <p:nvPr/>
        </p:nvGrpSpPr>
        <p:grpSpPr>
          <a:xfrm>
            <a:off x="6724889" y="3720913"/>
            <a:ext cx="2548734" cy="2294089"/>
            <a:chOff x="3865314" y="1566605"/>
            <a:chExt cx="1426531" cy="1426531"/>
          </a:xfrm>
        </p:grpSpPr>
        <p:sp>
          <p:nvSpPr>
            <p:cNvPr id="1564" name="Google Shape;1564;p54"/>
            <p:cNvSpPr/>
            <p:nvPr/>
          </p:nvSpPr>
          <p:spPr>
            <a:xfrm>
              <a:off x="3865314" y="1566605"/>
              <a:ext cx="1426531" cy="1426531"/>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565" name="Google Shape;1565;p54"/>
            <p:cNvSpPr/>
            <p:nvPr/>
          </p:nvSpPr>
          <p:spPr>
            <a:xfrm>
              <a:off x="4008285" y="1709576"/>
              <a:ext cx="1140589" cy="1140589"/>
            </a:xfrm>
            <a:prstGeom prst="ellipse">
              <a:avLst/>
            </a:prstGeom>
            <a:solidFill>
              <a:srgbClr val="FAFA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Role</a:t>
              </a:r>
              <a:endParaRPr sz="2200" b="0" i="0" u="none" strike="noStrike" cap="none">
                <a:solidFill>
                  <a:srgbClr val="3F3F3F"/>
                </a:solidFill>
                <a:latin typeface="Open Sans"/>
                <a:ea typeface="Open Sans"/>
                <a:cs typeface="Open Sans"/>
                <a:sym typeface="Open Sans"/>
              </a:endParaRPr>
            </a:p>
          </p:txBody>
        </p:sp>
      </p:grpSp>
      <p:sp>
        <p:nvSpPr>
          <p:cNvPr id="1566" name="Google Shape;1566;p54"/>
          <p:cNvSpPr/>
          <p:nvPr/>
        </p:nvSpPr>
        <p:spPr>
          <a:xfrm>
            <a:off x="6203528" y="2618493"/>
            <a:ext cx="3591453"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Grant contains: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571"/>
        <p:cNvGrpSpPr/>
        <p:nvPr/>
      </p:nvGrpSpPr>
      <p:grpSpPr>
        <a:xfrm>
          <a:off x="0" y="0"/>
          <a:ext cx="0" cy="0"/>
          <a:chOff x="0" y="0"/>
          <a:chExt cx="0" cy="0"/>
        </a:xfrm>
      </p:grpSpPr>
      <p:sp>
        <p:nvSpPr>
          <p:cNvPr id="1572" name="Google Shape;1572;p55"/>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Grant</a:t>
            </a:r>
            <a:endParaRPr/>
          </a:p>
        </p:txBody>
      </p:sp>
      <p:pic>
        <p:nvPicPr>
          <p:cNvPr id="1573" name="Google Shape;1573;p55"/>
          <p:cNvPicPr preferRelativeResize="0"/>
          <p:nvPr/>
        </p:nvPicPr>
        <p:blipFill rotWithShape="1">
          <a:blip r:embed="rId3">
            <a:alphaModFix/>
          </a:blip>
          <a:srcRect/>
          <a:stretch/>
        </p:blipFill>
        <p:spPr>
          <a:xfrm>
            <a:off x="7178526" y="662036"/>
            <a:ext cx="1898965" cy="299621"/>
          </a:xfrm>
          <a:prstGeom prst="rect">
            <a:avLst/>
          </a:prstGeom>
          <a:noFill/>
          <a:ln>
            <a:noFill/>
          </a:ln>
        </p:spPr>
      </p:pic>
      <p:sp>
        <p:nvSpPr>
          <p:cNvPr id="1574" name="Google Shape;1574;p55"/>
          <p:cNvSpPr/>
          <p:nvPr/>
        </p:nvSpPr>
        <p:spPr>
          <a:xfrm>
            <a:off x="6315563" y="1330989"/>
            <a:ext cx="3591453"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Grant defines:</a:t>
            </a:r>
            <a:endParaRPr sz="1400" b="0" i="0" u="none" strike="noStrike" cap="none">
              <a:solidFill>
                <a:srgbClr val="000000"/>
              </a:solidFill>
              <a:latin typeface="Arial"/>
              <a:ea typeface="Arial"/>
              <a:cs typeface="Arial"/>
              <a:sym typeface="Arial"/>
            </a:endParaRPr>
          </a:p>
        </p:txBody>
      </p:sp>
      <p:grpSp>
        <p:nvGrpSpPr>
          <p:cNvPr id="1575" name="Google Shape;1575;p55"/>
          <p:cNvGrpSpPr/>
          <p:nvPr/>
        </p:nvGrpSpPr>
        <p:grpSpPr>
          <a:xfrm>
            <a:off x="3332767" y="2670249"/>
            <a:ext cx="9974802" cy="5480637"/>
            <a:chOff x="3332767" y="2263849"/>
            <a:chExt cx="9974802" cy="5480637"/>
          </a:xfrm>
        </p:grpSpPr>
        <p:grpSp>
          <p:nvGrpSpPr>
            <p:cNvPr id="1576" name="Google Shape;1576;p55"/>
            <p:cNvGrpSpPr/>
            <p:nvPr/>
          </p:nvGrpSpPr>
          <p:grpSpPr>
            <a:xfrm>
              <a:off x="5049000" y="5402981"/>
              <a:ext cx="2602860" cy="2340201"/>
              <a:chOff x="3201188" y="2677705"/>
              <a:chExt cx="1426531" cy="1426531"/>
            </a:xfrm>
          </p:grpSpPr>
          <p:sp>
            <p:nvSpPr>
              <p:cNvPr id="1577" name="Google Shape;1577;p55"/>
              <p:cNvSpPr/>
              <p:nvPr/>
            </p:nvSpPr>
            <p:spPr>
              <a:xfrm>
                <a:off x="3201188" y="2677705"/>
                <a:ext cx="1426531" cy="1426531"/>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578" name="Google Shape;1578;p55"/>
              <p:cNvSpPr/>
              <p:nvPr/>
            </p:nvSpPr>
            <p:spPr>
              <a:xfrm>
                <a:off x="3344000" y="2820676"/>
                <a:ext cx="1140908" cy="1140589"/>
              </a:xfrm>
              <a:prstGeom prst="ellipse">
                <a:avLst/>
              </a:prstGeom>
              <a:solidFill>
                <a:srgbClr val="FAFA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Who</a:t>
                </a:r>
                <a:endParaRPr sz="2200" b="0" i="0" u="none" strike="noStrike" cap="none">
                  <a:solidFill>
                    <a:srgbClr val="3F3F3F"/>
                  </a:solidFill>
                  <a:latin typeface="Open Sans"/>
                  <a:ea typeface="Open Sans"/>
                  <a:cs typeface="Open Sans"/>
                  <a:sym typeface="Open Sans"/>
                </a:endParaRPr>
              </a:p>
            </p:txBody>
          </p:sp>
        </p:grpSp>
        <p:grpSp>
          <p:nvGrpSpPr>
            <p:cNvPr id="1579" name="Google Shape;1579;p55"/>
            <p:cNvGrpSpPr/>
            <p:nvPr/>
          </p:nvGrpSpPr>
          <p:grpSpPr>
            <a:xfrm>
              <a:off x="8607030" y="5401678"/>
              <a:ext cx="2599963" cy="2342808"/>
              <a:chOff x="4463783" y="2714626"/>
              <a:chExt cx="1426531" cy="1426531"/>
            </a:xfrm>
          </p:grpSpPr>
          <p:sp>
            <p:nvSpPr>
              <p:cNvPr id="1580" name="Google Shape;1580;p55"/>
              <p:cNvSpPr/>
              <p:nvPr/>
            </p:nvSpPr>
            <p:spPr>
              <a:xfrm>
                <a:off x="4463783" y="2714626"/>
                <a:ext cx="1426531" cy="1426531"/>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581" name="Google Shape;1581;p55"/>
              <p:cNvSpPr/>
              <p:nvPr/>
            </p:nvSpPr>
            <p:spPr>
              <a:xfrm>
                <a:off x="4606754" y="2857438"/>
                <a:ext cx="1140589" cy="1140908"/>
              </a:xfrm>
              <a:prstGeom prst="ellipse">
                <a:avLst/>
              </a:prstGeom>
              <a:solidFill>
                <a:srgbClr val="FAFA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Set of resources</a:t>
                </a:r>
                <a:endParaRPr sz="2200" b="0" i="0" u="none" strike="noStrike" cap="none">
                  <a:solidFill>
                    <a:srgbClr val="3F3F3F"/>
                  </a:solidFill>
                  <a:latin typeface="Open Sans"/>
                  <a:ea typeface="Open Sans"/>
                  <a:cs typeface="Open Sans"/>
                  <a:sym typeface="Open Sans"/>
                </a:endParaRPr>
              </a:p>
            </p:txBody>
          </p:sp>
        </p:grpSp>
        <p:grpSp>
          <p:nvGrpSpPr>
            <p:cNvPr id="1582" name="Google Shape;1582;p55"/>
            <p:cNvGrpSpPr/>
            <p:nvPr/>
          </p:nvGrpSpPr>
          <p:grpSpPr>
            <a:xfrm>
              <a:off x="6696686" y="3062781"/>
              <a:ext cx="2599963" cy="2340201"/>
              <a:chOff x="3865314" y="1566605"/>
              <a:chExt cx="1426531" cy="1426531"/>
            </a:xfrm>
          </p:grpSpPr>
          <p:sp>
            <p:nvSpPr>
              <p:cNvPr id="1583" name="Google Shape;1583;p55"/>
              <p:cNvSpPr/>
              <p:nvPr/>
            </p:nvSpPr>
            <p:spPr>
              <a:xfrm>
                <a:off x="3865314" y="1566605"/>
                <a:ext cx="1426531" cy="1426531"/>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584" name="Google Shape;1584;p55"/>
              <p:cNvSpPr/>
              <p:nvPr/>
            </p:nvSpPr>
            <p:spPr>
              <a:xfrm>
                <a:off x="4008285" y="1709576"/>
                <a:ext cx="1140589" cy="1140589"/>
              </a:xfrm>
              <a:prstGeom prst="ellipse">
                <a:avLst/>
              </a:prstGeom>
              <a:solidFill>
                <a:srgbClr val="FAFA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How much access</a:t>
                </a:r>
                <a:endParaRPr sz="2200" b="0" i="0" u="none" strike="noStrike" cap="none">
                  <a:solidFill>
                    <a:srgbClr val="3F3F3F"/>
                  </a:solidFill>
                  <a:latin typeface="Open Sans"/>
                  <a:ea typeface="Open Sans"/>
                  <a:cs typeface="Open Sans"/>
                  <a:sym typeface="Open Sans"/>
                </a:endParaRPr>
              </a:p>
            </p:txBody>
          </p:sp>
        </p:grpSp>
        <p:sp>
          <p:nvSpPr>
            <p:cNvPr id="1585" name="Google Shape;1585;p55"/>
            <p:cNvSpPr txBox="1"/>
            <p:nvPr/>
          </p:nvSpPr>
          <p:spPr>
            <a:xfrm>
              <a:off x="3332767" y="6388415"/>
              <a:ext cx="1186114"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Subject</a:t>
              </a:r>
              <a:endParaRPr sz="2200" b="0" i="0" u="none" strike="noStrike" cap="none">
                <a:solidFill>
                  <a:srgbClr val="3F3F3F"/>
                </a:solidFill>
                <a:latin typeface="Open Sans"/>
                <a:ea typeface="Open Sans"/>
                <a:cs typeface="Open Sans"/>
                <a:sym typeface="Open Sans"/>
              </a:endParaRPr>
            </a:p>
          </p:txBody>
        </p:sp>
        <p:sp>
          <p:nvSpPr>
            <p:cNvPr id="1586" name="Google Shape;1586;p55"/>
            <p:cNvSpPr txBox="1"/>
            <p:nvPr/>
          </p:nvSpPr>
          <p:spPr>
            <a:xfrm>
              <a:off x="7446295" y="2263849"/>
              <a:ext cx="1078285"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Role</a:t>
              </a:r>
              <a:endParaRPr sz="2200" b="0" i="0" u="none" strike="noStrike" cap="none">
                <a:solidFill>
                  <a:srgbClr val="3F3F3F"/>
                </a:solidFill>
                <a:latin typeface="Open Sans"/>
                <a:ea typeface="Open Sans"/>
                <a:cs typeface="Open Sans"/>
                <a:sym typeface="Open Sans"/>
              </a:endParaRPr>
            </a:p>
          </p:txBody>
        </p:sp>
        <p:sp>
          <p:nvSpPr>
            <p:cNvPr id="1587" name="Google Shape;1587;p55"/>
            <p:cNvSpPr txBox="1"/>
            <p:nvPr/>
          </p:nvSpPr>
          <p:spPr>
            <a:xfrm>
              <a:off x="11728852" y="6203749"/>
              <a:ext cx="1578717"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Resource collection</a:t>
              </a:r>
              <a:endParaRPr sz="2200" b="0" i="0" u="none" strike="noStrike" cap="none">
                <a:solidFill>
                  <a:srgbClr val="3F3F3F"/>
                </a:solidFill>
                <a:latin typeface="Open Sans"/>
                <a:ea typeface="Open Sans"/>
                <a:cs typeface="Open Sans"/>
                <a:sym typeface="Open Sans"/>
              </a:endParaRPr>
            </a:p>
          </p:txBody>
        </p:sp>
        <p:cxnSp>
          <p:nvCxnSpPr>
            <p:cNvPr id="1588" name="Google Shape;1588;p55"/>
            <p:cNvCxnSpPr>
              <a:stCxn id="1577" idx="2"/>
              <a:endCxn id="1585" idx="3"/>
            </p:cNvCxnSpPr>
            <p:nvPr/>
          </p:nvCxnSpPr>
          <p:spPr>
            <a:xfrm rot="10800000">
              <a:off x="4518900" y="6573082"/>
              <a:ext cx="530100" cy="0"/>
            </a:xfrm>
            <a:prstGeom prst="straightConnector1">
              <a:avLst/>
            </a:prstGeom>
            <a:noFill/>
            <a:ln w="9525" cap="flat" cmpd="sng">
              <a:solidFill>
                <a:srgbClr val="5597D3"/>
              </a:solidFill>
              <a:prstDash val="solid"/>
              <a:round/>
              <a:headEnd type="none" w="sm" len="sm"/>
              <a:tailEnd type="none" w="sm" len="sm"/>
            </a:ln>
          </p:spPr>
        </p:cxnSp>
        <p:cxnSp>
          <p:nvCxnSpPr>
            <p:cNvPr id="1589" name="Google Shape;1589;p55"/>
            <p:cNvCxnSpPr>
              <a:stCxn id="1583" idx="0"/>
              <a:endCxn id="1586" idx="2"/>
            </p:cNvCxnSpPr>
            <p:nvPr/>
          </p:nvCxnSpPr>
          <p:spPr>
            <a:xfrm rot="10800000">
              <a:off x="7985567" y="2633181"/>
              <a:ext cx="11100" cy="429600"/>
            </a:xfrm>
            <a:prstGeom prst="straightConnector1">
              <a:avLst/>
            </a:prstGeom>
            <a:noFill/>
            <a:ln w="9525" cap="flat" cmpd="sng">
              <a:solidFill>
                <a:srgbClr val="5597D3"/>
              </a:solidFill>
              <a:prstDash val="solid"/>
              <a:round/>
              <a:headEnd type="none" w="sm" len="sm"/>
              <a:tailEnd type="none" w="sm" len="sm"/>
            </a:ln>
          </p:spPr>
        </p:cxnSp>
        <p:cxnSp>
          <p:nvCxnSpPr>
            <p:cNvPr id="1590" name="Google Shape;1590;p55"/>
            <p:cNvCxnSpPr>
              <a:endCxn id="1587" idx="1"/>
            </p:cNvCxnSpPr>
            <p:nvPr/>
          </p:nvCxnSpPr>
          <p:spPr>
            <a:xfrm>
              <a:off x="11206852" y="6388415"/>
              <a:ext cx="522000" cy="0"/>
            </a:xfrm>
            <a:prstGeom prst="straightConnector1">
              <a:avLst/>
            </a:prstGeom>
            <a:noFill/>
            <a:ln w="9525" cap="flat" cmpd="sng">
              <a:solidFill>
                <a:srgbClr val="5597D3"/>
              </a:solidFill>
              <a:prstDash val="solid"/>
              <a:round/>
              <a:headEnd type="none" w="sm" len="sm"/>
              <a:tailEnd type="none" w="sm" len="sm"/>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g6b6c14001a_1_985"/>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Enterprise: Overview</a:t>
            </a:r>
            <a:endParaRPr/>
          </a:p>
        </p:txBody>
      </p:sp>
      <p:pic>
        <p:nvPicPr>
          <p:cNvPr id="870" name="Google Shape;870;g6b6c14001a_1_985"/>
          <p:cNvPicPr preferRelativeResize="0"/>
          <p:nvPr/>
        </p:nvPicPr>
        <p:blipFill rotWithShape="1">
          <a:blip r:embed="rId3">
            <a:alphaModFix/>
          </a:blip>
          <a:srcRect/>
          <a:stretch/>
        </p:blipFill>
        <p:spPr>
          <a:xfrm>
            <a:off x="4682933" y="546448"/>
            <a:ext cx="6890148" cy="530797"/>
          </a:xfrm>
          <a:prstGeom prst="rect">
            <a:avLst/>
          </a:prstGeom>
          <a:noFill/>
          <a:ln>
            <a:noFill/>
          </a:ln>
        </p:spPr>
      </p:pic>
      <p:sp>
        <p:nvSpPr>
          <p:cNvPr id="871" name="Google Shape;871;g6b6c14001a_1_985"/>
          <p:cNvSpPr/>
          <p:nvPr/>
        </p:nvSpPr>
        <p:spPr>
          <a:xfrm>
            <a:off x="6609000" y="5010025"/>
            <a:ext cx="7173300" cy="20199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434343"/>
                </a:solidFill>
                <a:latin typeface="Open Sans"/>
                <a:ea typeface="Open Sans"/>
                <a:cs typeface="Open Sans"/>
                <a:sym typeface="Open Sans"/>
              </a:rPr>
              <a:t>Docker Enterprise: It is meant for enterprise development as well as for IT teams who build, ship, and run business critical applications in production at scale.</a:t>
            </a:r>
            <a:endParaRPr sz="1400" b="0" i="0" u="none" strike="noStrike" cap="none">
              <a:solidFill>
                <a:srgbClr val="434343"/>
              </a:solidFill>
              <a:latin typeface="Arial"/>
              <a:ea typeface="Arial"/>
              <a:cs typeface="Arial"/>
              <a:sym typeface="Arial"/>
            </a:endParaRPr>
          </a:p>
        </p:txBody>
      </p:sp>
      <p:sp>
        <p:nvSpPr>
          <p:cNvPr id="872" name="Google Shape;872;g6b6c14001a_1_985"/>
          <p:cNvSpPr/>
          <p:nvPr/>
        </p:nvSpPr>
        <p:spPr>
          <a:xfrm>
            <a:off x="6609000" y="1852022"/>
            <a:ext cx="7173300" cy="20199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Engine Enterprise: It is meant for enterprise development of a container runtime. While developing containers the security and an enterprise grade SLA are kept in mind.</a:t>
            </a:r>
            <a:endParaRPr sz="1400" b="0" i="0" u="none" strike="noStrike" cap="none">
              <a:solidFill>
                <a:srgbClr val="3F3F3F"/>
              </a:solidFill>
              <a:latin typeface="Arial"/>
              <a:ea typeface="Arial"/>
              <a:cs typeface="Arial"/>
              <a:sym typeface="Arial"/>
            </a:endParaRPr>
          </a:p>
        </p:txBody>
      </p:sp>
      <p:sp>
        <p:nvSpPr>
          <p:cNvPr id="873" name="Google Shape;873;g6b6c14001a_1_985"/>
          <p:cNvSpPr/>
          <p:nvPr/>
        </p:nvSpPr>
        <p:spPr>
          <a:xfrm>
            <a:off x="2112206" y="3989947"/>
            <a:ext cx="2053800" cy="6750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Purpose</a:t>
            </a:r>
            <a:endParaRPr sz="2200" b="0" i="0" u="none" strike="noStrike" cap="none">
              <a:solidFill>
                <a:schemeClr val="lt1"/>
              </a:solidFill>
              <a:latin typeface="Open Sans"/>
              <a:ea typeface="Open Sans"/>
              <a:cs typeface="Open Sans"/>
              <a:sym typeface="Open Sans"/>
            </a:endParaRPr>
          </a:p>
        </p:txBody>
      </p:sp>
      <p:cxnSp>
        <p:nvCxnSpPr>
          <p:cNvPr id="874" name="Google Shape;874;g6b6c14001a_1_985"/>
          <p:cNvCxnSpPr>
            <a:stCxn id="873" idx="3"/>
            <a:endCxn id="872" idx="1"/>
          </p:cNvCxnSpPr>
          <p:nvPr/>
        </p:nvCxnSpPr>
        <p:spPr>
          <a:xfrm rot="10800000" flipH="1">
            <a:off x="4166006" y="2861947"/>
            <a:ext cx="2442900" cy="1465500"/>
          </a:xfrm>
          <a:prstGeom prst="straightConnector1">
            <a:avLst/>
          </a:prstGeom>
          <a:noFill/>
          <a:ln w="9525" cap="flat" cmpd="sng">
            <a:solidFill>
              <a:schemeClr val="dk1"/>
            </a:solidFill>
            <a:prstDash val="dash"/>
            <a:round/>
            <a:headEnd type="none" w="sm" len="sm"/>
            <a:tailEnd type="none" w="sm" len="sm"/>
          </a:ln>
        </p:spPr>
      </p:cxnSp>
      <p:cxnSp>
        <p:nvCxnSpPr>
          <p:cNvPr id="875" name="Google Shape;875;g6b6c14001a_1_985"/>
          <p:cNvCxnSpPr>
            <a:stCxn id="873" idx="3"/>
            <a:endCxn id="871" idx="1"/>
          </p:cNvCxnSpPr>
          <p:nvPr/>
        </p:nvCxnSpPr>
        <p:spPr>
          <a:xfrm>
            <a:off x="4166006" y="4327447"/>
            <a:ext cx="2442900" cy="1692600"/>
          </a:xfrm>
          <a:prstGeom prst="straightConnector1">
            <a:avLst/>
          </a:prstGeom>
          <a:noFill/>
          <a:ln w="9525" cap="flat" cmpd="sng">
            <a:solidFill>
              <a:schemeClr val="dk1"/>
            </a:solidFill>
            <a:prstDash val="dash"/>
            <a:round/>
            <a:headEnd type="none" w="sm" len="sm"/>
            <a:tailEnd type="none" w="sm" len="sm"/>
          </a:ln>
        </p:spPr>
      </p:cxn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595"/>
        <p:cNvGrpSpPr/>
        <p:nvPr/>
      </p:nvGrpSpPr>
      <p:grpSpPr>
        <a:xfrm>
          <a:off x="0" y="0"/>
          <a:ext cx="0" cy="0"/>
          <a:chOff x="0" y="0"/>
          <a:chExt cx="0" cy="0"/>
        </a:xfrm>
      </p:grpSpPr>
      <p:sp>
        <p:nvSpPr>
          <p:cNvPr id="1596" name="Google Shape;1596;p56"/>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Grant</a:t>
            </a:r>
            <a:endParaRPr/>
          </a:p>
        </p:txBody>
      </p:sp>
      <p:pic>
        <p:nvPicPr>
          <p:cNvPr id="1597" name="Google Shape;1597;p56"/>
          <p:cNvPicPr preferRelativeResize="0"/>
          <p:nvPr/>
        </p:nvPicPr>
        <p:blipFill rotWithShape="1">
          <a:blip r:embed="rId3">
            <a:alphaModFix/>
          </a:blip>
          <a:srcRect/>
          <a:stretch/>
        </p:blipFill>
        <p:spPr>
          <a:xfrm>
            <a:off x="7178526" y="662036"/>
            <a:ext cx="1898965" cy="299621"/>
          </a:xfrm>
          <a:prstGeom prst="rect">
            <a:avLst/>
          </a:prstGeom>
          <a:noFill/>
          <a:ln>
            <a:noFill/>
          </a:ln>
        </p:spPr>
      </p:pic>
      <p:sp>
        <p:nvSpPr>
          <p:cNvPr id="1598" name="Google Shape;1598;p56"/>
          <p:cNvSpPr/>
          <p:nvPr/>
        </p:nvSpPr>
        <p:spPr>
          <a:xfrm>
            <a:off x="2475529" y="1330989"/>
            <a:ext cx="11271520"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Example: DevOps team in Simplilearn have restricted control for collection A</a:t>
            </a:r>
            <a:endParaRPr sz="1400" b="0" i="0" u="none" strike="noStrike" cap="none">
              <a:solidFill>
                <a:srgbClr val="000000"/>
              </a:solidFill>
              <a:latin typeface="Arial"/>
              <a:ea typeface="Arial"/>
              <a:cs typeface="Arial"/>
              <a:sym typeface="Arial"/>
            </a:endParaRPr>
          </a:p>
        </p:txBody>
      </p:sp>
      <p:grpSp>
        <p:nvGrpSpPr>
          <p:cNvPr id="1599" name="Google Shape;1599;p56"/>
          <p:cNvGrpSpPr/>
          <p:nvPr/>
        </p:nvGrpSpPr>
        <p:grpSpPr>
          <a:xfrm>
            <a:off x="1871500" y="2403561"/>
            <a:ext cx="12729839" cy="6126861"/>
            <a:chOff x="1871500" y="2254706"/>
            <a:chExt cx="12729839" cy="6126861"/>
          </a:xfrm>
        </p:grpSpPr>
        <p:pic>
          <p:nvPicPr>
            <p:cNvPr id="1600" name="Google Shape;1600;p56"/>
            <p:cNvPicPr preferRelativeResize="0"/>
            <p:nvPr/>
          </p:nvPicPr>
          <p:blipFill rotWithShape="1">
            <a:blip r:embed="rId4">
              <a:alphaModFix/>
            </a:blip>
            <a:srcRect/>
            <a:stretch/>
          </p:blipFill>
          <p:spPr>
            <a:xfrm>
              <a:off x="1871500" y="2254706"/>
              <a:ext cx="12729839" cy="6126861"/>
            </a:xfrm>
            <a:prstGeom prst="rect">
              <a:avLst/>
            </a:prstGeom>
            <a:noFill/>
            <a:ln>
              <a:noFill/>
            </a:ln>
          </p:spPr>
        </p:pic>
        <p:sp>
          <p:nvSpPr>
            <p:cNvPr id="1601" name="Google Shape;1601;p56"/>
            <p:cNvSpPr/>
            <p:nvPr/>
          </p:nvSpPr>
          <p:spPr>
            <a:xfrm>
              <a:off x="4521200" y="3403600"/>
              <a:ext cx="7366000" cy="787400"/>
            </a:xfrm>
            <a:prstGeom prst="rect">
              <a:avLst/>
            </a:prstGeom>
            <a:solidFill>
              <a:srgbClr val="EEF4F7"/>
            </a:solidFill>
            <a:ln w="25400" cap="flat" cmpd="sng">
              <a:solidFill>
                <a:srgbClr val="EEF4F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02" name="Google Shape;1602;p56"/>
            <p:cNvSpPr txBox="1"/>
            <p:nvPr/>
          </p:nvSpPr>
          <p:spPr>
            <a:xfrm>
              <a:off x="3225800" y="5156200"/>
              <a:ext cx="2159000" cy="369332"/>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066DA5"/>
                  </a:solidFill>
                  <a:latin typeface="Arial"/>
                  <a:ea typeface="Arial"/>
                  <a:cs typeface="Arial"/>
                  <a:sym typeface="Arial"/>
                </a:rPr>
                <a:t>Simplilearn</a:t>
              </a:r>
              <a:endParaRPr sz="1800" b="1" i="0" u="none" strike="noStrike" cap="none">
                <a:solidFill>
                  <a:srgbClr val="066DA5"/>
                </a:solidFill>
                <a:latin typeface="Arial"/>
                <a:ea typeface="Arial"/>
                <a:cs typeface="Arial"/>
                <a:sym typeface="Arial"/>
              </a:endParaRPr>
            </a:p>
          </p:txBody>
        </p:sp>
        <p:sp>
          <p:nvSpPr>
            <p:cNvPr id="1603" name="Google Shape;1603;p56"/>
            <p:cNvSpPr txBox="1"/>
            <p:nvPr/>
          </p:nvSpPr>
          <p:spPr>
            <a:xfrm>
              <a:off x="2735580" y="6248400"/>
              <a:ext cx="1285240" cy="646331"/>
            </a:xfrm>
            <a:prstGeom prst="rect">
              <a:avLst/>
            </a:prstGeom>
            <a:solidFill>
              <a:srgbClr val="FFFFFF"/>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rgbClr val="066DA5"/>
                  </a:solidFill>
                  <a:latin typeface="Arial"/>
                  <a:ea typeface="Arial"/>
                  <a:cs typeface="Arial"/>
                  <a:sym typeface="Arial"/>
                </a:rPr>
                <a:t>Developer team</a:t>
              </a:r>
              <a:endParaRPr sz="1800" b="0" i="0" u="none" strike="noStrike" cap="none">
                <a:solidFill>
                  <a:srgbClr val="066DA5"/>
                </a:solidFill>
                <a:latin typeface="Arial"/>
                <a:ea typeface="Arial"/>
                <a:cs typeface="Arial"/>
                <a:sym typeface="Arial"/>
              </a:endParaRPr>
            </a:p>
          </p:txBody>
        </p:sp>
        <p:sp>
          <p:nvSpPr>
            <p:cNvPr id="1604" name="Google Shape;1604;p56"/>
            <p:cNvSpPr/>
            <p:nvPr/>
          </p:nvSpPr>
          <p:spPr>
            <a:xfrm>
              <a:off x="4100138" y="6248400"/>
              <a:ext cx="1586345" cy="640895"/>
            </a:xfrm>
            <a:prstGeom prst="rect">
              <a:avLst/>
            </a:prstGeom>
            <a:solidFill>
              <a:srgbClr val="066DA5"/>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DevOps team</a:t>
              </a:r>
              <a:endParaRPr sz="1800" b="0" i="0" u="none" strike="noStrike" cap="none">
                <a:solidFill>
                  <a:schemeClr val="lt1"/>
                </a:solidFill>
                <a:latin typeface="Arial"/>
                <a:ea typeface="Arial"/>
                <a:cs typeface="Arial"/>
                <a:sym typeface="Arial"/>
              </a:endParaRPr>
            </a:p>
          </p:txBody>
        </p:sp>
        <p:sp>
          <p:nvSpPr>
            <p:cNvPr id="1605" name="Google Shape;1605;p56"/>
            <p:cNvSpPr/>
            <p:nvPr/>
          </p:nvSpPr>
          <p:spPr>
            <a:xfrm>
              <a:off x="6447332" y="6424343"/>
              <a:ext cx="2315793" cy="540311"/>
            </a:xfrm>
            <a:prstGeom prst="rect">
              <a:avLst/>
            </a:prstGeom>
            <a:solidFill>
              <a:srgbClr val="066DA5"/>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Restricted control</a:t>
              </a:r>
              <a:endParaRPr sz="1800" b="0" i="0" u="none" strike="noStrike" cap="none">
                <a:solidFill>
                  <a:schemeClr val="lt1"/>
                </a:solidFill>
                <a:latin typeface="Arial"/>
                <a:ea typeface="Arial"/>
                <a:cs typeface="Arial"/>
                <a:sym typeface="Arial"/>
              </a:endParaRPr>
            </a:p>
          </p:txBody>
        </p:sp>
        <p:sp>
          <p:nvSpPr>
            <p:cNvPr id="1606" name="Google Shape;1606;p56"/>
            <p:cNvSpPr/>
            <p:nvPr/>
          </p:nvSpPr>
          <p:spPr>
            <a:xfrm>
              <a:off x="9523975" y="5821062"/>
              <a:ext cx="1285240" cy="1385673"/>
            </a:xfrm>
            <a:prstGeom prst="rect">
              <a:avLst/>
            </a:prstGeom>
            <a:solidFill>
              <a:srgbClr val="066DA5"/>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Node A</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Secret B</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Service A</a:t>
              </a:r>
              <a:endParaRPr sz="1800" b="0" i="0" u="none" strike="noStrike" cap="none">
                <a:solidFill>
                  <a:schemeClr val="lt1"/>
                </a:solidFill>
                <a:latin typeface="Arial"/>
                <a:ea typeface="Arial"/>
                <a:cs typeface="Arial"/>
                <a:sym typeface="Arial"/>
              </a:endParaRPr>
            </a:p>
          </p:txBody>
        </p:sp>
      </p:grpSp>
      <p:sp>
        <p:nvSpPr>
          <p:cNvPr id="1607" name="Google Shape;1607;p56"/>
          <p:cNvSpPr/>
          <p:nvPr/>
        </p:nvSpPr>
        <p:spPr>
          <a:xfrm>
            <a:off x="457200" y="8723700"/>
            <a:ext cx="812800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https://docs.docker.com/datacenter/ucp/2.2/guides/access-control/grant-permissions/</a:t>
            </a:r>
            <a:endParaRPr sz="1400" b="0" i="0" u="none" strike="noStrike" cap="none">
              <a:solidFill>
                <a:srgbClr val="000000"/>
              </a:solidFill>
              <a:latin typeface="Arial"/>
              <a:ea typeface="Arial"/>
              <a:cs typeface="Arial"/>
              <a:sym typeface="Arial"/>
            </a:endParaRPr>
          </a:p>
        </p:txBody>
      </p:sp>
      <p:sp>
        <p:nvSpPr>
          <p:cNvPr id="1608" name="Google Shape;1608;p56"/>
          <p:cNvSpPr/>
          <p:nvPr/>
        </p:nvSpPr>
        <p:spPr>
          <a:xfrm>
            <a:off x="2492240" y="1342042"/>
            <a:ext cx="11271520"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Example: DevOps team in Simplilearn have restricted control for collection A</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3" name="Google Shape;1613;p57"/>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Grant: Subject</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618"/>
        <p:cNvGrpSpPr/>
        <p:nvPr/>
      </p:nvGrpSpPr>
      <p:grpSpPr>
        <a:xfrm>
          <a:off x="0" y="0"/>
          <a:ext cx="0" cy="0"/>
          <a:chOff x="0" y="0"/>
          <a:chExt cx="0" cy="0"/>
        </a:xfrm>
      </p:grpSpPr>
      <p:sp>
        <p:nvSpPr>
          <p:cNvPr id="1619" name="Google Shape;1619;p58"/>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Subject</a:t>
            </a:r>
            <a:endParaRPr/>
          </a:p>
        </p:txBody>
      </p:sp>
      <p:pic>
        <p:nvPicPr>
          <p:cNvPr id="1620" name="Google Shape;1620;p58"/>
          <p:cNvPicPr preferRelativeResize="0"/>
          <p:nvPr/>
        </p:nvPicPr>
        <p:blipFill rotWithShape="1">
          <a:blip r:embed="rId3">
            <a:alphaModFix/>
          </a:blip>
          <a:srcRect/>
          <a:stretch/>
        </p:blipFill>
        <p:spPr>
          <a:xfrm>
            <a:off x="6979134" y="689722"/>
            <a:ext cx="2297748" cy="272383"/>
          </a:xfrm>
          <a:prstGeom prst="rect">
            <a:avLst/>
          </a:prstGeom>
          <a:noFill/>
          <a:ln>
            <a:noFill/>
          </a:ln>
        </p:spPr>
      </p:pic>
      <p:grpSp>
        <p:nvGrpSpPr>
          <p:cNvPr id="1621" name="Google Shape;1621;p58"/>
          <p:cNvGrpSpPr/>
          <p:nvPr/>
        </p:nvGrpSpPr>
        <p:grpSpPr>
          <a:xfrm>
            <a:off x="4232303" y="2243860"/>
            <a:ext cx="7791394" cy="4656280"/>
            <a:chOff x="3526183" y="2243860"/>
            <a:chExt cx="7791394" cy="4656280"/>
          </a:xfrm>
        </p:grpSpPr>
        <p:sp>
          <p:nvSpPr>
            <p:cNvPr id="1622" name="Google Shape;1622;p58"/>
            <p:cNvSpPr/>
            <p:nvPr/>
          </p:nvSpPr>
          <p:spPr>
            <a:xfrm rot="-3069022">
              <a:off x="5286728" y="3245397"/>
              <a:ext cx="1290129" cy="108574"/>
            </a:xfrm>
            <a:prstGeom prst="rect">
              <a:avLst/>
            </a:prstGeom>
            <a:solidFill>
              <a:srgbClr val="3A405A"/>
            </a:solidFill>
            <a:ln w="25400" cap="flat" cmpd="sng">
              <a:solidFill>
                <a:srgbClr val="3A405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623" name="Google Shape;1623;p58"/>
            <p:cNvSpPr/>
            <p:nvPr/>
          </p:nvSpPr>
          <p:spPr>
            <a:xfrm rot="10800000">
              <a:off x="5829086" y="4514090"/>
              <a:ext cx="1290129" cy="108574"/>
            </a:xfrm>
            <a:prstGeom prst="rect">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624" name="Google Shape;1624;p58"/>
            <p:cNvSpPr/>
            <p:nvPr/>
          </p:nvSpPr>
          <p:spPr>
            <a:xfrm rot="-8095463">
              <a:off x="5233295" y="5758738"/>
              <a:ext cx="1290129" cy="108574"/>
            </a:xfrm>
            <a:prstGeom prst="rect">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grpSp>
          <p:nvGrpSpPr>
            <p:cNvPr id="1625" name="Google Shape;1625;p58"/>
            <p:cNvGrpSpPr/>
            <p:nvPr/>
          </p:nvGrpSpPr>
          <p:grpSpPr>
            <a:xfrm>
              <a:off x="3526183" y="3421333"/>
              <a:ext cx="2551573" cy="2294089"/>
              <a:chOff x="3201188" y="2677705"/>
              <a:chExt cx="1426531" cy="1426531"/>
            </a:xfrm>
          </p:grpSpPr>
          <p:sp>
            <p:nvSpPr>
              <p:cNvPr id="1626" name="Google Shape;1626;p58"/>
              <p:cNvSpPr/>
              <p:nvPr/>
            </p:nvSpPr>
            <p:spPr>
              <a:xfrm>
                <a:off x="3201188" y="2677705"/>
                <a:ext cx="1426531" cy="1426531"/>
              </a:xfrm>
              <a:prstGeom prst="ellipse">
                <a:avLst/>
              </a:prstGeom>
              <a:solidFill>
                <a:srgbClr val="EF64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627" name="Google Shape;1627;p58"/>
              <p:cNvSpPr/>
              <p:nvPr/>
            </p:nvSpPr>
            <p:spPr>
              <a:xfrm>
                <a:off x="3344000" y="2820676"/>
                <a:ext cx="1140908" cy="1140589"/>
              </a:xfrm>
              <a:prstGeom prst="ellipse">
                <a:avLst/>
              </a:prstGeom>
              <a:solidFill>
                <a:srgbClr val="FAFA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Subjects</a:t>
                </a:r>
                <a:endParaRPr sz="2200" b="0" i="0" u="none" strike="noStrike" cap="none">
                  <a:solidFill>
                    <a:srgbClr val="3F3F3F"/>
                  </a:solidFill>
                  <a:latin typeface="Open Sans"/>
                  <a:ea typeface="Open Sans"/>
                  <a:cs typeface="Open Sans"/>
                  <a:sym typeface="Open Sans"/>
                </a:endParaRPr>
              </a:p>
            </p:txBody>
          </p:sp>
        </p:grpSp>
        <p:sp>
          <p:nvSpPr>
            <p:cNvPr id="1628" name="Google Shape;1628;p58"/>
            <p:cNvSpPr/>
            <p:nvPr/>
          </p:nvSpPr>
          <p:spPr>
            <a:xfrm>
              <a:off x="6053934" y="2243860"/>
              <a:ext cx="840434" cy="825904"/>
            </a:xfrm>
            <a:custGeom>
              <a:avLst/>
              <a:gdLst/>
              <a:ahLst/>
              <a:cxnLst/>
              <a:rect l="l" t="t" r="r" b="b"/>
              <a:pathLst>
                <a:path w="1040" h="1031" extrusionOk="0">
                  <a:moveTo>
                    <a:pt x="0" y="517"/>
                  </a:moveTo>
                  <a:lnTo>
                    <a:pt x="0" y="517"/>
                  </a:lnTo>
                  <a:cubicBezTo>
                    <a:pt x="0" y="230"/>
                    <a:pt x="232" y="0"/>
                    <a:pt x="519" y="0"/>
                  </a:cubicBezTo>
                  <a:cubicBezTo>
                    <a:pt x="807" y="0"/>
                    <a:pt x="1039" y="230"/>
                    <a:pt x="1039" y="517"/>
                  </a:cubicBezTo>
                  <a:cubicBezTo>
                    <a:pt x="1039" y="801"/>
                    <a:pt x="807" y="1030"/>
                    <a:pt x="519" y="1030"/>
                  </a:cubicBezTo>
                  <a:cubicBezTo>
                    <a:pt x="232" y="1030"/>
                    <a:pt x="0" y="801"/>
                    <a:pt x="0" y="517"/>
                  </a:cubicBezTo>
                </a:path>
              </a:pathLst>
            </a:custGeom>
            <a:solidFill>
              <a:srgbClr val="05668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629" name="Google Shape;1629;p58"/>
            <p:cNvSpPr/>
            <p:nvPr/>
          </p:nvSpPr>
          <p:spPr>
            <a:xfrm>
              <a:off x="6077756" y="6066991"/>
              <a:ext cx="847679" cy="833149"/>
            </a:xfrm>
            <a:custGeom>
              <a:avLst/>
              <a:gdLst/>
              <a:ahLst/>
              <a:cxnLst/>
              <a:rect l="l" t="t" r="r" b="b"/>
              <a:pathLst>
                <a:path w="1048" h="1040" extrusionOk="0">
                  <a:moveTo>
                    <a:pt x="0" y="519"/>
                  </a:moveTo>
                  <a:lnTo>
                    <a:pt x="0" y="519"/>
                  </a:lnTo>
                  <a:cubicBezTo>
                    <a:pt x="0" y="232"/>
                    <a:pt x="235" y="0"/>
                    <a:pt x="522" y="0"/>
                  </a:cubicBezTo>
                  <a:cubicBezTo>
                    <a:pt x="812" y="0"/>
                    <a:pt x="1047" y="232"/>
                    <a:pt x="1047" y="519"/>
                  </a:cubicBezTo>
                  <a:cubicBezTo>
                    <a:pt x="1047" y="807"/>
                    <a:pt x="812" y="1039"/>
                    <a:pt x="522" y="1039"/>
                  </a:cubicBezTo>
                  <a:cubicBezTo>
                    <a:pt x="235" y="1039"/>
                    <a:pt x="0" y="807"/>
                    <a:pt x="0" y="519"/>
                  </a:cubicBezTo>
                </a:path>
              </a:pathLst>
            </a:custGeom>
            <a:solidFill>
              <a:srgbClr val="0FCFE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630" name="Google Shape;1630;p58"/>
            <p:cNvSpPr/>
            <p:nvPr/>
          </p:nvSpPr>
          <p:spPr>
            <a:xfrm>
              <a:off x="6847973" y="4155425"/>
              <a:ext cx="840434" cy="825904"/>
            </a:xfrm>
            <a:custGeom>
              <a:avLst/>
              <a:gdLst/>
              <a:ahLst/>
              <a:cxnLst/>
              <a:rect l="l" t="t" r="r" b="b"/>
              <a:pathLst>
                <a:path w="1040" h="1031" extrusionOk="0">
                  <a:moveTo>
                    <a:pt x="0" y="517"/>
                  </a:moveTo>
                  <a:lnTo>
                    <a:pt x="0" y="517"/>
                  </a:lnTo>
                  <a:cubicBezTo>
                    <a:pt x="0" y="230"/>
                    <a:pt x="232" y="0"/>
                    <a:pt x="519" y="0"/>
                  </a:cubicBezTo>
                  <a:cubicBezTo>
                    <a:pt x="807" y="0"/>
                    <a:pt x="1039" y="230"/>
                    <a:pt x="1039" y="517"/>
                  </a:cubicBezTo>
                  <a:cubicBezTo>
                    <a:pt x="1039" y="801"/>
                    <a:pt x="807" y="1030"/>
                    <a:pt x="519" y="1030"/>
                  </a:cubicBezTo>
                  <a:cubicBezTo>
                    <a:pt x="232" y="1030"/>
                    <a:pt x="0" y="801"/>
                    <a:pt x="0" y="517"/>
                  </a:cubicBezTo>
                </a:path>
              </a:pathLst>
            </a:custGeom>
            <a:solidFill>
              <a:srgbClr val="E4B36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631" name="Google Shape;1631;p58"/>
            <p:cNvSpPr txBox="1"/>
            <p:nvPr/>
          </p:nvSpPr>
          <p:spPr>
            <a:xfrm>
              <a:off x="7463424" y="2392483"/>
              <a:ext cx="3189577"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User</a:t>
              </a:r>
              <a:endParaRPr sz="2200" b="0" i="0" u="none" strike="noStrike" cap="none">
                <a:solidFill>
                  <a:srgbClr val="3F3F3F"/>
                </a:solidFill>
                <a:latin typeface="Open Sans"/>
                <a:ea typeface="Open Sans"/>
                <a:cs typeface="Open Sans"/>
                <a:sym typeface="Open Sans"/>
              </a:endParaRPr>
            </a:p>
          </p:txBody>
        </p:sp>
        <p:sp>
          <p:nvSpPr>
            <p:cNvPr id="1632" name="Google Shape;1632;p58"/>
            <p:cNvSpPr txBox="1"/>
            <p:nvPr/>
          </p:nvSpPr>
          <p:spPr>
            <a:xfrm>
              <a:off x="8128000" y="4294386"/>
              <a:ext cx="3189577"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Organization</a:t>
              </a:r>
              <a:endParaRPr sz="2200" b="0" i="0" u="none" strike="noStrike" cap="none">
                <a:solidFill>
                  <a:srgbClr val="3F3F3F"/>
                </a:solidFill>
                <a:latin typeface="Open Sans"/>
                <a:ea typeface="Open Sans"/>
                <a:cs typeface="Open Sans"/>
                <a:sym typeface="Open Sans"/>
              </a:endParaRPr>
            </a:p>
          </p:txBody>
        </p:sp>
        <p:sp>
          <p:nvSpPr>
            <p:cNvPr id="1633" name="Google Shape;1633;p58"/>
            <p:cNvSpPr txBox="1"/>
            <p:nvPr/>
          </p:nvSpPr>
          <p:spPr>
            <a:xfrm>
              <a:off x="7463424" y="6268121"/>
              <a:ext cx="3189577"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Team</a:t>
              </a:r>
              <a:endParaRPr sz="2200" b="0" i="0" u="none" strike="noStrike" cap="none">
                <a:solidFill>
                  <a:srgbClr val="3F3F3F"/>
                </a:solidFill>
                <a:latin typeface="Open Sans"/>
                <a:ea typeface="Open Sans"/>
                <a:cs typeface="Open Sans"/>
                <a:sym typeface="Open Sans"/>
              </a:endParaRPr>
            </a:p>
          </p:txBody>
        </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638"/>
        <p:cNvGrpSpPr/>
        <p:nvPr/>
      </p:nvGrpSpPr>
      <p:grpSpPr>
        <a:xfrm>
          <a:off x="0" y="0"/>
          <a:ext cx="0" cy="0"/>
          <a:chOff x="0" y="0"/>
          <a:chExt cx="0" cy="0"/>
        </a:xfrm>
      </p:grpSpPr>
      <p:sp>
        <p:nvSpPr>
          <p:cNvPr id="1639" name="Google Shape;1639;p59"/>
          <p:cNvSpPr/>
          <p:nvPr/>
        </p:nvSpPr>
        <p:spPr>
          <a:xfrm>
            <a:off x="6663845" y="1578361"/>
            <a:ext cx="2858813" cy="2858814"/>
          </a:xfrm>
          <a:prstGeom prst="ellipse">
            <a:avLst/>
          </a:prstGeom>
          <a:noFill/>
          <a:ln w="19050" cap="flat" cmpd="sng">
            <a:solidFill>
              <a:srgbClr val="A5A5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FFFFFF"/>
              </a:solidFill>
              <a:latin typeface="Open Sans"/>
              <a:ea typeface="Open Sans"/>
              <a:cs typeface="Open Sans"/>
              <a:sym typeface="Open Sans"/>
            </a:endParaRPr>
          </a:p>
        </p:txBody>
      </p:sp>
      <p:pic>
        <p:nvPicPr>
          <p:cNvPr id="1640" name="Google Shape;1640;p59"/>
          <p:cNvPicPr preferRelativeResize="0"/>
          <p:nvPr/>
        </p:nvPicPr>
        <p:blipFill rotWithShape="1">
          <a:blip r:embed="rId3">
            <a:alphaModFix/>
          </a:blip>
          <a:srcRect/>
          <a:stretch/>
        </p:blipFill>
        <p:spPr>
          <a:xfrm>
            <a:off x="7406617" y="2139731"/>
            <a:ext cx="1389790" cy="1389791"/>
          </a:xfrm>
          <a:prstGeom prst="rect">
            <a:avLst/>
          </a:prstGeom>
          <a:noFill/>
          <a:ln>
            <a:noFill/>
          </a:ln>
        </p:spPr>
      </p:pic>
      <p:sp>
        <p:nvSpPr>
          <p:cNvPr id="1641" name="Google Shape;1641;p59"/>
          <p:cNvSpPr/>
          <p:nvPr/>
        </p:nvSpPr>
        <p:spPr>
          <a:xfrm>
            <a:off x="6663844" y="1578361"/>
            <a:ext cx="2858813" cy="2858814"/>
          </a:xfrm>
          <a:prstGeom prst="arc">
            <a:avLst>
              <a:gd name="adj1" fmla="val 19354005"/>
              <a:gd name="adj2" fmla="val 2259154"/>
            </a:avLst>
          </a:prstGeom>
          <a:noFill/>
          <a:ln w="762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44494E"/>
              </a:solidFill>
              <a:latin typeface="Open Sans"/>
              <a:ea typeface="Open Sans"/>
              <a:cs typeface="Open Sans"/>
              <a:sym typeface="Open Sans"/>
            </a:endParaRPr>
          </a:p>
        </p:txBody>
      </p:sp>
      <p:sp>
        <p:nvSpPr>
          <p:cNvPr id="1642" name="Google Shape;1642;p59"/>
          <p:cNvSpPr/>
          <p:nvPr/>
        </p:nvSpPr>
        <p:spPr>
          <a:xfrm>
            <a:off x="9157595" y="2667827"/>
            <a:ext cx="721923" cy="721923"/>
          </a:xfrm>
          <a:prstGeom prst="ellipse">
            <a:avLst/>
          </a:prstGeom>
          <a:solidFill>
            <a:srgbClr val="E4B3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1643" name="Google Shape;1643;p59"/>
          <p:cNvSpPr/>
          <p:nvPr/>
        </p:nvSpPr>
        <p:spPr>
          <a:xfrm flipH="1">
            <a:off x="6672889" y="1578361"/>
            <a:ext cx="2930929" cy="2858814"/>
          </a:xfrm>
          <a:prstGeom prst="arc">
            <a:avLst>
              <a:gd name="adj1" fmla="val 19354005"/>
              <a:gd name="adj2" fmla="val 2259154"/>
            </a:avLst>
          </a:prstGeom>
          <a:noFill/>
          <a:ln w="762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44494E"/>
              </a:solidFill>
              <a:latin typeface="Open Sans"/>
              <a:ea typeface="Open Sans"/>
              <a:cs typeface="Open Sans"/>
              <a:sym typeface="Open Sans"/>
            </a:endParaRPr>
          </a:p>
        </p:txBody>
      </p:sp>
      <p:sp>
        <p:nvSpPr>
          <p:cNvPr id="1644" name="Google Shape;1644;p59"/>
          <p:cNvSpPr/>
          <p:nvPr/>
        </p:nvSpPr>
        <p:spPr>
          <a:xfrm flipH="1">
            <a:off x="6305295" y="2646807"/>
            <a:ext cx="740134" cy="721923"/>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grpSp>
        <p:nvGrpSpPr>
          <p:cNvPr id="1645" name="Google Shape;1645;p59"/>
          <p:cNvGrpSpPr/>
          <p:nvPr/>
        </p:nvGrpSpPr>
        <p:grpSpPr>
          <a:xfrm>
            <a:off x="3781167" y="2881638"/>
            <a:ext cx="7883611" cy="1287633"/>
            <a:chOff x="3781167" y="2881638"/>
            <a:chExt cx="7883611" cy="1287633"/>
          </a:xfrm>
        </p:grpSpPr>
        <p:sp>
          <p:nvSpPr>
            <p:cNvPr id="1646" name="Google Shape;1646;p59"/>
            <p:cNvSpPr txBox="1"/>
            <p:nvPr/>
          </p:nvSpPr>
          <p:spPr>
            <a:xfrm>
              <a:off x="6907357" y="3738424"/>
              <a:ext cx="2446918" cy="43084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UCP user</a:t>
              </a:r>
              <a:endParaRPr sz="1400" b="0" i="0" u="none" strike="noStrike" cap="none">
                <a:solidFill>
                  <a:srgbClr val="3F3F3F"/>
                </a:solidFill>
                <a:latin typeface="Arial"/>
                <a:ea typeface="Arial"/>
                <a:cs typeface="Arial"/>
                <a:sym typeface="Arial"/>
              </a:endParaRPr>
            </a:p>
          </p:txBody>
        </p:sp>
        <p:sp>
          <p:nvSpPr>
            <p:cNvPr id="1647" name="Google Shape;1647;p59"/>
            <p:cNvSpPr txBox="1"/>
            <p:nvPr/>
          </p:nvSpPr>
          <p:spPr>
            <a:xfrm>
              <a:off x="3781167" y="2881639"/>
              <a:ext cx="2185861" cy="15800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Administrator</a:t>
              </a:r>
              <a:endParaRPr sz="2200" b="0" i="0" u="none" strike="noStrike" cap="none">
                <a:solidFill>
                  <a:srgbClr val="3F3F3F"/>
                </a:solidFill>
                <a:latin typeface="Open Sans"/>
                <a:ea typeface="Open Sans"/>
                <a:cs typeface="Open Sans"/>
                <a:sym typeface="Open Sans"/>
              </a:endParaRPr>
            </a:p>
          </p:txBody>
        </p:sp>
        <p:sp>
          <p:nvSpPr>
            <p:cNvPr id="1648" name="Google Shape;1648;p59"/>
            <p:cNvSpPr txBox="1"/>
            <p:nvPr/>
          </p:nvSpPr>
          <p:spPr>
            <a:xfrm>
              <a:off x="10236324" y="2881638"/>
              <a:ext cx="1428454" cy="29430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Regular</a:t>
              </a:r>
              <a:endParaRPr sz="2200" b="0" i="0" u="none" strike="noStrike" cap="none">
                <a:solidFill>
                  <a:srgbClr val="3F3F3F"/>
                </a:solidFill>
                <a:latin typeface="Open Sans"/>
                <a:ea typeface="Open Sans"/>
                <a:cs typeface="Open Sans"/>
                <a:sym typeface="Open Sans"/>
              </a:endParaRPr>
            </a:p>
          </p:txBody>
        </p:sp>
      </p:grpSp>
      <p:sp>
        <p:nvSpPr>
          <p:cNvPr id="1649" name="Google Shape;1649;p59"/>
          <p:cNvSpPr/>
          <p:nvPr/>
        </p:nvSpPr>
        <p:spPr>
          <a:xfrm>
            <a:off x="1785620" y="5229940"/>
            <a:ext cx="12684760" cy="2204876"/>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Regular users do not have the privilege to make changes to swarm settings.</a:t>
            </a:r>
            <a:endParaRPr sz="1400" b="0" i="0" u="none" strike="noStrike" cap="none">
              <a:solidFill>
                <a:srgbClr val="3F3F3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Administrator user:</a:t>
            </a:r>
            <a:endParaRPr sz="1400" b="0" i="0" u="none" strike="noStrike" cap="none">
              <a:solidFill>
                <a:srgbClr val="3F3F3F"/>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Manages the user permissions by creating grants</a:t>
            </a:r>
            <a:endParaRPr sz="1400" b="0" i="0" u="none" strike="noStrike" cap="none">
              <a:solidFill>
                <a:srgbClr val="3F3F3F"/>
              </a:solidFill>
              <a:latin typeface="Arial"/>
              <a:ea typeface="Arial"/>
              <a:cs typeface="Arial"/>
              <a:sym typeface="Arial"/>
            </a:endParaRPr>
          </a:p>
          <a:p>
            <a:pPr marL="342900" marR="0" lvl="0" indent="-342900" algn="l" rtl="0">
              <a:lnSpc>
                <a:spcPct val="100000"/>
              </a:lnSpc>
              <a:spcBef>
                <a:spcPts val="0"/>
              </a:spcBef>
              <a:spcAft>
                <a:spcPts val="0"/>
              </a:spcAft>
              <a:buClr>
                <a:srgbClr val="3F3F3F"/>
              </a:buClr>
              <a:buSzPts val="2200"/>
              <a:buFont typeface="Arial"/>
              <a:buChar char="•"/>
            </a:pPr>
            <a:r>
              <a:rPr lang="en-US" sz="2200" b="0" i="0" u="none" strike="noStrike" cap="none">
                <a:solidFill>
                  <a:srgbClr val="3F3F3F"/>
                </a:solidFill>
                <a:latin typeface="Open Sans"/>
                <a:ea typeface="Open Sans"/>
                <a:cs typeface="Open Sans"/>
                <a:sym typeface="Open Sans"/>
              </a:rPr>
              <a:t>Manages the swarm configurations</a:t>
            </a:r>
            <a:endParaRPr sz="1400" b="0" i="0" u="none" strike="noStrike" cap="none">
              <a:solidFill>
                <a:srgbClr val="3F3F3F"/>
              </a:solidFill>
              <a:latin typeface="Arial"/>
              <a:ea typeface="Arial"/>
              <a:cs typeface="Arial"/>
              <a:sym typeface="Arial"/>
            </a:endParaRPr>
          </a:p>
        </p:txBody>
      </p:sp>
      <p:sp>
        <p:nvSpPr>
          <p:cNvPr id="1650" name="Google Shape;1650;p59"/>
          <p:cNvSpPr txBox="1"/>
          <p:nvPr/>
        </p:nvSpPr>
        <p:spPr>
          <a:xfrm>
            <a:off x="3526153" y="94855"/>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Subject</a:t>
            </a:r>
            <a:endParaRPr sz="2800" b="1" i="0" u="none" strike="noStrike" cap="none">
              <a:solidFill>
                <a:srgbClr val="3F3F3F"/>
              </a:solidFill>
              <a:latin typeface="Open Sans"/>
              <a:ea typeface="Open Sans"/>
              <a:cs typeface="Open Sans"/>
              <a:sym typeface="Open Sans"/>
            </a:endParaRPr>
          </a:p>
        </p:txBody>
      </p:sp>
      <p:pic>
        <p:nvPicPr>
          <p:cNvPr id="1651" name="Google Shape;1651;p59"/>
          <p:cNvPicPr preferRelativeResize="0"/>
          <p:nvPr/>
        </p:nvPicPr>
        <p:blipFill rotWithShape="1">
          <a:blip r:embed="rId4">
            <a:alphaModFix/>
          </a:blip>
          <a:srcRect/>
          <a:stretch/>
        </p:blipFill>
        <p:spPr>
          <a:xfrm>
            <a:off x="6979104" y="680474"/>
            <a:ext cx="2297748" cy="272383"/>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656"/>
        <p:cNvGrpSpPr/>
        <p:nvPr/>
      </p:nvGrpSpPr>
      <p:grpSpPr>
        <a:xfrm>
          <a:off x="0" y="0"/>
          <a:ext cx="0" cy="0"/>
          <a:chOff x="0" y="0"/>
          <a:chExt cx="0" cy="0"/>
        </a:xfrm>
      </p:grpSpPr>
      <p:sp>
        <p:nvSpPr>
          <p:cNvPr id="1657" name="Google Shape;1657;g7b4f99b632_1_29"/>
          <p:cNvSpPr txBox="1">
            <a:spLocks noGrp="1"/>
          </p:cNvSpPr>
          <p:nvPr>
            <p:ph type="title"/>
          </p:nvPr>
        </p:nvSpPr>
        <p:spPr>
          <a:xfrm>
            <a:off x="812801" y="436396"/>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sz="2800"/>
              <a:t>Create and Manage Teams and Users</a:t>
            </a:r>
            <a:endParaRPr sz="2800"/>
          </a:p>
        </p:txBody>
      </p:sp>
      <p:sp>
        <p:nvSpPr>
          <p:cNvPr id="1658" name="Google Shape;1658;g7b4f99b632_1_29"/>
          <p:cNvSpPr txBox="1">
            <a:spLocks noGrp="1"/>
          </p:cNvSpPr>
          <p:nvPr>
            <p:ph type="body" idx="1"/>
          </p:nvPr>
        </p:nvSpPr>
        <p:spPr>
          <a:xfrm>
            <a:off x="1902100" y="2363469"/>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sz="2200" b="1"/>
              <a:t>Problem Statement:</a:t>
            </a:r>
            <a:r>
              <a:rPr lang="en-US" sz="2200"/>
              <a:t> You have been asked by your manager to create users, organization, and teams in Docker UCP that can later be used to create grants.</a:t>
            </a:r>
            <a:endParaRPr sz="2200"/>
          </a:p>
          <a:p>
            <a:pPr marL="0" lvl="0" indent="0" algn="l" rtl="0">
              <a:lnSpc>
                <a:spcPct val="90000"/>
              </a:lnSpc>
              <a:spcBef>
                <a:spcPts val="1000"/>
              </a:spcBef>
              <a:spcAft>
                <a:spcPts val="0"/>
              </a:spcAft>
              <a:buSzPts val="2800"/>
              <a:buNone/>
            </a:pPr>
            <a:endParaRPr sz="2200"/>
          </a:p>
          <a:p>
            <a:pPr marL="0" lvl="0" indent="0" algn="l" rtl="0">
              <a:lnSpc>
                <a:spcPct val="150000"/>
              </a:lnSpc>
              <a:spcBef>
                <a:spcPts val="1000"/>
              </a:spcBef>
              <a:spcAft>
                <a:spcPts val="0"/>
              </a:spcAft>
              <a:buSzPts val="2800"/>
              <a:buNone/>
            </a:pPr>
            <a:r>
              <a:rPr lang="en-US" sz="2200" b="1"/>
              <a:t>Steps to Perform:</a:t>
            </a:r>
            <a:endParaRPr sz="2200" b="1"/>
          </a:p>
          <a:p>
            <a:pPr marL="457200" lvl="0" indent="-368300" algn="l" rtl="0">
              <a:lnSpc>
                <a:spcPct val="150000"/>
              </a:lnSpc>
              <a:spcBef>
                <a:spcPts val="1000"/>
              </a:spcBef>
              <a:spcAft>
                <a:spcPts val="0"/>
              </a:spcAft>
              <a:buSzPts val="2200"/>
              <a:buAutoNum type="arabicPeriod"/>
            </a:pPr>
            <a:r>
              <a:rPr lang="en-US" sz="2200"/>
              <a:t>Create and manage users.</a:t>
            </a:r>
            <a:endParaRPr sz="2200"/>
          </a:p>
          <a:p>
            <a:pPr marL="457200" lvl="0" indent="-368300" algn="l" rtl="0">
              <a:lnSpc>
                <a:spcPct val="150000"/>
              </a:lnSpc>
              <a:spcBef>
                <a:spcPts val="0"/>
              </a:spcBef>
              <a:spcAft>
                <a:spcPts val="0"/>
              </a:spcAft>
              <a:buSzPts val="2200"/>
              <a:buAutoNum type="arabicPeriod"/>
            </a:pPr>
            <a:r>
              <a:rPr lang="en-US" sz="2200"/>
              <a:t>Create and manage an organization.</a:t>
            </a:r>
            <a:endParaRPr sz="2200"/>
          </a:p>
          <a:p>
            <a:pPr marL="457200" lvl="0" indent="-368300" algn="l" rtl="0">
              <a:lnSpc>
                <a:spcPct val="150000"/>
              </a:lnSpc>
              <a:spcBef>
                <a:spcPts val="0"/>
              </a:spcBef>
              <a:spcAft>
                <a:spcPts val="0"/>
              </a:spcAft>
              <a:buSzPts val="2200"/>
              <a:buAutoNum type="arabicPeriod"/>
            </a:pPr>
            <a:r>
              <a:rPr lang="en-US" sz="2200"/>
              <a:t>Create and manage teams in an organization.</a:t>
            </a:r>
            <a:endParaRPr sz="220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663"/>
        <p:cNvGrpSpPr/>
        <p:nvPr/>
      </p:nvGrpSpPr>
      <p:grpSpPr>
        <a:xfrm>
          <a:off x="0" y="0"/>
          <a:ext cx="0" cy="0"/>
          <a:chOff x="0" y="0"/>
          <a:chExt cx="0" cy="0"/>
        </a:xfrm>
      </p:grpSpPr>
      <p:sp>
        <p:nvSpPr>
          <p:cNvPr id="1664" name="Google Shape;1664;p60"/>
          <p:cNvSpPr/>
          <p:nvPr/>
        </p:nvSpPr>
        <p:spPr>
          <a:xfrm>
            <a:off x="997319" y="1484868"/>
            <a:ext cx="2722592"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user:</a:t>
            </a:r>
            <a:endParaRPr sz="1400" b="0" i="0" u="none" strike="noStrike" cap="none">
              <a:solidFill>
                <a:srgbClr val="000000"/>
              </a:solidFill>
              <a:latin typeface="Arial"/>
              <a:ea typeface="Arial"/>
              <a:cs typeface="Arial"/>
              <a:sym typeface="Arial"/>
            </a:endParaRPr>
          </a:p>
        </p:txBody>
      </p:sp>
      <p:sp>
        <p:nvSpPr>
          <p:cNvPr id="1665" name="Google Shape;1665;p60"/>
          <p:cNvSpPr/>
          <p:nvPr/>
        </p:nvSpPr>
        <p:spPr>
          <a:xfrm>
            <a:off x="1683119" y="3083126"/>
            <a:ext cx="4554600" cy="6000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Go to the UCP web user interface</a:t>
            </a:r>
            <a:endParaRPr sz="1400" b="0" i="0" u="none" strike="noStrike" cap="none">
              <a:solidFill>
                <a:srgbClr val="3F3F3F"/>
              </a:solidFill>
              <a:latin typeface="Arial"/>
              <a:ea typeface="Arial"/>
              <a:cs typeface="Arial"/>
              <a:sym typeface="Arial"/>
            </a:endParaRPr>
          </a:p>
        </p:txBody>
      </p:sp>
      <p:sp>
        <p:nvSpPr>
          <p:cNvPr id="1666" name="Google Shape;1666;p60"/>
          <p:cNvSpPr/>
          <p:nvPr/>
        </p:nvSpPr>
        <p:spPr>
          <a:xfrm>
            <a:off x="1683119" y="3872755"/>
            <a:ext cx="3762600" cy="6000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Users</a:t>
            </a:r>
            <a:r>
              <a:rPr lang="en-US" sz="2200" b="0" i="0" u="none" strike="noStrike" cap="none">
                <a:solidFill>
                  <a:srgbClr val="3F3F3F"/>
                </a:solidFill>
                <a:latin typeface="Open Sans"/>
                <a:ea typeface="Open Sans"/>
                <a:cs typeface="Open Sans"/>
                <a:sym typeface="Open Sans"/>
              </a:rPr>
              <a:t> page</a:t>
            </a:r>
            <a:endParaRPr sz="1400" b="0" i="0" u="none" strike="noStrike" cap="none">
              <a:solidFill>
                <a:srgbClr val="3F3F3F"/>
              </a:solidFill>
              <a:latin typeface="Arial"/>
              <a:ea typeface="Arial"/>
              <a:cs typeface="Arial"/>
              <a:sym typeface="Arial"/>
            </a:endParaRPr>
          </a:p>
        </p:txBody>
      </p:sp>
      <p:sp>
        <p:nvSpPr>
          <p:cNvPr id="1667" name="Google Shape;1667;p60"/>
          <p:cNvSpPr/>
          <p:nvPr/>
        </p:nvSpPr>
        <p:spPr>
          <a:xfrm>
            <a:off x="1683119" y="4662384"/>
            <a:ext cx="3951000" cy="6000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the </a:t>
            </a:r>
            <a:r>
              <a:rPr lang="en-US" sz="2200" b="1" i="0" u="none" strike="noStrike" cap="none">
                <a:solidFill>
                  <a:srgbClr val="3F3F3F"/>
                </a:solidFill>
                <a:latin typeface="Open Sans"/>
                <a:ea typeface="Open Sans"/>
                <a:cs typeface="Open Sans"/>
                <a:sym typeface="Open Sans"/>
              </a:rPr>
              <a:t>Create user</a:t>
            </a:r>
            <a:r>
              <a:rPr lang="en-US" sz="2200" b="0" i="0" u="none" strike="noStrike" cap="none">
                <a:solidFill>
                  <a:srgbClr val="3F3F3F"/>
                </a:solidFill>
                <a:latin typeface="Open Sans"/>
                <a:ea typeface="Open Sans"/>
                <a:cs typeface="Open Sans"/>
                <a:sym typeface="Open Sans"/>
              </a:rPr>
              <a:t> button</a:t>
            </a:r>
            <a:endParaRPr sz="1400" b="0" i="0" u="none" strike="noStrike" cap="none">
              <a:solidFill>
                <a:srgbClr val="3F3F3F"/>
              </a:solidFill>
              <a:latin typeface="Arial"/>
              <a:ea typeface="Arial"/>
              <a:cs typeface="Arial"/>
              <a:sym typeface="Arial"/>
            </a:endParaRPr>
          </a:p>
        </p:txBody>
      </p:sp>
      <p:sp>
        <p:nvSpPr>
          <p:cNvPr id="1668" name="Google Shape;1668;p60"/>
          <p:cNvSpPr/>
          <p:nvPr/>
        </p:nvSpPr>
        <p:spPr>
          <a:xfrm>
            <a:off x="1683119" y="5445458"/>
            <a:ext cx="3679200" cy="6000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Fill in the user information</a:t>
            </a:r>
            <a:endParaRPr sz="1400" b="0" i="0" u="none" strike="noStrike" cap="none">
              <a:solidFill>
                <a:srgbClr val="3F3F3F"/>
              </a:solidFill>
              <a:latin typeface="Arial"/>
              <a:ea typeface="Arial"/>
              <a:cs typeface="Arial"/>
              <a:sym typeface="Arial"/>
            </a:endParaRPr>
          </a:p>
        </p:txBody>
      </p:sp>
      <p:sp>
        <p:nvSpPr>
          <p:cNvPr id="1669" name="Google Shape;1669;p60"/>
          <p:cNvSpPr/>
          <p:nvPr/>
        </p:nvSpPr>
        <p:spPr>
          <a:xfrm>
            <a:off x="1683119" y="6166876"/>
            <a:ext cx="3781800" cy="6000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Check the </a:t>
            </a:r>
            <a:r>
              <a:rPr lang="en-US" sz="2200" b="1" i="0" u="none" strike="noStrike" cap="none">
                <a:solidFill>
                  <a:srgbClr val="3F3F3F"/>
                </a:solidFill>
                <a:latin typeface="Open Sans"/>
                <a:ea typeface="Open Sans"/>
                <a:cs typeface="Open Sans"/>
                <a:sym typeface="Open Sans"/>
              </a:rPr>
              <a:t>Is a UCP admin?</a:t>
            </a:r>
            <a:endParaRPr sz="1400" b="0" i="0" u="none" strike="noStrike" cap="none">
              <a:solidFill>
                <a:srgbClr val="3F3F3F"/>
              </a:solidFill>
              <a:latin typeface="Arial"/>
              <a:ea typeface="Arial"/>
              <a:cs typeface="Arial"/>
              <a:sym typeface="Arial"/>
            </a:endParaRPr>
          </a:p>
        </p:txBody>
      </p:sp>
      <p:sp>
        <p:nvSpPr>
          <p:cNvPr id="1670" name="Google Shape;1670;p60"/>
          <p:cNvSpPr/>
          <p:nvPr/>
        </p:nvSpPr>
        <p:spPr>
          <a:xfrm>
            <a:off x="1683119" y="6926147"/>
            <a:ext cx="5652300" cy="6000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the </a:t>
            </a:r>
            <a:r>
              <a:rPr lang="en-US" sz="2200" b="1" i="0" u="none" strike="noStrike" cap="none">
                <a:solidFill>
                  <a:srgbClr val="3F3F3F"/>
                </a:solidFill>
                <a:latin typeface="Open Sans"/>
                <a:ea typeface="Open Sans"/>
                <a:cs typeface="Open Sans"/>
                <a:sym typeface="Open Sans"/>
              </a:rPr>
              <a:t>Create</a:t>
            </a:r>
            <a:r>
              <a:rPr lang="en-US" sz="2200" b="0" i="0" u="none" strike="noStrike" cap="none">
                <a:solidFill>
                  <a:srgbClr val="3F3F3F"/>
                </a:solidFill>
                <a:latin typeface="Open Sans"/>
                <a:ea typeface="Open Sans"/>
                <a:cs typeface="Open Sans"/>
                <a:sym typeface="Open Sans"/>
              </a:rPr>
              <a:t> button to create the user</a:t>
            </a:r>
            <a:endParaRPr sz="1400" b="0" i="0" u="none" strike="noStrike" cap="none">
              <a:solidFill>
                <a:srgbClr val="3F3F3F"/>
              </a:solidFill>
              <a:latin typeface="Arial"/>
              <a:ea typeface="Arial"/>
              <a:cs typeface="Arial"/>
              <a:sym typeface="Arial"/>
            </a:endParaRPr>
          </a:p>
        </p:txBody>
      </p:sp>
      <p:sp>
        <p:nvSpPr>
          <p:cNvPr id="1671" name="Google Shape;1671;p60"/>
          <p:cNvSpPr/>
          <p:nvPr/>
        </p:nvSpPr>
        <p:spPr>
          <a:xfrm>
            <a:off x="997319" y="3055420"/>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3F3F3F"/>
              </a:solidFill>
              <a:latin typeface="Arial"/>
              <a:ea typeface="Arial"/>
              <a:cs typeface="Arial"/>
              <a:sym typeface="Arial"/>
            </a:endParaRPr>
          </a:p>
        </p:txBody>
      </p:sp>
      <p:sp>
        <p:nvSpPr>
          <p:cNvPr id="1672" name="Google Shape;1672;p60"/>
          <p:cNvSpPr/>
          <p:nvPr/>
        </p:nvSpPr>
        <p:spPr>
          <a:xfrm>
            <a:off x="997319" y="3830915"/>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3F3F3F"/>
              </a:solidFill>
              <a:latin typeface="Arial"/>
              <a:ea typeface="Arial"/>
              <a:cs typeface="Arial"/>
              <a:sym typeface="Arial"/>
            </a:endParaRPr>
          </a:p>
        </p:txBody>
      </p:sp>
      <p:sp>
        <p:nvSpPr>
          <p:cNvPr id="1673" name="Google Shape;1673;p60"/>
          <p:cNvSpPr/>
          <p:nvPr/>
        </p:nvSpPr>
        <p:spPr>
          <a:xfrm>
            <a:off x="997319" y="4606410"/>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3F3F3F"/>
              </a:solidFill>
              <a:latin typeface="Arial"/>
              <a:ea typeface="Arial"/>
              <a:cs typeface="Arial"/>
              <a:sym typeface="Arial"/>
            </a:endParaRPr>
          </a:p>
        </p:txBody>
      </p:sp>
      <p:sp>
        <p:nvSpPr>
          <p:cNvPr id="1674" name="Google Shape;1674;p60"/>
          <p:cNvSpPr/>
          <p:nvPr/>
        </p:nvSpPr>
        <p:spPr>
          <a:xfrm>
            <a:off x="997319" y="5381905"/>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3F3F3F"/>
              </a:solidFill>
              <a:latin typeface="Arial"/>
              <a:ea typeface="Arial"/>
              <a:cs typeface="Arial"/>
              <a:sym typeface="Arial"/>
            </a:endParaRPr>
          </a:p>
        </p:txBody>
      </p:sp>
      <p:sp>
        <p:nvSpPr>
          <p:cNvPr id="1675" name="Google Shape;1675;p60"/>
          <p:cNvSpPr/>
          <p:nvPr/>
        </p:nvSpPr>
        <p:spPr>
          <a:xfrm>
            <a:off x="997319" y="6157400"/>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3F3F3F"/>
              </a:solidFill>
              <a:latin typeface="Arial"/>
              <a:ea typeface="Arial"/>
              <a:cs typeface="Arial"/>
              <a:sym typeface="Arial"/>
            </a:endParaRPr>
          </a:p>
        </p:txBody>
      </p:sp>
      <p:sp>
        <p:nvSpPr>
          <p:cNvPr id="1676" name="Google Shape;1676;p60"/>
          <p:cNvSpPr/>
          <p:nvPr/>
        </p:nvSpPr>
        <p:spPr>
          <a:xfrm>
            <a:off x="997319" y="6932895"/>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3F3F3F"/>
              </a:solidFill>
              <a:latin typeface="Arial"/>
              <a:ea typeface="Arial"/>
              <a:cs typeface="Arial"/>
              <a:sym typeface="Arial"/>
            </a:endParaRPr>
          </a:p>
        </p:txBody>
      </p:sp>
      <p:cxnSp>
        <p:nvCxnSpPr>
          <p:cNvPr id="1677" name="Google Shape;1677;p60"/>
          <p:cNvCxnSpPr>
            <a:stCxn id="1671" idx="4"/>
            <a:endCxn id="1672" idx="0"/>
          </p:cNvCxnSpPr>
          <p:nvPr/>
        </p:nvCxnSpPr>
        <p:spPr>
          <a:xfrm>
            <a:off x="1225919" y="3512620"/>
            <a:ext cx="0" cy="318300"/>
          </a:xfrm>
          <a:prstGeom prst="straightConnector1">
            <a:avLst/>
          </a:prstGeom>
          <a:noFill/>
          <a:ln w="19050" cap="flat" cmpd="sng">
            <a:solidFill>
              <a:srgbClr val="5B5B5B"/>
            </a:solidFill>
            <a:prstDash val="dot"/>
            <a:round/>
            <a:headEnd type="none" w="sm" len="sm"/>
            <a:tailEnd type="none" w="sm" len="sm"/>
          </a:ln>
        </p:spPr>
      </p:cxnSp>
      <p:cxnSp>
        <p:nvCxnSpPr>
          <p:cNvPr id="1678" name="Google Shape;1678;p60"/>
          <p:cNvCxnSpPr>
            <a:stCxn id="1672" idx="4"/>
            <a:endCxn id="1673" idx="0"/>
          </p:cNvCxnSpPr>
          <p:nvPr/>
        </p:nvCxnSpPr>
        <p:spPr>
          <a:xfrm>
            <a:off x="1225919" y="4288115"/>
            <a:ext cx="0" cy="318300"/>
          </a:xfrm>
          <a:prstGeom prst="straightConnector1">
            <a:avLst/>
          </a:prstGeom>
          <a:noFill/>
          <a:ln w="19050" cap="flat" cmpd="sng">
            <a:solidFill>
              <a:srgbClr val="5B5B5B"/>
            </a:solidFill>
            <a:prstDash val="dot"/>
            <a:round/>
            <a:headEnd type="none" w="sm" len="sm"/>
            <a:tailEnd type="none" w="sm" len="sm"/>
          </a:ln>
        </p:spPr>
      </p:cxnSp>
      <p:cxnSp>
        <p:nvCxnSpPr>
          <p:cNvPr id="1679" name="Google Shape;1679;p60"/>
          <p:cNvCxnSpPr>
            <a:stCxn id="1673" idx="4"/>
            <a:endCxn id="1674" idx="0"/>
          </p:cNvCxnSpPr>
          <p:nvPr/>
        </p:nvCxnSpPr>
        <p:spPr>
          <a:xfrm>
            <a:off x="1225919" y="5063610"/>
            <a:ext cx="0" cy="318300"/>
          </a:xfrm>
          <a:prstGeom prst="straightConnector1">
            <a:avLst/>
          </a:prstGeom>
          <a:noFill/>
          <a:ln w="19050" cap="flat" cmpd="sng">
            <a:solidFill>
              <a:srgbClr val="5B5B5B"/>
            </a:solidFill>
            <a:prstDash val="dot"/>
            <a:round/>
            <a:headEnd type="none" w="sm" len="sm"/>
            <a:tailEnd type="none" w="sm" len="sm"/>
          </a:ln>
        </p:spPr>
      </p:cxnSp>
      <p:cxnSp>
        <p:nvCxnSpPr>
          <p:cNvPr id="1680" name="Google Shape;1680;p60"/>
          <p:cNvCxnSpPr>
            <a:stCxn id="1674" idx="4"/>
            <a:endCxn id="1675" idx="0"/>
          </p:cNvCxnSpPr>
          <p:nvPr/>
        </p:nvCxnSpPr>
        <p:spPr>
          <a:xfrm>
            <a:off x="1225919" y="5839105"/>
            <a:ext cx="0" cy="318300"/>
          </a:xfrm>
          <a:prstGeom prst="straightConnector1">
            <a:avLst/>
          </a:prstGeom>
          <a:noFill/>
          <a:ln w="19050" cap="flat" cmpd="sng">
            <a:solidFill>
              <a:srgbClr val="5B5B5B"/>
            </a:solidFill>
            <a:prstDash val="dot"/>
            <a:round/>
            <a:headEnd type="none" w="sm" len="sm"/>
            <a:tailEnd type="none" w="sm" len="sm"/>
          </a:ln>
        </p:spPr>
      </p:cxnSp>
      <p:cxnSp>
        <p:nvCxnSpPr>
          <p:cNvPr id="1681" name="Google Shape;1681;p60"/>
          <p:cNvCxnSpPr>
            <a:stCxn id="1675" idx="4"/>
            <a:endCxn id="1676" idx="0"/>
          </p:cNvCxnSpPr>
          <p:nvPr/>
        </p:nvCxnSpPr>
        <p:spPr>
          <a:xfrm>
            <a:off x="1225919" y="6614600"/>
            <a:ext cx="0" cy="318300"/>
          </a:xfrm>
          <a:prstGeom prst="straightConnector1">
            <a:avLst/>
          </a:prstGeom>
          <a:noFill/>
          <a:ln w="19050" cap="flat" cmpd="sng">
            <a:solidFill>
              <a:srgbClr val="5B5B5B"/>
            </a:solidFill>
            <a:prstDash val="dot"/>
            <a:round/>
            <a:headEnd type="none" w="sm" len="sm"/>
            <a:tailEnd type="none" w="sm" len="sm"/>
          </a:ln>
        </p:spPr>
      </p:cxnSp>
      <p:sp>
        <p:nvSpPr>
          <p:cNvPr id="1682" name="Google Shape;1682;p60"/>
          <p:cNvSpPr txBox="1"/>
          <p:nvPr/>
        </p:nvSpPr>
        <p:spPr>
          <a:xfrm>
            <a:off x="3526153" y="94855"/>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Subject</a:t>
            </a:r>
            <a:endParaRPr sz="2800" b="1" i="0" u="none" strike="noStrike" cap="none">
              <a:solidFill>
                <a:srgbClr val="3F3F3F"/>
              </a:solidFill>
              <a:latin typeface="Open Sans"/>
              <a:ea typeface="Open Sans"/>
              <a:cs typeface="Open Sans"/>
              <a:sym typeface="Open Sans"/>
            </a:endParaRPr>
          </a:p>
        </p:txBody>
      </p:sp>
      <p:pic>
        <p:nvPicPr>
          <p:cNvPr id="1683" name="Google Shape;1683;p60"/>
          <p:cNvPicPr preferRelativeResize="0"/>
          <p:nvPr/>
        </p:nvPicPr>
        <p:blipFill rotWithShape="1">
          <a:blip r:embed="rId3">
            <a:alphaModFix/>
          </a:blip>
          <a:srcRect/>
          <a:stretch/>
        </p:blipFill>
        <p:spPr>
          <a:xfrm>
            <a:off x="6979104" y="680474"/>
            <a:ext cx="2297748" cy="272383"/>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688"/>
        <p:cNvGrpSpPr/>
        <p:nvPr/>
      </p:nvGrpSpPr>
      <p:grpSpPr>
        <a:xfrm>
          <a:off x="0" y="0"/>
          <a:ext cx="0" cy="0"/>
          <a:chOff x="0" y="0"/>
          <a:chExt cx="0" cy="0"/>
        </a:xfrm>
      </p:grpSpPr>
      <p:sp>
        <p:nvSpPr>
          <p:cNvPr id="1689" name="Google Shape;1689;p61"/>
          <p:cNvSpPr/>
          <p:nvPr/>
        </p:nvSpPr>
        <p:spPr>
          <a:xfrm>
            <a:off x="1361300" y="2572025"/>
            <a:ext cx="12015299" cy="50622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628650" marR="0" lvl="0" indent="-17145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Go to the UCP web user interface</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Organizations</a:t>
            </a:r>
            <a:r>
              <a:rPr lang="en-US" sz="2200" b="0" i="0" u="none" strike="noStrike" cap="none">
                <a:solidFill>
                  <a:srgbClr val="3F3F3F"/>
                </a:solidFill>
                <a:latin typeface="Open Sans"/>
                <a:ea typeface="Open Sans"/>
                <a:cs typeface="Open Sans"/>
                <a:sym typeface="Open Sans"/>
              </a:rPr>
              <a:t> page</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 Organization</a:t>
            </a:r>
            <a:r>
              <a:rPr lang="en-US" sz="2200" b="0" i="0" u="none" strike="noStrike" cap="none">
                <a:solidFill>
                  <a:srgbClr val="3F3F3F"/>
                </a:solidFill>
                <a:latin typeface="Open Sans"/>
                <a:ea typeface="Open Sans"/>
                <a:cs typeface="Open Sans"/>
                <a:sym typeface="Open Sans"/>
              </a:rPr>
              <a:t> to put a team in a new organization</a:t>
            </a:r>
            <a:endParaRPr sz="2200" b="0" i="0" u="none" strike="noStrike" cap="none">
              <a:solidFill>
                <a:srgbClr val="3F3F3F"/>
              </a:solidFill>
              <a:latin typeface="Open Sans"/>
              <a:ea typeface="Open Sans"/>
              <a:cs typeface="Open Sans"/>
              <a:sym typeface="Open Sans"/>
            </a:endParaRPr>
          </a:p>
          <a:p>
            <a:pPr marL="628650" marR="0" lvl="0" indent="-17145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Name the new organization “Org” (optional)</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a:t>
            </a:r>
            <a:r>
              <a:rPr lang="en-US" sz="2200" b="0" i="0" u="none" strike="noStrike" cap="none">
                <a:solidFill>
                  <a:srgbClr val="3F3F3F"/>
                </a:solidFill>
                <a:latin typeface="Open Sans"/>
                <a:ea typeface="Open Sans"/>
                <a:cs typeface="Open Sans"/>
                <a:sym typeface="Open Sans"/>
              </a:rPr>
              <a:t> to create a organization</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the organization “Org” </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Name the team (description is optional)</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a:t>
            </a:r>
            <a:r>
              <a:rPr lang="en-US" sz="2200" b="0" i="0" u="none" strike="noStrike" cap="none">
                <a:solidFill>
                  <a:srgbClr val="3F3F3F"/>
                </a:solidFill>
                <a:latin typeface="Open Sans"/>
                <a:ea typeface="Open Sans"/>
                <a:cs typeface="Open Sans"/>
                <a:sym typeface="Open Sans"/>
              </a:rPr>
              <a:t> to create a new team</a:t>
            </a:r>
            <a:endParaRPr sz="2200" b="0" i="0" u="none" strike="noStrike" cap="none">
              <a:solidFill>
                <a:srgbClr val="3F3F3F"/>
              </a:solidFill>
              <a:latin typeface="Open Sans"/>
              <a:ea typeface="Open Sans"/>
              <a:cs typeface="Open Sans"/>
              <a:sym typeface="Open Sans"/>
            </a:endParaRPr>
          </a:p>
        </p:txBody>
      </p:sp>
      <p:sp>
        <p:nvSpPr>
          <p:cNvPr id="1690" name="Google Shape;1690;p61"/>
          <p:cNvSpPr/>
          <p:nvPr/>
        </p:nvSpPr>
        <p:spPr>
          <a:xfrm>
            <a:off x="1361300" y="1555375"/>
            <a:ext cx="46218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an organization and team:</a:t>
            </a:r>
            <a:endParaRPr sz="1400" b="0" i="0" u="none" strike="noStrike" cap="none">
              <a:solidFill>
                <a:srgbClr val="000000"/>
              </a:solidFill>
              <a:latin typeface="Arial"/>
              <a:ea typeface="Arial"/>
              <a:cs typeface="Arial"/>
              <a:sym typeface="Arial"/>
            </a:endParaRPr>
          </a:p>
        </p:txBody>
      </p:sp>
      <p:sp>
        <p:nvSpPr>
          <p:cNvPr id="1691" name="Google Shape;1691;p61"/>
          <p:cNvSpPr txBox="1"/>
          <p:nvPr/>
        </p:nvSpPr>
        <p:spPr>
          <a:xfrm>
            <a:off x="3526153" y="94855"/>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Subject</a:t>
            </a:r>
            <a:endParaRPr sz="2800" b="1" i="0" u="none" strike="noStrike" cap="none">
              <a:solidFill>
                <a:srgbClr val="3F3F3F"/>
              </a:solidFill>
              <a:latin typeface="Open Sans"/>
              <a:ea typeface="Open Sans"/>
              <a:cs typeface="Open Sans"/>
              <a:sym typeface="Open Sans"/>
            </a:endParaRPr>
          </a:p>
        </p:txBody>
      </p:sp>
      <p:pic>
        <p:nvPicPr>
          <p:cNvPr id="1692" name="Google Shape;1692;p61"/>
          <p:cNvPicPr preferRelativeResize="0"/>
          <p:nvPr/>
        </p:nvPicPr>
        <p:blipFill rotWithShape="1">
          <a:blip r:embed="rId3">
            <a:alphaModFix/>
          </a:blip>
          <a:srcRect/>
          <a:stretch/>
        </p:blipFill>
        <p:spPr>
          <a:xfrm>
            <a:off x="6979104" y="680474"/>
            <a:ext cx="2297748" cy="272383"/>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697"/>
        <p:cNvGrpSpPr/>
        <p:nvPr/>
      </p:nvGrpSpPr>
      <p:grpSpPr>
        <a:xfrm>
          <a:off x="0" y="0"/>
          <a:ext cx="0" cy="0"/>
          <a:chOff x="0" y="0"/>
          <a:chExt cx="0" cy="0"/>
        </a:xfrm>
      </p:grpSpPr>
      <p:sp>
        <p:nvSpPr>
          <p:cNvPr id="1698" name="Google Shape;1698;g6b6c14001a_1_8"/>
          <p:cNvSpPr txBox="1"/>
          <p:nvPr/>
        </p:nvSpPr>
        <p:spPr>
          <a:xfrm>
            <a:off x="3526153" y="94855"/>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Subject</a:t>
            </a:r>
            <a:endParaRPr sz="2800" b="1" i="0" u="none" strike="noStrike" cap="none">
              <a:solidFill>
                <a:srgbClr val="3F3F3F"/>
              </a:solidFill>
              <a:latin typeface="Open Sans"/>
              <a:ea typeface="Open Sans"/>
              <a:cs typeface="Open Sans"/>
              <a:sym typeface="Open Sans"/>
            </a:endParaRPr>
          </a:p>
        </p:txBody>
      </p:sp>
      <p:pic>
        <p:nvPicPr>
          <p:cNvPr id="1699" name="Google Shape;1699;g6b6c14001a_1_8"/>
          <p:cNvPicPr preferRelativeResize="0"/>
          <p:nvPr/>
        </p:nvPicPr>
        <p:blipFill rotWithShape="1">
          <a:blip r:embed="rId3">
            <a:alphaModFix/>
          </a:blip>
          <a:srcRect/>
          <a:stretch/>
        </p:blipFill>
        <p:spPr>
          <a:xfrm>
            <a:off x="6979104" y="680474"/>
            <a:ext cx="2297747" cy="272383"/>
          </a:xfrm>
          <a:prstGeom prst="rect">
            <a:avLst/>
          </a:prstGeom>
          <a:noFill/>
          <a:ln>
            <a:noFill/>
          </a:ln>
        </p:spPr>
      </p:pic>
      <p:sp>
        <p:nvSpPr>
          <p:cNvPr id="1700" name="Google Shape;1700;g6b6c14001a_1_8"/>
          <p:cNvSpPr/>
          <p:nvPr/>
        </p:nvSpPr>
        <p:spPr>
          <a:xfrm>
            <a:off x="1361300" y="2755900"/>
            <a:ext cx="12167700" cy="41388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628650" marR="0" lvl="0" indent="-171450" algn="l" rtl="0">
              <a:lnSpc>
                <a:spcPct val="150000"/>
              </a:lnSpc>
              <a:spcBef>
                <a:spcPts val="0"/>
              </a:spcBef>
              <a:spcAft>
                <a:spcPts val="0"/>
              </a:spcAft>
              <a:buClr>
                <a:srgbClr val="3F3F3F"/>
              </a:buClr>
              <a:buSzPts val="2200"/>
              <a:buFont typeface="Arial"/>
              <a:buAutoNum type="arabicPeriod" startAt="9"/>
            </a:pPr>
            <a:r>
              <a:rPr lang="en-US" sz="2200" b="0" i="0" u="none" strike="noStrike" cap="none">
                <a:solidFill>
                  <a:srgbClr val="3F3F3F"/>
                </a:solidFill>
                <a:latin typeface="Open Sans"/>
                <a:ea typeface="Open Sans"/>
                <a:cs typeface="Open Sans"/>
                <a:sym typeface="Open Sans"/>
              </a:rPr>
              <a:t>Click the new team</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startAt="9"/>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Add Users </a:t>
            </a:r>
            <a:r>
              <a:rPr lang="en-US" sz="2200" b="0" i="0" u="none" strike="noStrike" cap="none">
                <a:solidFill>
                  <a:srgbClr val="3F3F3F"/>
                </a:solidFill>
                <a:latin typeface="Open Sans"/>
                <a:ea typeface="Open Sans"/>
                <a:cs typeface="Open Sans"/>
                <a:sym typeface="Open Sans"/>
              </a:rPr>
              <a:t>in the details pane</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startAt="9"/>
            </a:pPr>
            <a:r>
              <a:rPr lang="en-US" sz="2200" b="0" i="0" u="none" strike="noStrike" cap="none">
                <a:solidFill>
                  <a:srgbClr val="3F3F3F"/>
                </a:solidFill>
                <a:latin typeface="Open Sans"/>
                <a:ea typeface="Open Sans"/>
                <a:cs typeface="Open Sans"/>
                <a:sym typeface="Open Sans"/>
              </a:rPr>
              <a:t>Choose the users to add it to the team</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startAt="9"/>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Add Users</a:t>
            </a:r>
            <a:endParaRPr sz="2200" b="0" i="0" u="none" strike="noStrike" cap="none">
              <a:solidFill>
                <a:srgbClr val="3F3F3F"/>
              </a:solidFill>
              <a:latin typeface="Open Sans"/>
              <a:ea typeface="Open Sans"/>
              <a:cs typeface="Open Sans"/>
              <a:sym typeface="Open Sans"/>
            </a:endParaRPr>
          </a:p>
          <a:p>
            <a:pPr marL="628650" marR="0" lvl="0" indent="-171450" algn="l" rtl="0">
              <a:lnSpc>
                <a:spcPct val="150000"/>
              </a:lnSpc>
              <a:spcBef>
                <a:spcPts val="0"/>
              </a:spcBef>
              <a:spcAft>
                <a:spcPts val="0"/>
              </a:spcAft>
              <a:buClr>
                <a:srgbClr val="3F3F3F"/>
              </a:buClr>
              <a:buSzPts val="2200"/>
              <a:buFont typeface="Arial"/>
              <a:buAutoNum type="arabicPeriod" startAt="9"/>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Yes </a:t>
            </a:r>
            <a:r>
              <a:rPr lang="en-US" sz="2200" b="0" i="0" u="none" strike="noStrike" cap="none">
                <a:solidFill>
                  <a:srgbClr val="3F3F3F"/>
                </a:solidFill>
                <a:latin typeface="Open Sans"/>
                <a:ea typeface="Open Sans"/>
                <a:cs typeface="Open Sans"/>
                <a:sym typeface="Open Sans"/>
              </a:rPr>
              <a:t>to </a:t>
            </a:r>
            <a:r>
              <a:rPr lang="en-US" sz="2200" b="1" i="0" u="none" strike="noStrike" cap="none">
                <a:solidFill>
                  <a:srgbClr val="3F3F3F"/>
                </a:solidFill>
                <a:latin typeface="Open Sans"/>
                <a:ea typeface="Open Sans"/>
                <a:cs typeface="Open Sans"/>
                <a:sym typeface="Open Sans"/>
              </a:rPr>
              <a:t>Enable Sync Team Members</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startAt="9"/>
            </a:pPr>
            <a:r>
              <a:rPr lang="en-US" sz="2200" b="0" i="0" u="none" strike="noStrike" cap="none">
                <a:solidFill>
                  <a:srgbClr val="3F3F3F"/>
                </a:solidFill>
                <a:latin typeface="Open Sans"/>
                <a:ea typeface="Open Sans"/>
                <a:cs typeface="Open Sans"/>
                <a:sym typeface="Open Sans"/>
              </a:rPr>
              <a:t>Choose </a:t>
            </a:r>
            <a:r>
              <a:rPr lang="en-US" sz="2200" b="1" i="0" u="none" strike="noStrike" cap="none">
                <a:solidFill>
                  <a:srgbClr val="3F3F3F"/>
                </a:solidFill>
                <a:latin typeface="Open Sans"/>
                <a:ea typeface="Open Sans"/>
                <a:cs typeface="Open Sans"/>
                <a:sym typeface="Open Sans"/>
              </a:rPr>
              <a:t>LDAP Match Method</a:t>
            </a:r>
            <a:endParaRPr sz="1400" b="0" i="0" u="none" strike="noStrike" cap="none">
              <a:solidFill>
                <a:srgbClr val="3F3F3F"/>
              </a:solidFill>
              <a:latin typeface="Arial"/>
              <a:ea typeface="Arial"/>
              <a:cs typeface="Arial"/>
              <a:sym typeface="Arial"/>
            </a:endParaRPr>
          </a:p>
          <a:p>
            <a:pPr marL="628650" marR="0" lvl="0" indent="-171450" algn="l" rtl="0">
              <a:lnSpc>
                <a:spcPct val="150000"/>
              </a:lnSpc>
              <a:spcBef>
                <a:spcPts val="0"/>
              </a:spcBef>
              <a:spcAft>
                <a:spcPts val="0"/>
              </a:spcAft>
              <a:buClr>
                <a:srgbClr val="3F3F3F"/>
              </a:buClr>
              <a:buSzPts val="2200"/>
              <a:buFont typeface="Arial"/>
              <a:buAutoNum type="arabicPeriod" startAt="9"/>
            </a:pPr>
            <a:r>
              <a:rPr lang="en-US" sz="2200" b="0" i="0" u="none" strike="noStrike" cap="none">
                <a:solidFill>
                  <a:srgbClr val="3F3F3F"/>
                </a:solidFill>
                <a:latin typeface="Open Sans"/>
                <a:ea typeface="Open Sans"/>
                <a:cs typeface="Open Sans"/>
                <a:sym typeface="Open Sans"/>
              </a:rPr>
              <a:t>Choose </a:t>
            </a:r>
            <a:r>
              <a:rPr lang="en-US" sz="2200" b="1" i="0" u="none" strike="noStrike" cap="none">
                <a:solidFill>
                  <a:srgbClr val="3F3F3F"/>
                </a:solidFill>
                <a:latin typeface="Open Sans"/>
                <a:ea typeface="Open Sans"/>
                <a:cs typeface="Open Sans"/>
                <a:sym typeface="Open Sans"/>
              </a:rPr>
              <a:t>Immediately Sync Team Members</a:t>
            </a:r>
            <a:endParaRPr sz="2200" b="0" i="0" u="none" strike="noStrike" cap="none">
              <a:solidFill>
                <a:srgbClr val="3F3F3F"/>
              </a:solidFill>
              <a:latin typeface="Open Sans"/>
              <a:ea typeface="Open Sans"/>
              <a:cs typeface="Open Sans"/>
              <a:sym typeface="Open Sans"/>
            </a:endParaRPr>
          </a:p>
        </p:txBody>
      </p:sp>
      <p:sp>
        <p:nvSpPr>
          <p:cNvPr id="1701" name="Google Shape;1701;g6b6c14001a_1_8"/>
          <p:cNvSpPr/>
          <p:nvPr/>
        </p:nvSpPr>
        <p:spPr>
          <a:xfrm>
            <a:off x="1361300" y="1555375"/>
            <a:ext cx="46218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an organization and team:</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705"/>
        <p:cNvGrpSpPr/>
        <p:nvPr/>
      </p:nvGrpSpPr>
      <p:grpSpPr>
        <a:xfrm>
          <a:off x="0" y="0"/>
          <a:ext cx="0" cy="0"/>
          <a:chOff x="0" y="0"/>
          <a:chExt cx="0" cy="0"/>
        </a:xfrm>
      </p:grpSpPr>
      <p:sp>
        <p:nvSpPr>
          <p:cNvPr id="1706" name="Google Shape;1706;p62"/>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Grant: Role</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711"/>
        <p:cNvGrpSpPr/>
        <p:nvPr/>
      </p:nvGrpSpPr>
      <p:grpSpPr>
        <a:xfrm>
          <a:off x="0" y="0"/>
          <a:ext cx="0" cy="0"/>
          <a:chOff x="0" y="0"/>
          <a:chExt cx="0" cy="0"/>
        </a:xfrm>
      </p:grpSpPr>
      <p:grpSp>
        <p:nvGrpSpPr>
          <p:cNvPr id="1712" name="Google Shape;1712;p63"/>
          <p:cNvGrpSpPr/>
          <p:nvPr/>
        </p:nvGrpSpPr>
        <p:grpSpPr>
          <a:xfrm rot="-759338">
            <a:off x="5152160" y="2368393"/>
            <a:ext cx="1201751" cy="1248147"/>
            <a:chOff x="5748599" y="1943749"/>
            <a:chExt cx="1409489" cy="1592250"/>
          </a:xfrm>
        </p:grpSpPr>
        <p:sp>
          <p:nvSpPr>
            <p:cNvPr id="1713" name="Google Shape;1713;p63"/>
            <p:cNvSpPr/>
            <p:nvPr/>
          </p:nvSpPr>
          <p:spPr>
            <a:xfrm rot="-3069022">
              <a:off x="5550448" y="2945286"/>
              <a:ext cx="1290129" cy="108574"/>
            </a:xfrm>
            <a:prstGeom prst="rect">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714" name="Google Shape;1714;p63"/>
            <p:cNvSpPr/>
            <p:nvPr/>
          </p:nvSpPr>
          <p:spPr>
            <a:xfrm>
              <a:off x="6317654" y="1943749"/>
              <a:ext cx="840434" cy="825904"/>
            </a:xfrm>
            <a:custGeom>
              <a:avLst/>
              <a:gdLst/>
              <a:ahLst/>
              <a:cxnLst/>
              <a:rect l="l" t="t" r="r" b="b"/>
              <a:pathLst>
                <a:path w="1040" h="1031" extrusionOk="0">
                  <a:moveTo>
                    <a:pt x="0" y="517"/>
                  </a:moveTo>
                  <a:lnTo>
                    <a:pt x="0" y="517"/>
                  </a:lnTo>
                  <a:cubicBezTo>
                    <a:pt x="0" y="230"/>
                    <a:pt x="232" y="0"/>
                    <a:pt x="519" y="0"/>
                  </a:cubicBezTo>
                  <a:cubicBezTo>
                    <a:pt x="807" y="0"/>
                    <a:pt x="1039" y="230"/>
                    <a:pt x="1039" y="517"/>
                  </a:cubicBezTo>
                  <a:cubicBezTo>
                    <a:pt x="1039" y="801"/>
                    <a:pt x="807" y="1030"/>
                    <a:pt x="519" y="1030"/>
                  </a:cubicBezTo>
                  <a:cubicBezTo>
                    <a:pt x="232" y="1030"/>
                    <a:pt x="0" y="801"/>
                    <a:pt x="0" y="517"/>
                  </a:cubicBezTo>
                </a:path>
              </a:pathLst>
            </a:custGeom>
            <a:solidFill>
              <a:srgbClr val="EF6461"/>
            </a:solidFill>
            <a:ln w="9525"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grpSp>
      <p:grpSp>
        <p:nvGrpSpPr>
          <p:cNvPr id="1715" name="Google Shape;1715;p63"/>
          <p:cNvGrpSpPr/>
          <p:nvPr/>
        </p:nvGrpSpPr>
        <p:grpSpPr>
          <a:xfrm rot="1103533">
            <a:off x="5022955" y="5398529"/>
            <a:ext cx="1306991" cy="1248110"/>
            <a:chOff x="6090515" y="5317958"/>
            <a:chExt cx="1541039" cy="1582182"/>
          </a:xfrm>
        </p:grpSpPr>
        <p:sp>
          <p:nvSpPr>
            <p:cNvPr id="1716" name="Google Shape;1716;p63"/>
            <p:cNvSpPr/>
            <p:nvPr/>
          </p:nvSpPr>
          <p:spPr>
            <a:xfrm rot="-8095463">
              <a:off x="5939415" y="5758738"/>
              <a:ext cx="1290129" cy="108574"/>
            </a:xfrm>
            <a:prstGeom prst="rect">
              <a:avLst/>
            </a:prstGeom>
            <a:solidFill>
              <a:srgbClr val="0075C4"/>
            </a:solidFill>
            <a:ln w="25400" cap="flat" cmpd="sng">
              <a:solidFill>
                <a:srgbClr val="0075C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717" name="Google Shape;1717;p63"/>
            <p:cNvSpPr/>
            <p:nvPr/>
          </p:nvSpPr>
          <p:spPr>
            <a:xfrm>
              <a:off x="6783876" y="6066991"/>
              <a:ext cx="847679" cy="833149"/>
            </a:xfrm>
            <a:custGeom>
              <a:avLst/>
              <a:gdLst/>
              <a:ahLst/>
              <a:cxnLst/>
              <a:rect l="l" t="t" r="r" b="b"/>
              <a:pathLst>
                <a:path w="1048" h="1040" extrusionOk="0">
                  <a:moveTo>
                    <a:pt x="0" y="519"/>
                  </a:moveTo>
                  <a:lnTo>
                    <a:pt x="0" y="519"/>
                  </a:lnTo>
                  <a:cubicBezTo>
                    <a:pt x="0" y="232"/>
                    <a:pt x="235" y="0"/>
                    <a:pt x="522" y="0"/>
                  </a:cubicBezTo>
                  <a:cubicBezTo>
                    <a:pt x="812" y="0"/>
                    <a:pt x="1047" y="232"/>
                    <a:pt x="1047" y="519"/>
                  </a:cubicBezTo>
                  <a:cubicBezTo>
                    <a:pt x="1047" y="807"/>
                    <a:pt x="812" y="1039"/>
                    <a:pt x="522" y="1039"/>
                  </a:cubicBezTo>
                  <a:cubicBezTo>
                    <a:pt x="235" y="1039"/>
                    <a:pt x="0" y="807"/>
                    <a:pt x="0" y="519"/>
                  </a:cubicBezTo>
                </a:path>
              </a:pathLst>
            </a:custGeom>
            <a:solidFill>
              <a:srgbClr val="0075C4"/>
            </a:solidFill>
            <a:ln w="9525" cap="flat" cmpd="sng">
              <a:solidFill>
                <a:srgbClr val="0075C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grpSp>
      <p:grpSp>
        <p:nvGrpSpPr>
          <p:cNvPr id="1718" name="Google Shape;1718;p63"/>
          <p:cNvGrpSpPr/>
          <p:nvPr/>
        </p:nvGrpSpPr>
        <p:grpSpPr>
          <a:xfrm rot="-1994332">
            <a:off x="6260913" y="3229636"/>
            <a:ext cx="1545446" cy="666134"/>
            <a:chOff x="6535206" y="4155425"/>
            <a:chExt cx="1859321" cy="825904"/>
          </a:xfrm>
        </p:grpSpPr>
        <p:sp>
          <p:nvSpPr>
            <p:cNvPr id="1719" name="Google Shape;1719;p63"/>
            <p:cNvSpPr/>
            <p:nvPr/>
          </p:nvSpPr>
          <p:spPr>
            <a:xfrm rot="10800000">
              <a:off x="6535206" y="4514090"/>
              <a:ext cx="1290129" cy="108574"/>
            </a:xfrm>
            <a:prstGeom prst="rect">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720" name="Google Shape;1720;p63"/>
            <p:cNvSpPr/>
            <p:nvPr/>
          </p:nvSpPr>
          <p:spPr>
            <a:xfrm>
              <a:off x="7554093" y="4155425"/>
              <a:ext cx="840434" cy="825904"/>
            </a:xfrm>
            <a:custGeom>
              <a:avLst/>
              <a:gdLst/>
              <a:ahLst/>
              <a:cxnLst/>
              <a:rect l="l" t="t" r="r" b="b"/>
              <a:pathLst>
                <a:path w="1040" h="1031" extrusionOk="0">
                  <a:moveTo>
                    <a:pt x="0" y="517"/>
                  </a:moveTo>
                  <a:lnTo>
                    <a:pt x="0" y="517"/>
                  </a:lnTo>
                  <a:cubicBezTo>
                    <a:pt x="0" y="230"/>
                    <a:pt x="232" y="0"/>
                    <a:pt x="519" y="0"/>
                  </a:cubicBezTo>
                  <a:cubicBezTo>
                    <a:pt x="807" y="0"/>
                    <a:pt x="1039" y="230"/>
                    <a:pt x="1039" y="517"/>
                  </a:cubicBezTo>
                  <a:cubicBezTo>
                    <a:pt x="1039" y="801"/>
                    <a:pt x="807" y="1030"/>
                    <a:pt x="519" y="1030"/>
                  </a:cubicBezTo>
                  <a:cubicBezTo>
                    <a:pt x="232" y="1030"/>
                    <a:pt x="0" y="801"/>
                    <a:pt x="0" y="517"/>
                  </a:cubicBezTo>
                </a:path>
              </a:pathLst>
            </a:custGeom>
            <a:solidFill>
              <a:srgbClr val="0FCFE8"/>
            </a:solidFill>
            <a:ln w="9525"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grpSp>
      <p:grpSp>
        <p:nvGrpSpPr>
          <p:cNvPr id="1721" name="Google Shape;1721;p63"/>
          <p:cNvGrpSpPr/>
          <p:nvPr/>
        </p:nvGrpSpPr>
        <p:grpSpPr>
          <a:xfrm rot="1991350">
            <a:off x="6136197" y="5206500"/>
            <a:ext cx="1545457" cy="666099"/>
            <a:chOff x="6535206" y="4155425"/>
            <a:chExt cx="1859321" cy="825904"/>
          </a:xfrm>
        </p:grpSpPr>
        <p:sp>
          <p:nvSpPr>
            <p:cNvPr id="1722" name="Google Shape;1722;p63"/>
            <p:cNvSpPr/>
            <p:nvPr/>
          </p:nvSpPr>
          <p:spPr>
            <a:xfrm rot="10800000">
              <a:off x="6535206" y="4514090"/>
              <a:ext cx="1290129" cy="108574"/>
            </a:xfrm>
            <a:prstGeom prst="rect">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723" name="Google Shape;1723;p63"/>
            <p:cNvSpPr/>
            <p:nvPr/>
          </p:nvSpPr>
          <p:spPr>
            <a:xfrm>
              <a:off x="7554093" y="4155425"/>
              <a:ext cx="840434" cy="825904"/>
            </a:xfrm>
            <a:custGeom>
              <a:avLst/>
              <a:gdLst/>
              <a:ahLst/>
              <a:cxnLst/>
              <a:rect l="l" t="t" r="r" b="b"/>
              <a:pathLst>
                <a:path w="1040" h="1031" extrusionOk="0">
                  <a:moveTo>
                    <a:pt x="0" y="517"/>
                  </a:moveTo>
                  <a:lnTo>
                    <a:pt x="0" y="517"/>
                  </a:lnTo>
                  <a:cubicBezTo>
                    <a:pt x="0" y="230"/>
                    <a:pt x="232" y="0"/>
                    <a:pt x="519" y="0"/>
                  </a:cubicBezTo>
                  <a:cubicBezTo>
                    <a:pt x="807" y="0"/>
                    <a:pt x="1039" y="230"/>
                    <a:pt x="1039" y="517"/>
                  </a:cubicBezTo>
                  <a:cubicBezTo>
                    <a:pt x="1039" y="801"/>
                    <a:pt x="807" y="1030"/>
                    <a:pt x="519" y="1030"/>
                  </a:cubicBezTo>
                  <a:cubicBezTo>
                    <a:pt x="232" y="1030"/>
                    <a:pt x="0" y="801"/>
                    <a:pt x="0" y="517"/>
                  </a:cubicBezTo>
                </a:path>
              </a:pathLst>
            </a:custGeom>
            <a:solidFill>
              <a:srgbClr val="EF6461"/>
            </a:solidFill>
            <a:ln w="9525"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grpSp>
      <p:grpSp>
        <p:nvGrpSpPr>
          <p:cNvPr id="1724" name="Google Shape;1724;p63"/>
          <p:cNvGrpSpPr/>
          <p:nvPr/>
        </p:nvGrpSpPr>
        <p:grpSpPr>
          <a:xfrm>
            <a:off x="6691243" y="4233377"/>
            <a:ext cx="1593252" cy="643627"/>
            <a:chOff x="6535206" y="4155425"/>
            <a:chExt cx="1859321" cy="825904"/>
          </a:xfrm>
        </p:grpSpPr>
        <p:sp>
          <p:nvSpPr>
            <p:cNvPr id="1725" name="Google Shape;1725;p63"/>
            <p:cNvSpPr/>
            <p:nvPr/>
          </p:nvSpPr>
          <p:spPr>
            <a:xfrm rot="10800000">
              <a:off x="6535206" y="4514090"/>
              <a:ext cx="1290129" cy="108574"/>
            </a:xfrm>
            <a:prstGeom prst="rect">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1726" name="Google Shape;1726;p63"/>
            <p:cNvSpPr/>
            <p:nvPr/>
          </p:nvSpPr>
          <p:spPr>
            <a:xfrm>
              <a:off x="7554093" y="4155425"/>
              <a:ext cx="840434" cy="825904"/>
            </a:xfrm>
            <a:custGeom>
              <a:avLst/>
              <a:gdLst/>
              <a:ahLst/>
              <a:cxnLst/>
              <a:rect l="l" t="t" r="r" b="b"/>
              <a:pathLst>
                <a:path w="1040" h="1031" extrusionOk="0">
                  <a:moveTo>
                    <a:pt x="0" y="517"/>
                  </a:moveTo>
                  <a:lnTo>
                    <a:pt x="0" y="517"/>
                  </a:lnTo>
                  <a:cubicBezTo>
                    <a:pt x="0" y="230"/>
                    <a:pt x="232" y="0"/>
                    <a:pt x="519" y="0"/>
                  </a:cubicBezTo>
                  <a:cubicBezTo>
                    <a:pt x="807" y="0"/>
                    <a:pt x="1039" y="230"/>
                    <a:pt x="1039" y="517"/>
                  </a:cubicBezTo>
                  <a:cubicBezTo>
                    <a:pt x="1039" y="801"/>
                    <a:pt x="807" y="1030"/>
                    <a:pt x="519" y="1030"/>
                  </a:cubicBezTo>
                  <a:cubicBezTo>
                    <a:pt x="232" y="1030"/>
                    <a:pt x="0" y="801"/>
                    <a:pt x="0" y="517"/>
                  </a:cubicBezTo>
                </a:path>
              </a:pathLst>
            </a:custGeom>
            <a:solidFill>
              <a:srgbClr val="E4B363"/>
            </a:solidFill>
            <a:ln w="9525"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grpSp>
      <p:sp>
        <p:nvSpPr>
          <p:cNvPr id="1727" name="Google Shape;1727;p63"/>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Role</a:t>
            </a:r>
            <a:endParaRPr/>
          </a:p>
        </p:txBody>
      </p:sp>
      <p:pic>
        <p:nvPicPr>
          <p:cNvPr id="1728" name="Google Shape;1728;p63"/>
          <p:cNvPicPr preferRelativeResize="0"/>
          <p:nvPr/>
        </p:nvPicPr>
        <p:blipFill rotWithShape="1">
          <a:blip r:embed="rId3">
            <a:alphaModFix/>
          </a:blip>
          <a:srcRect/>
          <a:stretch/>
        </p:blipFill>
        <p:spPr>
          <a:xfrm>
            <a:off x="7343303" y="679520"/>
            <a:ext cx="1569393" cy="272383"/>
          </a:xfrm>
          <a:prstGeom prst="rect">
            <a:avLst/>
          </a:prstGeom>
          <a:noFill/>
          <a:ln>
            <a:noFill/>
          </a:ln>
        </p:spPr>
      </p:pic>
      <p:grpSp>
        <p:nvGrpSpPr>
          <p:cNvPr id="1729" name="Google Shape;1729;p63"/>
          <p:cNvGrpSpPr/>
          <p:nvPr/>
        </p:nvGrpSpPr>
        <p:grpSpPr>
          <a:xfrm>
            <a:off x="4232303" y="3421333"/>
            <a:ext cx="2551573" cy="2294089"/>
            <a:chOff x="3201188" y="2677705"/>
            <a:chExt cx="1426531" cy="1426531"/>
          </a:xfrm>
        </p:grpSpPr>
        <p:sp>
          <p:nvSpPr>
            <p:cNvPr id="1730" name="Google Shape;1730;p63"/>
            <p:cNvSpPr/>
            <p:nvPr/>
          </p:nvSpPr>
          <p:spPr>
            <a:xfrm>
              <a:off x="3201188" y="2677705"/>
              <a:ext cx="1426531" cy="1426531"/>
            </a:xfrm>
            <a:prstGeom prst="ellipse">
              <a:avLst/>
            </a:prstGeom>
            <a:solidFill>
              <a:srgbClr val="3A40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731" name="Google Shape;1731;p63"/>
            <p:cNvSpPr/>
            <p:nvPr/>
          </p:nvSpPr>
          <p:spPr>
            <a:xfrm>
              <a:off x="3344000" y="2820676"/>
              <a:ext cx="1140908" cy="1140589"/>
            </a:xfrm>
            <a:prstGeom prst="ellipse">
              <a:avLst/>
            </a:prstGeom>
            <a:solidFill>
              <a:srgbClr val="FAFA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200"/>
                <a:buFont typeface="Open Sans"/>
                <a:buNone/>
              </a:pPr>
              <a:r>
                <a:rPr lang="en-US" sz="2200" b="0" i="0" u="none" strike="noStrike" cap="none">
                  <a:solidFill>
                    <a:srgbClr val="3F3F3F"/>
                  </a:solidFill>
                  <a:latin typeface="Open Sans"/>
                  <a:ea typeface="Open Sans"/>
                  <a:cs typeface="Open Sans"/>
                  <a:sym typeface="Open Sans"/>
                </a:rPr>
                <a:t>In-built roles</a:t>
              </a:r>
              <a:endParaRPr sz="2200" b="0" i="0" u="none" strike="noStrike" cap="none">
                <a:solidFill>
                  <a:srgbClr val="3F3F3F"/>
                </a:solidFill>
                <a:latin typeface="Open Sans"/>
                <a:ea typeface="Open Sans"/>
                <a:cs typeface="Open Sans"/>
                <a:sym typeface="Open Sans"/>
              </a:endParaRPr>
            </a:p>
          </p:txBody>
        </p:sp>
      </p:grpSp>
      <p:sp>
        <p:nvSpPr>
          <p:cNvPr id="1732" name="Google Shape;1732;p63"/>
          <p:cNvSpPr txBox="1"/>
          <p:nvPr/>
        </p:nvSpPr>
        <p:spPr>
          <a:xfrm>
            <a:off x="6411718" y="2005543"/>
            <a:ext cx="31896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None</a:t>
            </a:r>
            <a:endParaRPr sz="2200" b="0" i="0" u="none" strike="noStrike" cap="none">
              <a:solidFill>
                <a:srgbClr val="3F3F3F"/>
              </a:solidFill>
              <a:latin typeface="Open Sans"/>
              <a:ea typeface="Open Sans"/>
              <a:cs typeface="Open Sans"/>
              <a:sym typeface="Open Sans"/>
            </a:endParaRPr>
          </a:p>
        </p:txBody>
      </p:sp>
      <p:sp>
        <p:nvSpPr>
          <p:cNvPr id="1733" name="Google Shape;1733;p63"/>
          <p:cNvSpPr txBox="1"/>
          <p:nvPr/>
        </p:nvSpPr>
        <p:spPr>
          <a:xfrm>
            <a:off x="8801103" y="4358187"/>
            <a:ext cx="31896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Restricted control</a:t>
            </a:r>
            <a:endParaRPr sz="2200" b="0" i="0" u="none" strike="noStrike" cap="none">
              <a:solidFill>
                <a:srgbClr val="3F3F3F"/>
              </a:solidFill>
              <a:latin typeface="Open Sans"/>
              <a:ea typeface="Open Sans"/>
              <a:cs typeface="Open Sans"/>
              <a:sym typeface="Open Sans"/>
            </a:endParaRPr>
          </a:p>
        </p:txBody>
      </p:sp>
      <p:sp>
        <p:nvSpPr>
          <p:cNvPr id="1734" name="Google Shape;1734;p63"/>
          <p:cNvSpPr txBox="1"/>
          <p:nvPr/>
        </p:nvSpPr>
        <p:spPr>
          <a:xfrm>
            <a:off x="8005164" y="5649000"/>
            <a:ext cx="31896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Scheduler</a:t>
            </a:r>
            <a:endParaRPr sz="2200" b="0" i="0" u="none" strike="noStrike" cap="none">
              <a:solidFill>
                <a:srgbClr val="3F3F3F"/>
              </a:solidFill>
              <a:latin typeface="Open Sans"/>
              <a:ea typeface="Open Sans"/>
              <a:cs typeface="Open Sans"/>
              <a:sym typeface="Open Sans"/>
            </a:endParaRPr>
          </a:p>
        </p:txBody>
      </p:sp>
      <p:sp>
        <p:nvSpPr>
          <p:cNvPr id="1735" name="Google Shape;1735;p63"/>
          <p:cNvSpPr txBox="1"/>
          <p:nvPr/>
        </p:nvSpPr>
        <p:spPr>
          <a:xfrm>
            <a:off x="8005164" y="3030564"/>
            <a:ext cx="31896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View-only</a:t>
            </a:r>
            <a:endParaRPr sz="2200" b="0" i="0" u="none" strike="noStrike" cap="none">
              <a:solidFill>
                <a:srgbClr val="3F3F3F"/>
              </a:solidFill>
              <a:latin typeface="Open Sans"/>
              <a:ea typeface="Open Sans"/>
              <a:cs typeface="Open Sans"/>
              <a:sym typeface="Open Sans"/>
            </a:endParaRPr>
          </a:p>
        </p:txBody>
      </p:sp>
      <p:sp>
        <p:nvSpPr>
          <p:cNvPr id="1736" name="Google Shape;1736;p63"/>
          <p:cNvSpPr txBox="1"/>
          <p:nvPr/>
        </p:nvSpPr>
        <p:spPr>
          <a:xfrm>
            <a:off x="6411716" y="6755630"/>
            <a:ext cx="31896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Full-control</a:t>
            </a: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7"/>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Docker Enterprise: Overview</a:t>
            </a:r>
            <a:endParaRPr/>
          </a:p>
        </p:txBody>
      </p:sp>
      <p:pic>
        <p:nvPicPr>
          <p:cNvPr id="882" name="Google Shape;882;p7"/>
          <p:cNvPicPr preferRelativeResize="0"/>
          <p:nvPr/>
        </p:nvPicPr>
        <p:blipFill rotWithShape="1">
          <a:blip r:embed="rId3">
            <a:alphaModFix/>
          </a:blip>
          <a:srcRect/>
          <a:stretch/>
        </p:blipFill>
        <p:spPr>
          <a:xfrm>
            <a:off x="4682933" y="546448"/>
            <a:ext cx="6890150" cy="530797"/>
          </a:xfrm>
          <a:prstGeom prst="rect">
            <a:avLst/>
          </a:prstGeom>
          <a:noFill/>
          <a:ln>
            <a:noFill/>
          </a:ln>
        </p:spPr>
      </p:pic>
      <p:graphicFrame>
        <p:nvGraphicFramePr>
          <p:cNvPr id="883" name="Google Shape;883;p7"/>
          <p:cNvGraphicFramePr/>
          <p:nvPr/>
        </p:nvGraphicFramePr>
        <p:xfrm>
          <a:off x="1066799" y="2635955"/>
          <a:ext cx="3000000" cy="3000000"/>
        </p:xfrm>
        <a:graphic>
          <a:graphicData uri="http://schemas.openxmlformats.org/drawingml/2006/table">
            <a:tbl>
              <a:tblPr firstRow="1" bandRow="1">
                <a:noFill/>
                <a:tableStyleId>{59A9444F-7D21-4988-8F10-8423E9009EF1}</a:tableStyleId>
              </a:tblPr>
              <a:tblGrid>
                <a:gridCol w="5465750">
                  <a:extLst>
                    <a:ext uri="{9D8B030D-6E8A-4147-A177-3AD203B41FA5}">
                      <a16:colId xmlns:a16="http://schemas.microsoft.com/office/drawing/2014/main" val="20000"/>
                    </a:ext>
                  </a:extLst>
                </a:gridCol>
                <a:gridCol w="2696400">
                  <a:extLst>
                    <a:ext uri="{9D8B030D-6E8A-4147-A177-3AD203B41FA5}">
                      <a16:colId xmlns:a16="http://schemas.microsoft.com/office/drawing/2014/main" val="20001"/>
                    </a:ext>
                  </a:extLst>
                </a:gridCol>
                <a:gridCol w="2895500">
                  <a:extLst>
                    <a:ext uri="{9D8B030D-6E8A-4147-A177-3AD203B41FA5}">
                      <a16:colId xmlns:a16="http://schemas.microsoft.com/office/drawing/2014/main" val="20002"/>
                    </a:ext>
                  </a:extLst>
                </a:gridCol>
                <a:gridCol w="3240025">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Capabilities</a:t>
                      </a:r>
                      <a:endParaRPr sz="1400" u="none" strike="noStrike" cap="none"/>
                    </a:p>
                  </a:txBody>
                  <a:tcPr marL="91450" marR="91450" marT="45725" marB="45725" anchor="ctr">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Docker Engine - Community</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Docker Engine - Enterprise</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u="none" strike="noStrike" cap="none">
                          <a:latin typeface="Open Sans"/>
                          <a:ea typeface="Open Sans"/>
                          <a:cs typeface="Open Sans"/>
                          <a:sym typeface="Open Sans"/>
                        </a:rPr>
                        <a:t>Docker Enterprise</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l" rtl="0">
                        <a:lnSpc>
                          <a:spcPct val="15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Container engine and built in networking, orchestration, and security</a:t>
                      </a:r>
                      <a:endParaRPr sz="1400" u="none" strike="noStrike" cap="none">
                        <a:solidFill>
                          <a:srgbClr val="3F3F3F"/>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Yes</a:t>
                      </a:r>
                      <a:endParaRPr sz="2200" u="none" strike="noStrike" cap="none">
                        <a:solidFill>
                          <a:srgbClr val="3F3F3F"/>
                        </a:solidFill>
                        <a:latin typeface="Open Sans"/>
                        <a:ea typeface="Open Sans"/>
                        <a:cs typeface="Open Sans"/>
                        <a:sym typeface="Open Sans"/>
                      </a:endParaRPr>
                    </a:p>
                  </a:txBody>
                  <a:tcPr marL="91450" marR="91450" marT="45725" marB="45725" anchor="ctr">
                    <a:lnL w="12700" cap="flat" cmpd="sng">
                      <a:solidFill>
                        <a:schemeClr val="lt1"/>
                      </a:solidFill>
                      <a:prstDash val="solid"/>
                      <a:round/>
                      <a:headEnd type="none" w="sm" len="sm"/>
                      <a:tailEnd type="none" w="sm" len="sm"/>
                    </a:lnL>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Yes</a:t>
                      </a:r>
                      <a:endParaRPr sz="2200" u="none" strike="noStrike" cap="none">
                        <a:solidFill>
                          <a:srgbClr val="3F3F3F"/>
                        </a:solidFill>
                        <a:latin typeface="Open Sans"/>
                        <a:ea typeface="Open Sans"/>
                        <a:cs typeface="Open Sans"/>
                        <a:sym typeface="Open Sans"/>
                      </a:endParaRPr>
                    </a:p>
                  </a:txBody>
                  <a:tcPr marL="91450" marR="91450" marT="45725" marB="45725" anchor="ct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Yes</a:t>
                      </a:r>
                      <a:endParaRPr sz="2200" u="none" strike="noStrike" cap="none">
                        <a:solidFill>
                          <a:srgbClr val="3F3F3F"/>
                        </a:solidFill>
                        <a:latin typeface="Open Sans"/>
                        <a:ea typeface="Open Sans"/>
                        <a:cs typeface="Open Sans"/>
                        <a:sym typeface="Open Sans"/>
                      </a:endParaRPr>
                    </a:p>
                  </a:txBody>
                  <a:tcPr marL="91450" marR="91450" marT="45725" marB="45725" anchor="ctr"/>
                </a:tc>
                <a:extLst>
                  <a:ext uri="{0D108BD9-81ED-4DB2-BD59-A6C34878D82A}">
                    <a16:rowId xmlns:a16="http://schemas.microsoft.com/office/drawing/2014/main" val="10001"/>
                  </a:ext>
                </a:extLst>
              </a:tr>
              <a:tr h="370850">
                <a:tc>
                  <a:txBody>
                    <a:bodyPr/>
                    <a:lstStyle/>
                    <a:p>
                      <a:pPr marL="0" marR="0" lvl="0" indent="0" algn="l" rtl="0">
                        <a:lnSpc>
                          <a:spcPct val="15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Certified infrastructure, plugins, and ISV containers</a:t>
                      </a:r>
                      <a:endParaRPr sz="1400" u="none" strike="noStrike" cap="none">
                        <a:solidFill>
                          <a:srgbClr val="3F3F3F"/>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t>
                      </a:r>
                      <a:endParaRPr sz="2200" u="none" strike="noStrike" cap="none">
                        <a:solidFill>
                          <a:srgbClr val="3F3F3F"/>
                        </a:solidFill>
                        <a:latin typeface="Open Sans"/>
                        <a:ea typeface="Open Sans"/>
                        <a:cs typeface="Open Sans"/>
                        <a:sym typeface="Open Sans"/>
                      </a:endParaRPr>
                    </a:p>
                  </a:txBody>
                  <a:tcPr marL="91450" marR="91450" marT="45725" marB="45725" anchor="ctr">
                    <a:lnL w="12700" cap="flat" cmpd="sng">
                      <a:solidFill>
                        <a:schemeClr val="lt1"/>
                      </a:solidFill>
                      <a:prstDash val="solid"/>
                      <a:round/>
                      <a:headEnd type="none" w="sm" len="sm"/>
                      <a:tailEnd type="none" w="sm" len="sm"/>
                    </a:lnL>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Yes</a:t>
                      </a:r>
                      <a:endParaRPr sz="2200" u="none" strike="noStrike" cap="none">
                        <a:solidFill>
                          <a:srgbClr val="3F3F3F"/>
                        </a:solidFill>
                        <a:latin typeface="Open Sans"/>
                        <a:ea typeface="Open Sans"/>
                        <a:cs typeface="Open Sans"/>
                        <a:sym typeface="Open Sans"/>
                      </a:endParaRPr>
                    </a:p>
                  </a:txBody>
                  <a:tcPr marL="91450" marR="91450" marT="45725" marB="45725" anchor="ct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Yes</a:t>
                      </a:r>
                      <a:endParaRPr sz="2200" u="none" strike="noStrike" cap="none">
                        <a:solidFill>
                          <a:srgbClr val="3F3F3F"/>
                        </a:solidFill>
                        <a:latin typeface="Open Sans"/>
                        <a:ea typeface="Open Sans"/>
                        <a:cs typeface="Open Sans"/>
                        <a:sym typeface="Open Sans"/>
                      </a:endParaRPr>
                    </a:p>
                  </a:txBody>
                  <a:tcPr marL="91450" marR="91450" marT="45725" marB="45725" anchor="ctr"/>
                </a:tc>
                <a:extLst>
                  <a:ext uri="{0D108BD9-81ED-4DB2-BD59-A6C34878D82A}">
                    <a16:rowId xmlns:a16="http://schemas.microsoft.com/office/drawing/2014/main" val="10002"/>
                  </a:ext>
                </a:extLst>
              </a:tr>
              <a:tr h="370850">
                <a:tc>
                  <a:txBody>
                    <a:bodyPr/>
                    <a:lstStyle/>
                    <a:p>
                      <a:pPr marL="0" marR="0" lvl="0" indent="0" algn="l" rtl="0">
                        <a:lnSpc>
                          <a:spcPct val="15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Image management</a:t>
                      </a:r>
                      <a:endParaRPr sz="1400" u="none" strike="noStrike" cap="none">
                        <a:solidFill>
                          <a:srgbClr val="3F3F3F"/>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t>
                      </a:r>
                      <a:endParaRPr sz="2200" u="none" strike="noStrike" cap="none">
                        <a:solidFill>
                          <a:srgbClr val="3F3F3F"/>
                        </a:solidFill>
                        <a:latin typeface="Open Sans"/>
                        <a:ea typeface="Open Sans"/>
                        <a:cs typeface="Open Sans"/>
                        <a:sym typeface="Open Sans"/>
                      </a:endParaRPr>
                    </a:p>
                  </a:txBody>
                  <a:tcPr marL="91450" marR="91450" marT="45725" marB="45725" anchor="ctr">
                    <a:lnL w="12700" cap="flat" cmpd="sng">
                      <a:solidFill>
                        <a:schemeClr val="lt1"/>
                      </a:solidFill>
                      <a:prstDash val="solid"/>
                      <a:round/>
                      <a:headEnd type="none" w="sm" len="sm"/>
                      <a:tailEnd type="none" w="sm" len="sm"/>
                    </a:lnL>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t>
                      </a:r>
                      <a:endParaRPr sz="2200" u="none" strike="noStrike" cap="none">
                        <a:solidFill>
                          <a:srgbClr val="3F3F3F"/>
                        </a:solidFill>
                        <a:latin typeface="Open Sans"/>
                        <a:ea typeface="Open Sans"/>
                        <a:cs typeface="Open Sans"/>
                        <a:sym typeface="Open Sans"/>
                      </a:endParaRPr>
                    </a:p>
                  </a:txBody>
                  <a:tcPr marL="91450" marR="91450" marT="45725" marB="45725" anchor="ct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Yes</a:t>
                      </a:r>
                      <a:endParaRPr sz="2200" u="none" strike="noStrike" cap="none">
                        <a:solidFill>
                          <a:srgbClr val="3F3F3F"/>
                        </a:solidFill>
                        <a:latin typeface="Open Sans"/>
                        <a:ea typeface="Open Sans"/>
                        <a:cs typeface="Open Sans"/>
                        <a:sym typeface="Open Sans"/>
                      </a:endParaRPr>
                    </a:p>
                  </a:txBody>
                  <a:tcPr marL="91450" marR="91450" marT="45725" marB="45725" anchor="ctr"/>
                </a:tc>
                <a:extLst>
                  <a:ext uri="{0D108BD9-81ED-4DB2-BD59-A6C34878D82A}">
                    <a16:rowId xmlns:a16="http://schemas.microsoft.com/office/drawing/2014/main" val="10003"/>
                  </a:ext>
                </a:extLst>
              </a:tr>
              <a:tr h="370850">
                <a:tc>
                  <a:txBody>
                    <a:bodyPr/>
                    <a:lstStyle/>
                    <a:p>
                      <a:pPr marL="0" marR="0" lvl="0" indent="0" algn="l" rtl="0">
                        <a:lnSpc>
                          <a:spcPct val="15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Container app management</a:t>
                      </a:r>
                      <a:endParaRPr sz="1400" u="none" strike="noStrike" cap="none">
                        <a:solidFill>
                          <a:srgbClr val="3F3F3F"/>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t>
                      </a:r>
                      <a:endParaRPr sz="2200" u="none" strike="noStrike" cap="none">
                        <a:solidFill>
                          <a:srgbClr val="3F3F3F"/>
                        </a:solidFill>
                        <a:latin typeface="Open Sans"/>
                        <a:ea typeface="Open Sans"/>
                        <a:cs typeface="Open Sans"/>
                        <a:sym typeface="Open Sans"/>
                      </a:endParaRPr>
                    </a:p>
                  </a:txBody>
                  <a:tcPr marL="91450" marR="91450" marT="45725" marB="45725" anchor="ctr">
                    <a:lnL w="12700" cap="flat" cmpd="sng">
                      <a:solidFill>
                        <a:schemeClr val="lt1"/>
                      </a:solidFill>
                      <a:prstDash val="solid"/>
                      <a:round/>
                      <a:headEnd type="none" w="sm" len="sm"/>
                      <a:tailEnd type="none" w="sm" len="sm"/>
                    </a:lnL>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t>
                      </a:r>
                      <a:endParaRPr sz="2200" u="none" strike="noStrike" cap="none">
                        <a:solidFill>
                          <a:srgbClr val="3F3F3F"/>
                        </a:solidFill>
                        <a:latin typeface="Open Sans"/>
                        <a:ea typeface="Open Sans"/>
                        <a:cs typeface="Open Sans"/>
                        <a:sym typeface="Open Sans"/>
                      </a:endParaRPr>
                    </a:p>
                  </a:txBody>
                  <a:tcPr marL="91450" marR="91450" marT="45725" marB="45725" anchor="ct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Yes</a:t>
                      </a:r>
                      <a:endParaRPr sz="2200" u="none" strike="noStrike" cap="none">
                        <a:solidFill>
                          <a:srgbClr val="3F3F3F"/>
                        </a:solidFill>
                        <a:latin typeface="Open Sans"/>
                        <a:ea typeface="Open Sans"/>
                        <a:cs typeface="Open Sans"/>
                        <a:sym typeface="Open Sans"/>
                      </a:endParaRPr>
                    </a:p>
                  </a:txBody>
                  <a:tcPr marL="91450" marR="91450" marT="45725" marB="45725" anchor="ctr"/>
                </a:tc>
                <a:extLst>
                  <a:ext uri="{0D108BD9-81ED-4DB2-BD59-A6C34878D82A}">
                    <a16:rowId xmlns:a16="http://schemas.microsoft.com/office/drawing/2014/main" val="10004"/>
                  </a:ext>
                </a:extLst>
              </a:tr>
              <a:tr h="370850">
                <a:tc>
                  <a:txBody>
                    <a:bodyPr/>
                    <a:lstStyle/>
                    <a:p>
                      <a:pPr marL="0" marR="0" lvl="0" indent="0" algn="l" rtl="0">
                        <a:lnSpc>
                          <a:spcPct val="150000"/>
                        </a:lnSpc>
                        <a:spcBef>
                          <a:spcPts val="0"/>
                        </a:spcBef>
                        <a:spcAft>
                          <a:spcPts val="0"/>
                        </a:spcAft>
                        <a:buClr>
                          <a:srgbClr val="000000"/>
                        </a:buClr>
                        <a:buSzPts val="2200"/>
                        <a:buFont typeface="Arial"/>
                        <a:buNone/>
                      </a:pPr>
                      <a:r>
                        <a:rPr lang="en-US" sz="2200" u="none" strike="noStrike" cap="none">
                          <a:solidFill>
                            <a:srgbClr val="3F3F3F"/>
                          </a:solidFill>
                          <a:latin typeface="Open Sans"/>
                          <a:ea typeface="Open Sans"/>
                          <a:cs typeface="Open Sans"/>
                          <a:sym typeface="Open Sans"/>
                        </a:rPr>
                        <a:t>Image security scanning</a:t>
                      </a:r>
                      <a:endParaRPr sz="1400" u="none" strike="noStrike" cap="none">
                        <a:solidFill>
                          <a:srgbClr val="3F3F3F"/>
                        </a:solidFill>
                      </a:endParaRPr>
                    </a:p>
                  </a:txBody>
                  <a:tcPr marL="91450" marR="91450" marT="45725" marB="45725"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t>
                      </a:r>
                      <a:endParaRPr sz="2200" u="none" strike="noStrike" cap="none">
                        <a:solidFill>
                          <a:srgbClr val="3F3F3F"/>
                        </a:solidFill>
                        <a:latin typeface="Open Sans"/>
                        <a:ea typeface="Open Sans"/>
                        <a:cs typeface="Open Sans"/>
                        <a:sym typeface="Open Sans"/>
                      </a:endParaRPr>
                    </a:p>
                  </a:txBody>
                  <a:tcPr marL="91450" marR="91450" marT="45725" marB="45725" anchor="ctr">
                    <a:lnL w="12700" cap="flat" cmpd="sng">
                      <a:solidFill>
                        <a:schemeClr val="lt1"/>
                      </a:solidFill>
                      <a:prstDash val="solid"/>
                      <a:round/>
                      <a:headEnd type="none" w="sm" len="sm"/>
                      <a:tailEnd type="none" w="sm" len="sm"/>
                    </a:lnL>
                  </a:tcP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t>
                      </a:r>
                      <a:endParaRPr sz="2200" u="none" strike="noStrike" cap="none">
                        <a:solidFill>
                          <a:srgbClr val="3F3F3F"/>
                        </a:solidFill>
                        <a:latin typeface="Open Sans"/>
                        <a:ea typeface="Open Sans"/>
                        <a:cs typeface="Open Sans"/>
                        <a:sym typeface="Open Sans"/>
                      </a:endParaRPr>
                    </a:p>
                  </a:txBody>
                  <a:tcPr marL="91450" marR="91450" marT="45725" marB="45725" anchor="ctr"/>
                </a:tc>
                <a:tc>
                  <a:txBody>
                    <a:bodyPr/>
                    <a:lstStyle/>
                    <a:p>
                      <a:pPr marL="0" marR="0" lvl="0" indent="0" algn="ctr" rtl="0">
                        <a:lnSpc>
                          <a:spcPct val="15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Yes</a:t>
                      </a:r>
                      <a:endParaRPr sz="2200" u="none" strike="noStrike" cap="none">
                        <a:solidFill>
                          <a:srgbClr val="3F3F3F"/>
                        </a:solidFill>
                        <a:latin typeface="Open Sans"/>
                        <a:ea typeface="Open Sans"/>
                        <a:cs typeface="Open Sans"/>
                        <a:sym typeface="Open Sans"/>
                      </a:endParaRPr>
                    </a:p>
                  </a:txBody>
                  <a:tcPr marL="91450" marR="91450" marT="45725" marB="45725"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741"/>
        <p:cNvGrpSpPr/>
        <p:nvPr/>
      </p:nvGrpSpPr>
      <p:grpSpPr>
        <a:xfrm>
          <a:off x="0" y="0"/>
          <a:ext cx="0" cy="0"/>
          <a:chOff x="0" y="0"/>
          <a:chExt cx="0" cy="0"/>
        </a:xfrm>
      </p:grpSpPr>
      <p:pic>
        <p:nvPicPr>
          <p:cNvPr id="1742" name="Google Shape;1742;p64"/>
          <p:cNvPicPr preferRelativeResize="0"/>
          <p:nvPr/>
        </p:nvPicPr>
        <p:blipFill rotWithShape="1">
          <a:blip r:embed="rId3">
            <a:alphaModFix/>
          </a:blip>
          <a:srcRect/>
          <a:stretch/>
        </p:blipFill>
        <p:spPr>
          <a:xfrm>
            <a:off x="2613357" y="1607861"/>
            <a:ext cx="11752298" cy="6731899"/>
          </a:xfrm>
          <a:prstGeom prst="rect">
            <a:avLst/>
          </a:prstGeom>
          <a:noFill/>
          <a:ln>
            <a:noFill/>
          </a:ln>
        </p:spPr>
      </p:pic>
      <p:sp>
        <p:nvSpPr>
          <p:cNvPr id="1743" name="Google Shape;1743;p64"/>
          <p:cNvSpPr/>
          <p:nvPr/>
        </p:nvSpPr>
        <p:spPr>
          <a:xfrm>
            <a:off x="518276" y="8732120"/>
            <a:ext cx="812800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https://docs.docker.com/datacenter/ucp/2.2/guides/access-control/permission-levels/</a:t>
            </a:r>
            <a:endParaRPr sz="1400" b="0" i="0" u="none" strike="noStrike" cap="none">
              <a:solidFill>
                <a:srgbClr val="000000"/>
              </a:solidFill>
              <a:latin typeface="Arial"/>
              <a:ea typeface="Arial"/>
              <a:cs typeface="Arial"/>
              <a:sym typeface="Arial"/>
            </a:endParaRPr>
          </a:p>
        </p:txBody>
      </p:sp>
      <p:sp>
        <p:nvSpPr>
          <p:cNvPr id="1744" name="Google Shape;1744;p64"/>
          <p:cNvSpPr txBox="1"/>
          <p:nvPr/>
        </p:nvSpPr>
        <p:spPr>
          <a:xfrm>
            <a:off x="3514461" y="92381"/>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Role</a:t>
            </a:r>
            <a:endParaRPr sz="2800" b="1" i="0" u="none" strike="noStrike" cap="none">
              <a:solidFill>
                <a:srgbClr val="3F3F3F"/>
              </a:solidFill>
              <a:latin typeface="Open Sans"/>
              <a:ea typeface="Open Sans"/>
              <a:cs typeface="Open Sans"/>
              <a:sym typeface="Open Sans"/>
            </a:endParaRPr>
          </a:p>
        </p:txBody>
      </p:sp>
      <p:pic>
        <p:nvPicPr>
          <p:cNvPr id="1745" name="Google Shape;1745;p64"/>
          <p:cNvPicPr preferRelativeResize="0"/>
          <p:nvPr/>
        </p:nvPicPr>
        <p:blipFill rotWithShape="1">
          <a:blip r:embed="rId4">
            <a:alphaModFix/>
          </a:blip>
          <a:srcRect/>
          <a:stretch/>
        </p:blipFill>
        <p:spPr>
          <a:xfrm>
            <a:off x="7331581" y="667798"/>
            <a:ext cx="1569393" cy="272383"/>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750"/>
        <p:cNvGrpSpPr/>
        <p:nvPr/>
      </p:nvGrpSpPr>
      <p:grpSpPr>
        <a:xfrm>
          <a:off x="0" y="0"/>
          <a:ext cx="0" cy="0"/>
          <a:chOff x="0" y="0"/>
          <a:chExt cx="0" cy="0"/>
        </a:xfrm>
      </p:grpSpPr>
      <p:sp>
        <p:nvSpPr>
          <p:cNvPr id="1751" name="Google Shape;1751;p65"/>
          <p:cNvSpPr/>
          <p:nvPr/>
        </p:nvSpPr>
        <p:spPr>
          <a:xfrm>
            <a:off x="1730456" y="1525919"/>
            <a:ext cx="3591453"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custom role:</a:t>
            </a:r>
            <a:endParaRPr sz="1400" b="0" i="0" u="none" strike="noStrike" cap="none">
              <a:solidFill>
                <a:srgbClr val="000000"/>
              </a:solidFill>
              <a:latin typeface="Arial"/>
              <a:ea typeface="Arial"/>
              <a:cs typeface="Arial"/>
              <a:sym typeface="Arial"/>
            </a:endParaRPr>
          </a:p>
        </p:txBody>
      </p:sp>
      <p:grpSp>
        <p:nvGrpSpPr>
          <p:cNvPr id="1752" name="Google Shape;1752;p65"/>
          <p:cNvGrpSpPr/>
          <p:nvPr/>
        </p:nvGrpSpPr>
        <p:grpSpPr>
          <a:xfrm>
            <a:off x="1730456" y="3296819"/>
            <a:ext cx="6929966" cy="3559173"/>
            <a:chOff x="1730456" y="3296819"/>
            <a:chExt cx="6929966" cy="3559173"/>
          </a:xfrm>
        </p:grpSpPr>
        <p:sp>
          <p:nvSpPr>
            <p:cNvPr id="1753" name="Google Shape;1753;p65"/>
            <p:cNvSpPr/>
            <p:nvPr/>
          </p:nvSpPr>
          <p:spPr>
            <a:xfrm>
              <a:off x="1730456" y="3296819"/>
              <a:ext cx="478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2200" b="0" i="0" u="none" strike="noStrike" cap="none">
                <a:solidFill>
                  <a:srgbClr val="3F3F3F"/>
                </a:solidFill>
                <a:latin typeface="Arial"/>
                <a:ea typeface="Arial"/>
                <a:cs typeface="Arial"/>
                <a:sym typeface="Arial"/>
              </a:endParaRPr>
            </a:p>
          </p:txBody>
        </p:sp>
        <p:sp>
          <p:nvSpPr>
            <p:cNvPr id="1754" name="Google Shape;1754;p65"/>
            <p:cNvSpPr/>
            <p:nvPr/>
          </p:nvSpPr>
          <p:spPr>
            <a:xfrm>
              <a:off x="1730456" y="4072312"/>
              <a:ext cx="478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2200" b="0" i="0" u="none" strike="noStrike" cap="none">
                <a:solidFill>
                  <a:srgbClr val="3F3F3F"/>
                </a:solidFill>
                <a:latin typeface="Arial"/>
                <a:ea typeface="Arial"/>
                <a:cs typeface="Arial"/>
                <a:sym typeface="Arial"/>
              </a:endParaRPr>
            </a:p>
          </p:txBody>
        </p:sp>
        <p:sp>
          <p:nvSpPr>
            <p:cNvPr id="1755" name="Google Shape;1755;p65"/>
            <p:cNvSpPr/>
            <p:nvPr/>
          </p:nvSpPr>
          <p:spPr>
            <a:xfrm>
              <a:off x="1730456" y="4847805"/>
              <a:ext cx="478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2200" b="0" i="0" u="none" strike="noStrike" cap="none">
                <a:solidFill>
                  <a:srgbClr val="3F3F3F"/>
                </a:solidFill>
                <a:latin typeface="Arial"/>
                <a:ea typeface="Arial"/>
                <a:cs typeface="Arial"/>
                <a:sym typeface="Arial"/>
              </a:endParaRPr>
            </a:p>
          </p:txBody>
        </p:sp>
        <p:sp>
          <p:nvSpPr>
            <p:cNvPr id="1756" name="Google Shape;1756;p65"/>
            <p:cNvSpPr/>
            <p:nvPr/>
          </p:nvSpPr>
          <p:spPr>
            <a:xfrm>
              <a:off x="1730456" y="5623299"/>
              <a:ext cx="478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2200" b="0" i="0" u="none" strike="noStrike" cap="none">
                <a:solidFill>
                  <a:srgbClr val="3F3F3F"/>
                </a:solidFill>
                <a:latin typeface="Arial"/>
                <a:ea typeface="Arial"/>
                <a:cs typeface="Arial"/>
                <a:sym typeface="Arial"/>
              </a:endParaRPr>
            </a:p>
          </p:txBody>
        </p:sp>
        <p:sp>
          <p:nvSpPr>
            <p:cNvPr id="1757" name="Google Shape;1757;p65"/>
            <p:cNvSpPr/>
            <p:nvPr/>
          </p:nvSpPr>
          <p:spPr>
            <a:xfrm>
              <a:off x="1730456" y="6398792"/>
              <a:ext cx="478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2200" b="0" i="0" u="none" strike="noStrike" cap="none">
                <a:solidFill>
                  <a:srgbClr val="3F3F3F"/>
                </a:solidFill>
                <a:latin typeface="Arial"/>
                <a:ea typeface="Arial"/>
                <a:cs typeface="Arial"/>
                <a:sym typeface="Arial"/>
              </a:endParaRPr>
            </a:p>
          </p:txBody>
        </p:sp>
        <p:cxnSp>
          <p:nvCxnSpPr>
            <p:cNvPr id="1758" name="Google Shape;1758;p65"/>
            <p:cNvCxnSpPr>
              <a:stCxn id="1753" idx="4"/>
              <a:endCxn id="1754" idx="0"/>
            </p:cNvCxnSpPr>
            <p:nvPr/>
          </p:nvCxnSpPr>
          <p:spPr>
            <a:xfrm>
              <a:off x="1969556" y="3754019"/>
              <a:ext cx="0" cy="318300"/>
            </a:xfrm>
            <a:prstGeom prst="straightConnector1">
              <a:avLst/>
            </a:prstGeom>
            <a:noFill/>
            <a:ln w="19050" cap="flat" cmpd="sng">
              <a:solidFill>
                <a:srgbClr val="5B5B5B"/>
              </a:solidFill>
              <a:prstDash val="dot"/>
              <a:round/>
              <a:headEnd type="none" w="sm" len="sm"/>
              <a:tailEnd type="none" w="sm" len="sm"/>
            </a:ln>
          </p:spPr>
        </p:cxnSp>
        <p:cxnSp>
          <p:nvCxnSpPr>
            <p:cNvPr id="1759" name="Google Shape;1759;p65"/>
            <p:cNvCxnSpPr>
              <a:stCxn id="1754" idx="4"/>
              <a:endCxn id="1755" idx="0"/>
            </p:cNvCxnSpPr>
            <p:nvPr/>
          </p:nvCxnSpPr>
          <p:spPr>
            <a:xfrm>
              <a:off x="1969556" y="4529512"/>
              <a:ext cx="0" cy="318300"/>
            </a:xfrm>
            <a:prstGeom prst="straightConnector1">
              <a:avLst/>
            </a:prstGeom>
            <a:noFill/>
            <a:ln w="19050" cap="flat" cmpd="sng">
              <a:solidFill>
                <a:srgbClr val="5B5B5B"/>
              </a:solidFill>
              <a:prstDash val="dot"/>
              <a:round/>
              <a:headEnd type="none" w="sm" len="sm"/>
              <a:tailEnd type="none" w="sm" len="sm"/>
            </a:ln>
          </p:spPr>
        </p:cxnSp>
        <p:cxnSp>
          <p:nvCxnSpPr>
            <p:cNvPr id="1760" name="Google Shape;1760;p65"/>
            <p:cNvCxnSpPr>
              <a:stCxn id="1755" idx="4"/>
              <a:endCxn id="1756" idx="0"/>
            </p:cNvCxnSpPr>
            <p:nvPr/>
          </p:nvCxnSpPr>
          <p:spPr>
            <a:xfrm>
              <a:off x="1969556" y="5305005"/>
              <a:ext cx="0" cy="318300"/>
            </a:xfrm>
            <a:prstGeom prst="straightConnector1">
              <a:avLst/>
            </a:prstGeom>
            <a:noFill/>
            <a:ln w="19050" cap="flat" cmpd="sng">
              <a:solidFill>
                <a:srgbClr val="5B5B5B"/>
              </a:solidFill>
              <a:prstDash val="dot"/>
              <a:round/>
              <a:headEnd type="none" w="sm" len="sm"/>
              <a:tailEnd type="none" w="sm" len="sm"/>
            </a:ln>
          </p:spPr>
        </p:cxnSp>
        <p:cxnSp>
          <p:nvCxnSpPr>
            <p:cNvPr id="1761" name="Google Shape;1761;p65"/>
            <p:cNvCxnSpPr>
              <a:stCxn id="1756" idx="4"/>
              <a:endCxn id="1757" idx="0"/>
            </p:cNvCxnSpPr>
            <p:nvPr/>
          </p:nvCxnSpPr>
          <p:spPr>
            <a:xfrm>
              <a:off x="1969556" y="6080499"/>
              <a:ext cx="0" cy="318300"/>
            </a:xfrm>
            <a:prstGeom prst="straightConnector1">
              <a:avLst/>
            </a:prstGeom>
            <a:noFill/>
            <a:ln w="19050" cap="flat" cmpd="sng">
              <a:solidFill>
                <a:srgbClr val="5B5B5B"/>
              </a:solidFill>
              <a:prstDash val="dot"/>
              <a:round/>
              <a:headEnd type="none" w="sm" len="sm"/>
              <a:tailEnd type="none" w="sm" len="sm"/>
            </a:ln>
          </p:spPr>
        </p:cxnSp>
        <p:sp>
          <p:nvSpPr>
            <p:cNvPr id="1762" name="Google Shape;1762;p65"/>
            <p:cNvSpPr/>
            <p:nvPr/>
          </p:nvSpPr>
          <p:spPr>
            <a:xfrm>
              <a:off x="2471422" y="3323172"/>
              <a:ext cx="4817100" cy="4308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Go to the UCP web user interface</a:t>
              </a:r>
              <a:endParaRPr sz="2200" b="0" i="0" u="none" strike="noStrike" cap="none">
                <a:solidFill>
                  <a:srgbClr val="3F3F3F"/>
                </a:solidFill>
                <a:latin typeface="Arial"/>
                <a:ea typeface="Arial"/>
                <a:cs typeface="Arial"/>
                <a:sym typeface="Arial"/>
              </a:endParaRPr>
            </a:p>
          </p:txBody>
        </p:sp>
        <p:sp>
          <p:nvSpPr>
            <p:cNvPr id="1763" name="Google Shape;1763;p65"/>
            <p:cNvSpPr/>
            <p:nvPr/>
          </p:nvSpPr>
          <p:spPr>
            <a:xfrm>
              <a:off x="2447952" y="4116244"/>
              <a:ext cx="4553100" cy="4308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Roles</a:t>
              </a:r>
              <a:r>
                <a:rPr lang="en-US" sz="2200" b="0" i="0" u="none" strike="noStrike" cap="none">
                  <a:solidFill>
                    <a:srgbClr val="3F3F3F"/>
                  </a:solidFill>
                  <a:latin typeface="Open Sans"/>
                  <a:ea typeface="Open Sans"/>
                  <a:cs typeface="Open Sans"/>
                  <a:sym typeface="Open Sans"/>
                </a:rPr>
                <a:t> page</a:t>
              </a:r>
              <a:endParaRPr sz="2200" b="0" i="0" u="none" strike="noStrike" cap="none">
                <a:solidFill>
                  <a:srgbClr val="3F3F3F"/>
                </a:solidFill>
                <a:latin typeface="Arial"/>
                <a:ea typeface="Arial"/>
                <a:cs typeface="Arial"/>
                <a:sym typeface="Arial"/>
              </a:endParaRPr>
            </a:p>
          </p:txBody>
        </p:sp>
        <p:sp>
          <p:nvSpPr>
            <p:cNvPr id="1764" name="Google Shape;1764;p65"/>
            <p:cNvSpPr/>
            <p:nvPr/>
          </p:nvSpPr>
          <p:spPr>
            <a:xfrm>
              <a:off x="2471422" y="4860981"/>
              <a:ext cx="3024300" cy="4308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 role</a:t>
              </a:r>
              <a:r>
                <a:rPr lang="en-US" sz="2200" b="0" i="0" u="none" strike="noStrike" cap="none">
                  <a:solidFill>
                    <a:srgbClr val="3F3F3F"/>
                  </a:solidFill>
                  <a:latin typeface="Open Sans"/>
                  <a:ea typeface="Open Sans"/>
                  <a:cs typeface="Open Sans"/>
                  <a:sym typeface="Open Sans"/>
                </a:rPr>
                <a:t> </a:t>
              </a:r>
              <a:endParaRPr sz="2200" b="0" i="0" u="none" strike="noStrike" cap="none">
                <a:solidFill>
                  <a:srgbClr val="3F3F3F"/>
                </a:solidFill>
                <a:latin typeface="Arial"/>
                <a:ea typeface="Arial"/>
                <a:cs typeface="Arial"/>
                <a:sym typeface="Arial"/>
              </a:endParaRPr>
            </a:p>
          </p:txBody>
        </p:sp>
        <p:sp>
          <p:nvSpPr>
            <p:cNvPr id="1765" name="Google Shape;1765;p65"/>
            <p:cNvSpPr/>
            <p:nvPr/>
          </p:nvSpPr>
          <p:spPr>
            <a:xfrm>
              <a:off x="2471422" y="5640294"/>
              <a:ext cx="6189000" cy="4308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Define the API operations that the role uses</a:t>
              </a:r>
              <a:endParaRPr sz="2200" b="0" i="0" u="none" strike="noStrike" cap="none">
                <a:solidFill>
                  <a:srgbClr val="3F3F3F"/>
                </a:solidFill>
                <a:latin typeface="Arial"/>
                <a:ea typeface="Arial"/>
                <a:cs typeface="Arial"/>
                <a:sym typeface="Arial"/>
              </a:endParaRPr>
            </a:p>
          </p:txBody>
        </p:sp>
        <p:sp>
          <p:nvSpPr>
            <p:cNvPr id="1766" name="Google Shape;1766;p65"/>
            <p:cNvSpPr/>
            <p:nvPr/>
          </p:nvSpPr>
          <p:spPr>
            <a:xfrm>
              <a:off x="2471422" y="6411968"/>
              <a:ext cx="4061400" cy="4308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Give a role a global name</a:t>
              </a:r>
              <a:endParaRPr sz="2200" b="0" i="0" u="none" strike="noStrike" cap="none">
                <a:solidFill>
                  <a:srgbClr val="3F3F3F"/>
                </a:solidFill>
                <a:latin typeface="Arial"/>
                <a:ea typeface="Arial"/>
                <a:cs typeface="Arial"/>
                <a:sym typeface="Arial"/>
              </a:endParaRPr>
            </a:p>
          </p:txBody>
        </p:sp>
      </p:grpSp>
      <p:sp>
        <p:nvSpPr>
          <p:cNvPr id="1767" name="Google Shape;1767;p65"/>
          <p:cNvSpPr txBox="1"/>
          <p:nvPr/>
        </p:nvSpPr>
        <p:spPr>
          <a:xfrm>
            <a:off x="3514461" y="92381"/>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Role</a:t>
            </a:r>
            <a:endParaRPr sz="2800" b="1" i="0" u="none" strike="noStrike" cap="none">
              <a:solidFill>
                <a:srgbClr val="3F3F3F"/>
              </a:solidFill>
              <a:latin typeface="Open Sans"/>
              <a:ea typeface="Open Sans"/>
              <a:cs typeface="Open Sans"/>
              <a:sym typeface="Open Sans"/>
            </a:endParaRPr>
          </a:p>
        </p:txBody>
      </p:sp>
      <p:pic>
        <p:nvPicPr>
          <p:cNvPr id="1768" name="Google Shape;1768;p65"/>
          <p:cNvPicPr preferRelativeResize="0"/>
          <p:nvPr/>
        </p:nvPicPr>
        <p:blipFill rotWithShape="1">
          <a:blip r:embed="rId3">
            <a:alphaModFix/>
          </a:blip>
          <a:srcRect/>
          <a:stretch/>
        </p:blipFill>
        <p:spPr>
          <a:xfrm>
            <a:off x="7331581" y="667798"/>
            <a:ext cx="1569393" cy="272383"/>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772"/>
        <p:cNvGrpSpPr/>
        <p:nvPr/>
      </p:nvGrpSpPr>
      <p:grpSpPr>
        <a:xfrm>
          <a:off x="0" y="0"/>
          <a:ext cx="0" cy="0"/>
          <a:chOff x="0" y="0"/>
          <a:chExt cx="0" cy="0"/>
        </a:xfrm>
      </p:grpSpPr>
      <p:sp>
        <p:nvSpPr>
          <p:cNvPr id="1773" name="Google Shape;1773;p66"/>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Grant: Resource Collections</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79" name="Google Shape;1779;p67"/>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Collection</a:t>
            </a:r>
            <a:endParaRPr/>
          </a:p>
        </p:txBody>
      </p:sp>
      <p:pic>
        <p:nvPicPr>
          <p:cNvPr id="1780" name="Google Shape;1780;p67"/>
          <p:cNvPicPr preferRelativeResize="0"/>
          <p:nvPr/>
        </p:nvPicPr>
        <p:blipFill rotWithShape="1">
          <a:blip r:embed="rId3">
            <a:alphaModFix/>
          </a:blip>
          <a:srcRect/>
          <a:stretch/>
        </p:blipFill>
        <p:spPr>
          <a:xfrm>
            <a:off x="6737871" y="652658"/>
            <a:ext cx="2780275" cy="299621"/>
          </a:xfrm>
          <a:prstGeom prst="rect">
            <a:avLst/>
          </a:prstGeom>
          <a:noFill/>
          <a:ln>
            <a:noFill/>
          </a:ln>
        </p:spPr>
      </p:pic>
      <p:sp>
        <p:nvSpPr>
          <p:cNvPr id="1781" name="Google Shape;1781;p67"/>
          <p:cNvSpPr/>
          <p:nvPr/>
        </p:nvSpPr>
        <p:spPr>
          <a:xfrm>
            <a:off x="1726994" y="1928995"/>
            <a:ext cx="3591453"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What is a collection?</a:t>
            </a:r>
            <a:endParaRPr sz="1400" b="0" i="0" u="none" strike="noStrike" cap="none">
              <a:solidFill>
                <a:srgbClr val="000000"/>
              </a:solidFill>
              <a:latin typeface="Arial"/>
              <a:ea typeface="Arial"/>
              <a:cs typeface="Arial"/>
              <a:sym typeface="Arial"/>
            </a:endParaRPr>
          </a:p>
        </p:txBody>
      </p:sp>
      <p:sp>
        <p:nvSpPr>
          <p:cNvPr id="1782" name="Google Shape;1782;p67"/>
          <p:cNvSpPr/>
          <p:nvPr/>
        </p:nvSpPr>
        <p:spPr>
          <a:xfrm>
            <a:off x="1726994" y="5743770"/>
            <a:ext cx="12015447" cy="916325"/>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Collections are used to enable the controlling access to the swarm resources.</a:t>
            </a:r>
            <a:endParaRPr sz="1400" b="0" i="0" u="none" strike="noStrike" cap="none">
              <a:solidFill>
                <a:srgbClr val="3F3F3F"/>
              </a:solidFill>
              <a:latin typeface="Arial"/>
              <a:ea typeface="Arial"/>
              <a:cs typeface="Arial"/>
              <a:sym typeface="Arial"/>
            </a:endParaRPr>
          </a:p>
        </p:txBody>
      </p:sp>
      <p:sp>
        <p:nvSpPr>
          <p:cNvPr id="1783" name="Google Shape;1783;p67"/>
          <p:cNvSpPr/>
          <p:nvPr/>
        </p:nvSpPr>
        <p:spPr>
          <a:xfrm>
            <a:off x="1726995" y="3153018"/>
            <a:ext cx="12015447" cy="916325"/>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The grouping of swarm cluster resources that are accessed by specifying a directory-like path is known as a collection.</a:t>
            </a:r>
            <a:endParaRPr sz="1400" b="0" i="0" u="none" strike="noStrike" cap="none">
              <a:solidFill>
                <a:srgbClr val="3F3F3F"/>
              </a:solidFill>
              <a:latin typeface="Arial"/>
              <a:ea typeface="Arial"/>
              <a:cs typeface="Arial"/>
              <a:sym typeface="Arial"/>
            </a:endParaRPr>
          </a:p>
        </p:txBody>
      </p:sp>
      <p:sp>
        <p:nvSpPr>
          <p:cNvPr id="1784" name="Google Shape;1784;p67"/>
          <p:cNvSpPr/>
          <p:nvPr/>
        </p:nvSpPr>
        <p:spPr>
          <a:xfrm>
            <a:off x="1726993" y="4750034"/>
            <a:ext cx="3591453"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Purpose of a collection: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sp>
        <p:nvSpPr>
          <p:cNvPr id="1790" name="Google Shape;1790;p68"/>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Collection</a:t>
            </a:r>
            <a:endParaRPr/>
          </a:p>
        </p:txBody>
      </p:sp>
      <p:pic>
        <p:nvPicPr>
          <p:cNvPr id="1791" name="Google Shape;1791;p68"/>
          <p:cNvPicPr preferRelativeResize="0"/>
          <p:nvPr/>
        </p:nvPicPr>
        <p:blipFill rotWithShape="1">
          <a:blip r:embed="rId3">
            <a:alphaModFix/>
          </a:blip>
          <a:srcRect/>
          <a:stretch/>
        </p:blipFill>
        <p:spPr>
          <a:xfrm>
            <a:off x="6737871" y="573284"/>
            <a:ext cx="2780275" cy="418771"/>
          </a:xfrm>
          <a:prstGeom prst="rect">
            <a:avLst/>
          </a:prstGeom>
          <a:noFill/>
          <a:ln>
            <a:noFill/>
          </a:ln>
        </p:spPr>
      </p:pic>
      <p:sp>
        <p:nvSpPr>
          <p:cNvPr id="1792" name="Google Shape;1792;p68"/>
          <p:cNvSpPr/>
          <p:nvPr/>
        </p:nvSpPr>
        <p:spPr>
          <a:xfrm>
            <a:off x="1609766" y="1886974"/>
            <a:ext cx="7697365" cy="688449"/>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Swarm resources that can be grouped into a collection:</a:t>
            </a:r>
            <a:endParaRPr sz="1400" b="0" i="0" u="none" strike="noStrike" cap="none">
              <a:solidFill>
                <a:srgbClr val="000000"/>
              </a:solidFill>
              <a:latin typeface="Arial"/>
              <a:ea typeface="Arial"/>
              <a:cs typeface="Arial"/>
              <a:sym typeface="Arial"/>
            </a:endParaRPr>
          </a:p>
        </p:txBody>
      </p:sp>
      <p:sp>
        <p:nvSpPr>
          <p:cNvPr id="1793" name="Google Shape;1793;p68"/>
          <p:cNvSpPr/>
          <p:nvPr/>
        </p:nvSpPr>
        <p:spPr>
          <a:xfrm>
            <a:off x="1971040" y="4930141"/>
            <a:ext cx="12618721" cy="220979"/>
          </a:xfrm>
          <a:prstGeom prst="roundRect">
            <a:avLst>
              <a:gd name="adj" fmla="val 50000"/>
            </a:avLst>
          </a:prstGeom>
          <a:solidFill>
            <a:srgbClr val="EBF2F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794" name="Google Shape;1794;p68"/>
          <p:cNvSpPr/>
          <p:nvPr/>
        </p:nvSpPr>
        <p:spPr>
          <a:xfrm>
            <a:off x="3114040" y="4892040"/>
            <a:ext cx="297181" cy="297181"/>
          </a:xfrm>
          <a:prstGeom prst="ellipse">
            <a:avLst/>
          </a:prstGeom>
          <a:solidFill>
            <a:srgbClr val="05668D"/>
          </a:solidFill>
          <a:ln w="25400" cap="flat" cmpd="sng">
            <a:solidFill>
              <a:srgbClr val="05668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795" name="Google Shape;1795;p68"/>
          <p:cNvSpPr/>
          <p:nvPr/>
        </p:nvSpPr>
        <p:spPr>
          <a:xfrm>
            <a:off x="4742182" y="4892040"/>
            <a:ext cx="297179" cy="297181"/>
          </a:xfrm>
          <a:prstGeom prst="ellipse">
            <a:avLst/>
          </a:prstGeom>
          <a:solidFill>
            <a:srgbClr val="05668D"/>
          </a:solidFill>
          <a:ln w="25400" cap="flat" cmpd="sng">
            <a:solidFill>
              <a:srgbClr val="05668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796" name="Google Shape;1796;p68"/>
          <p:cNvSpPr/>
          <p:nvPr/>
        </p:nvSpPr>
        <p:spPr>
          <a:xfrm>
            <a:off x="6367782" y="4892040"/>
            <a:ext cx="299720" cy="297181"/>
          </a:xfrm>
          <a:prstGeom prst="ellipse">
            <a:avLst/>
          </a:prstGeom>
          <a:solidFill>
            <a:srgbClr val="05668D"/>
          </a:solidFill>
          <a:ln w="25400" cap="flat" cmpd="sng">
            <a:solidFill>
              <a:srgbClr val="05668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797" name="Google Shape;1797;p68"/>
          <p:cNvSpPr/>
          <p:nvPr/>
        </p:nvSpPr>
        <p:spPr>
          <a:xfrm>
            <a:off x="7995920" y="4892040"/>
            <a:ext cx="297181" cy="297181"/>
          </a:xfrm>
          <a:prstGeom prst="ellipse">
            <a:avLst/>
          </a:prstGeom>
          <a:solidFill>
            <a:srgbClr val="05668D"/>
          </a:solidFill>
          <a:ln w="25400" cap="flat" cmpd="sng">
            <a:solidFill>
              <a:srgbClr val="05668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798" name="Google Shape;1798;p68"/>
          <p:cNvSpPr/>
          <p:nvPr/>
        </p:nvSpPr>
        <p:spPr>
          <a:xfrm>
            <a:off x="9624062" y="4892040"/>
            <a:ext cx="297179" cy="297181"/>
          </a:xfrm>
          <a:prstGeom prst="ellipse">
            <a:avLst/>
          </a:prstGeom>
          <a:solidFill>
            <a:srgbClr val="05668D"/>
          </a:solidFill>
          <a:ln w="25400" cap="flat" cmpd="sng">
            <a:solidFill>
              <a:srgbClr val="05668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799" name="Google Shape;1799;p68"/>
          <p:cNvSpPr/>
          <p:nvPr/>
        </p:nvSpPr>
        <p:spPr>
          <a:xfrm>
            <a:off x="11249662" y="4892040"/>
            <a:ext cx="297179" cy="297181"/>
          </a:xfrm>
          <a:prstGeom prst="ellipse">
            <a:avLst/>
          </a:prstGeom>
          <a:solidFill>
            <a:srgbClr val="05668D"/>
          </a:solidFill>
          <a:ln w="25400" cap="flat" cmpd="sng">
            <a:solidFill>
              <a:srgbClr val="05668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sp>
        <p:nvSpPr>
          <p:cNvPr id="1800" name="Google Shape;1800;p68"/>
          <p:cNvSpPr/>
          <p:nvPr/>
        </p:nvSpPr>
        <p:spPr>
          <a:xfrm>
            <a:off x="12877800" y="4892040"/>
            <a:ext cx="297181" cy="297181"/>
          </a:xfrm>
          <a:prstGeom prst="ellipse">
            <a:avLst/>
          </a:prstGeom>
          <a:solidFill>
            <a:srgbClr val="05668D"/>
          </a:solidFill>
          <a:ln w="25400" cap="flat" cmpd="sng">
            <a:solidFill>
              <a:srgbClr val="05668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p:txBody>
      </p:sp>
      <p:cxnSp>
        <p:nvCxnSpPr>
          <p:cNvPr id="1801" name="Google Shape;1801;p68"/>
          <p:cNvCxnSpPr/>
          <p:nvPr/>
        </p:nvCxnSpPr>
        <p:spPr>
          <a:xfrm>
            <a:off x="3263901" y="4221480"/>
            <a:ext cx="0" cy="822960"/>
          </a:xfrm>
          <a:prstGeom prst="straightConnector1">
            <a:avLst/>
          </a:prstGeom>
          <a:noFill/>
          <a:ln w="12700" cap="flat" cmpd="sng">
            <a:solidFill>
              <a:srgbClr val="05668D"/>
            </a:solidFill>
            <a:prstDash val="solid"/>
            <a:round/>
            <a:headEnd type="oval" w="lg" len="lg"/>
            <a:tailEnd type="oval" w="lg" len="lg"/>
          </a:ln>
        </p:spPr>
      </p:cxnSp>
      <p:cxnSp>
        <p:nvCxnSpPr>
          <p:cNvPr id="1802" name="Google Shape;1802;p68"/>
          <p:cNvCxnSpPr/>
          <p:nvPr/>
        </p:nvCxnSpPr>
        <p:spPr>
          <a:xfrm>
            <a:off x="4886960" y="5041902"/>
            <a:ext cx="0" cy="825499"/>
          </a:xfrm>
          <a:prstGeom prst="straightConnector1">
            <a:avLst/>
          </a:prstGeom>
          <a:noFill/>
          <a:ln w="12700" cap="flat" cmpd="sng">
            <a:solidFill>
              <a:srgbClr val="05668D"/>
            </a:solidFill>
            <a:prstDash val="solid"/>
            <a:round/>
            <a:headEnd type="oval" w="lg" len="lg"/>
            <a:tailEnd type="oval" w="lg" len="lg"/>
          </a:ln>
        </p:spPr>
      </p:cxnSp>
      <p:cxnSp>
        <p:nvCxnSpPr>
          <p:cNvPr id="1803" name="Google Shape;1803;p68"/>
          <p:cNvCxnSpPr/>
          <p:nvPr/>
        </p:nvCxnSpPr>
        <p:spPr>
          <a:xfrm>
            <a:off x="8150861" y="5031741"/>
            <a:ext cx="0" cy="822960"/>
          </a:xfrm>
          <a:prstGeom prst="straightConnector1">
            <a:avLst/>
          </a:prstGeom>
          <a:noFill/>
          <a:ln w="12700" cap="flat" cmpd="sng">
            <a:solidFill>
              <a:srgbClr val="05668D"/>
            </a:solidFill>
            <a:prstDash val="solid"/>
            <a:round/>
            <a:headEnd type="oval" w="lg" len="lg"/>
            <a:tailEnd type="oval" w="lg" len="lg"/>
          </a:ln>
        </p:spPr>
      </p:cxnSp>
      <p:cxnSp>
        <p:nvCxnSpPr>
          <p:cNvPr id="1804" name="Google Shape;1804;p68"/>
          <p:cNvCxnSpPr/>
          <p:nvPr/>
        </p:nvCxnSpPr>
        <p:spPr>
          <a:xfrm>
            <a:off x="11399520" y="5041902"/>
            <a:ext cx="0" cy="825499"/>
          </a:xfrm>
          <a:prstGeom prst="straightConnector1">
            <a:avLst/>
          </a:prstGeom>
          <a:noFill/>
          <a:ln w="12700" cap="flat" cmpd="sng">
            <a:solidFill>
              <a:srgbClr val="05668D"/>
            </a:solidFill>
            <a:prstDash val="solid"/>
            <a:round/>
            <a:headEnd type="oval" w="lg" len="lg"/>
            <a:tailEnd type="oval" w="lg" len="lg"/>
          </a:ln>
        </p:spPr>
      </p:cxnSp>
      <p:cxnSp>
        <p:nvCxnSpPr>
          <p:cNvPr id="1805" name="Google Shape;1805;p68"/>
          <p:cNvCxnSpPr/>
          <p:nvPr/>
        </p:nvCxnSpPr>
        <p:spPr>
          <a:xfrm>
            <a:off x="6517640" y="4218941"/>
            <a:ext cx="0" cy="822960"/>
          </a:xfrm>
          <a:prstGeom prst="straightConnector1">
            <a:avLst/>
          </a:prstGeom>
          <a:noFill/>
          <a:ln w="12700" cap="flat" cmpd="sng">
            <a:solidFill>
              <a:srgbClr val="05668D"/>
            </a:solidFill>
            <a:prstDash val="solid"/>
            <a:round/>
            <a:headEnd type="oval" w="lg" len="lg"/>
            <a:tailEnd type="oval" w="lg" len="lg"/>
          </a:ln>
        </p:spPr>
      </p:cxnSp>
      <p:cxnSp>
        <p:nvCxnSpPr>
          <p:cNvPr id="1806" name="Google Shape;1806;p68"/>
          <p:cNvCxnSpPr/>
          <p:nvPr/>
        </p:nvCxnSpPr>
        <p:spPr>
          <a:xfrm>
            <a:off x="9761221" y="4218941"/>
            <a:ext cx="0" cy="822960"/>
          </a:xfrm>
          <a:prstGeom prst="straightConnector1">
            <a:avLst/>
          </a:prstGeom>
          <a:noFill/>
          <a:ln w="12700" cap="flat" cmpd="sng">
            <a:solidFill>
              <a:srgbClr val="05668D"/>
            </a:solidFill>
            <a:prstDash val="solid"/>
            <a:round/>
            <a:headEnd type="oval" w="lg" len="lg"/>
            <a:tailEnd type="oval" w="lg" len="lg"/>
          </a:ln>
        </p:spPr>
      </p:cxnSp>
      <p:cxnSp>
        <p:nvCxnSpPr>
          <p:cNvPr id="1807" name="Google Shape;1807;p68"/>
          <p:cNvCxnSpPr/>
          <p:nvPr/>
        </p:nvCxnSpPr>
        <p:spPr>
          <a:xfrm>
            <a:off x="13025120" y="4218941"/>
            <a:ext cx="0" cy="822960"/>
          </a:xfrm>
          <a:prstGeom prst="straightConnector1">
            <a:avLst/>
          </a:prstGeom>
          <a:noFill/>
          <a:ln w="12700" cap="flat" cmpd="sng">
            <a:solidFill>
              <a:srgbClr val="05668D"/>
            </a:solidFill>
            <a:prstDash val="solid"/>
            <a:round/>
            <a:headEnd type="oval" w="lg" len="lg"/>
            <a:tailEnd type="oval" w="lg" len="lg"/>
          </a:ln>
        </p:spPr>
      </p:cxnSp>
      <p:sp>
        <p:nvSpPr>
          <p:cNvPr id="1808" name="Google Shape;1808;p68"/>
          <p:cNvSpPr/>
          <p:nvPr/>
        </p:nvSpPr>
        <p:spPr>
          <a:xfrm>
            <a:off x="1690725" y="3624617"/>
            <a:ext cx="3387466"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Physical or virtual nodes</a:t>
            </a:r>
            <a:endParaRPr sz="1400" b="0" i="0" u="none" strike="noStrike" cap="none">
              <a:solidFill>
                <a:srgbClr val="3F3F3F"/>
              </a:solidFill>
              <a:latin typeface="Arial"/>
              <a:ea typeface="Arial"/>
              <a:cs typeface="Arial"/>
              <a:sym typeface="Arial"/>
            </a:endParaRPr>
          </a:p>
        </p:txBody>
      </p:sp>
      <p:sp>
        <p:nvSpPr>
          <p:cNvPr id="1809" name="Google Shape;1809;p68"/>
          <p:cNvSpPr/>
          <p:nvPr/>
        </p:nvSpPr>
        <p:spPr>
          <a:xfrm>
            <a:off x="4209531" y="6125413"/>
            <a:ext cx="1616148"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Containers</a:t>
            </a:r>
            <a:endParaRPr sz="1400" b="0" i="0" u="none" strike="noStrike" cap="none">
              <a:solidFill>
                <a:srgbClr val="3F3F3F"/>
              </a:solidFill>
              <a:latin typeface="Arial"/>
              <a:ea typeface="Arial"/>
              <a:cs typeface="Arial"/>
              <a:sym typeface="Arial"/>
            </a:endParaRPr>
          </a:p>
        </p:txBody>
      </p:sp>
      <p:sp>
        <p:nvSpPr>
          <p:cNvPr id="1810" name="Google Shape;1810;p68"/>
          <p:cNvSpPr/>
          <p:nvPr/>
        </p:nvSpPr>
        <p:spPr>
          <a:xfrm>
            <a:off x="6007723" y="3688189"/>
            <a:ext cx="1255472"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Services</a:t>
            </a:r>
            <a:endParaRPr sz="1400" b="0" i="0" u="none" strike="noStrike" cap="none">
              <a:solidFill>
                <a:srgbClr val="3F3F3F"/>
              </a:solidFill>
              <a:latin typeface="Arial"/>
              <a:ea typeface="Arial"/>
              <a:cs typeface="Arial"/>
              <a:sym typeface="Arial"/>
            </a:endParaRPr>
          </a:p>
        </p:txBody>
      </p:sp>
      <p:sp>
        <p:nvSpPr>
          <p:cNvPr id="1811" name="Google Shape;1811;p68"/>
          <p:cNvSpPr/>
          <p:nvPr/>
        </p:nvSpPr>
        <p:spPr>
          <a:xfrm>
            <a:off x="7542361" y="6125413"/>
            <a:ext cx="1443024"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Networks</a:t>
            </a:r>
            <a:endParaRPr sz="1400" b="0" i="0" u="none" strike="noStrike" cap="none">
              <a:solidFill>
                <a:srgbClr val="3F3F3F"/>
              </a:solidFill>
              <a:latin typeface="Arial"/>
              <a:ea typeface="Arial"/>
              <a:cs typeface="Arial"/>
              <a:sym typeface="Arial"/>
            </a:endParaRPr>
          </a:p>
        </p:txBody>
      </p:sp>
      <p:sp>
        <p:nvSpPr>
          <p:cNvPr id="1812" name="Google Shape;1812;p68"/>
          <p:cNvSpPr/>
          <p:nvPr/>
        </p:nvSpPr>
        <p:spPr>
          <a:xfrm>
            <a:off x="9188373" y="3688189"/>
            <a:ext cx="1318759"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Volumes</a:t>
            </a:r>
            <a:endParaRPr sz="1400" b="0" i="0" u="none" strike="noStrike" cap="none">
              <a:solidFill>
                <a:srgbClr val="3F3F3F"/>
              </a:solidFill>
              <a:latin typeface="Arial"/>
              <a:ea typeface="Arial"/>
              <a:cs typeface="Arial"/>
              <a:sym typeface="Arial"/>
            </a:endParaRPr>
          </a:p>
        </p:txBody>
      </p:sp>
      <p:sp>
        <p:nvSpPr>
          <p:cNvPr id="1813" name="Google Shape;1813;p68"/>
          <p:cNvSpPr/>
          <p:nvPr/>
        </p:nvSpPr>
        <p:spPr>
          <a:xfrm>
            <a:off x="10916292" y="6125413"/>
            <a:ext cx="1136017"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Secrets</a:t>
            </a:r>
            <a:endParaRPr sz="1400" b="0" i="0" u="none" strike="noStrike" cap="none">
              <a:solidFill>
                <a:srgbClr val="3F3F3F"/>
              </a:solidFill>
              <a:latin typeface="Arial"/>
              <a:ea typeface="Arial"/>
              <a:cs typeface="Arial"/>
              <a:sym typeface="Arial"/>
            </a:endParaRPr>
          </a:p>
        </p:txBody>
      </p:sp>
      <p:sp>
        <p:nvSpPr>
          <p:cNvPr id="1814" name="Google Shape;1814;p68"/>
          <p:cNvSpPr/>
          <p:nvPr/>
        </p:nvSpPr>
        <p:spPr>
          <a:xfrm>
            <a:off x="11772369" y="3624617"/>
            <a:ext cx="2667718"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Application configs</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819"/>
        <p:cNvGrpSpPr/>
        <p:nvPr/>
      </p:nvGrpSpPr>
      <p:grpSpPr>
        <a:xfrm>
          <a:off x="0" y="0"/>
          <a:ext cx="0" cy="0"/>
          <a:chOff x="0" y="0"/>
          <a:chExt cx="0" cy="0"/>
        </a:xfrm>
      </p:grpSpPr>
      <p:sp>
        <p:nvSpPr>
          <p:cNvPr id="1820" name="Google Shape;1820;g7b4f99b632_4_36"/>
          <p:cNvSpPr/>
          <p:nvPr/>
        </p:nvSpPr>
        <p:spPr>
          <a:xfrm>
            <a:off x="1556955" y="1725051"/>
            <a:ext cx="29403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Create a collection:</a:t>
            </a:r>
            <a:endParaRPr sz="1400" b="0" i="0" u="none" strike="noStrike" cap="none">
              <a:solidFill>
                <a:srgbClr val="000000"/>
              </a:solidFill>
              <a:latin typeface="Arial"/>
              <a:ea typeface="Arial"/>
              <a:cs typeface="Arial"/>
              <a:sym typeface="Arial"/>
            </a:endParaRPr>
          </a:p>
        </p:txBody>
      </p:sp>
      <p:grpSp>
        <p:nvGrpSpPr>
          <p:cNvPr id="1821" name="Google Shape;1821;g7b4f99b632_4_36"/>
          <p:cNvGrpSpPr/>
          <p:nvPr/>
        </p:nvGrpSpPr>
        <p:grpSpPr>
          <a:xfrm>
            <a:off x="1556955" y="3180157"/>
            <a:ext cx="11261399" cy="2783685"/>
            <a:chOff x="7899400" y="3548571"/>
            <a:chExt cx="11261399" cy="2783685"/>
          </a:xfrm>
        </p:grpSpPr>
        <p:sp>
          <p:nvSpPr>
            <p:cNvPr id="1822" name="Google Shape;1822;g7b4f99b632_4_36"/>
            <p:cNvSpPr/>
            <p:nvPr/>
          </p:nvSpPr>
          <p:spPr>
            <a:xfrm>
              <a:off x="7899400" y="354857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3F3F3F"/>
                </a:solidFill>
                <a:latin typeface="Arial"/>
                <a:ea typeface="Arial"/>
                <a:cs typeface="Arial"/>
                <a:sym typeface="Arial"/>
              </a:endParaRPr>
            </a:p>
          </p:txBody>
        </p:sp>
        <p:sp>
          <p:nvSpPr>
            <p:cNvPr id="1823" name="Google Shape;1823;g7b4f99b632_4_36"/>
            <p:cNvSpPr/>
            <p:nvPr/>
          </p:nvSpPr>
          <p:spPr>
            <a:xfrm>
              <a:off x="7899400" y="432406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3F3F3F"/>
                </a:solidFill>
                <a:latin typeface="Arial"/>
                <a:ea typeface="Arial"/>
                <a:cs typeface="Arial"/>
                <a:sym typeface="Arial"/>
              </a:endParaRPr>
            </a:p>
          </p:txBody>
        </p:sp>
        <p:sp>
          <p:nvSpPr>
            <p:cNvPr id="1824" name="Google Shape;1824;g7b4f99b632_4_36"/>
            <p:cNvSpPr/>
            <p:nvPr/>
          </p:nvSpPr>
          <p:spPr>
            <a:xfrm>
              <a:off x="7899400" y="509956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3F3F3F"/>
                </a:solidFill>
                <a:latin typeface="Arial"/>
                <a:ea typeface="Arial"/>
                <a:cs typeface="Arial"/>
                <a:sym typeface="Arial"/>
              </a:endParaRPr>
            </a:p>
          </p:txBody>
        </p:sp>
        <p:sp>
          <p:nvSpPr>
            <p:cNvPr id="1825" name="Google Shape;1825;g7b4f99b632_4_36"/>
            <p:cNvSpPr/>
            <p:nvPr/>
          </p:nvSpPr>
          <p:spPr>
            <a:xfrm>
              <a:off x="7899400" y="587505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3F3F3F"/>
                </a:solidFill>
                <a:latin typeface="Arial"/>
                <a:ea typeface="Arial"/>
                <a:cs typeface="Arial"/>
                <a:sym typeface="Arial"/>
              </a:endParaRPr>
            </a:p>
          </p:txBody>
        </p:sp>
        <p:cxnSp>
          <p:nvCxnSpPr>
            <p:cNvPr id="1826" name="Google Shape;1826;g7b4f99b632_4_36"/>
            <p:cNvCxnSpPr>
              <a:stCxn id="1822" idx="4"/>
              <a:endCxn id="1823" idx="0"/>
            </p:cNvCxnSpPr>
            <p:nvPr/>
          </p:nvCxnSpPr>
          <p:spPr>
            <a:xfrm>
              <a:off x="8128000" y="4005771"/>
              <a:ext cx="0" cy="318300"/>
            </a:xfrm>
            <a:prstGeom prst="straightConnector1">
              <a:avLst/>
            </a:prstGeom>
            <a:noFill/>
            <a:ln w="19050" cap="flat" cmpd="sng">
              <a:solidFill>
                <a:srgbClr val="5B5B5B"/>
              </a:solidFill>
              <a:prstDash val="dot"/>
              <a:round/>
              <a:headEnd type="none" w="sm" len="sm"/>
              <a:tailEnd type="none" w="sm" len="sm"/>
            </a:ln>
          </p:spPr>
        </p:cxnSp>
        <p:cxnSp>
          <p:nvCxnSpPr>
            <p:cNvPr id="1827" name="Google Shape;1827;g7b4f99b632_4_36"/>
            <p:cNvCxnSpPr>
              <a:stCxn id="1823" idx="4"/>
              <a:endCxn id="1824" idx="0"/>
            </p:cNvCxnSpPr>
            <p:nvPr/>
          </p:nvCxnSpPr>
          <p:spPr>
            <a:xfrm>
              <a:off x="8128000" y="4781266"/>
              <a:ext cx="0" cy="318300"/>
            </a:xfrm>
            <a:prstGeom prst="straightConnector1">
              <a:avLst/>
            </a:prstGeom>
            <a:noFill/>
            <a:ln w="19050" cap="flat" cmpd="sng">
              <a:solidFill>
                <a:srgbClr val="5B5B5B"/>
              </a:solidFill>
              <a:prstDash val="dot"/>
              <a:round/>
              <a:headEnd type="none" w="sm" len="sm"/>
              <a:tailEnd type="none" w="sm" len="sm"/>
            </a:ln>
          </p:spPr>
        </p:cxnSp>
        <p:cxnSp>
          <p:nvCxnSpPr>
            <p:cNvPr id="1828" name="Google Shape;1828;g7b4f99b632_4_36"/>
            <p:cNvCxnSpPr>
              <a:stCxn id="1824" idx="4"/>
              <a:endCxn id="1825" idx="0"/>
            </p:cNvCxnSpPr>
            <p:nvPr/>
          </p:nvCxnSpPr>
          <p:spPr>
            <a:xfrm>
              <a:off x="8128000" y="5556761"/>
              <a:ext cx="0" cy="318300"/>
            </a:xfrm>
            <a:prstGeom prst="straightConnector1">
              <a:avLst/>
            </a:prstGeom>
            <a:noFill/>
            <a:ln w="19050" cap="flat" cmpd="sng">
              <a:solidFill>
                <a:srgbClr val="5B5B5B"/>
              </a:solidFill>
              <a:prstDash val="dot"/>
              <a:round/>
              <a:headEnd type="none" w="sm" len="sm"/>
              <a:tailEnd type="none" w="sm" len="sm"/>
            </a:ln>
          </p:spPr>
        </p:cxnSp>
        <p:sp>
          <p:nvSpPr>
            <p:cNvPr id="1829" name="Google Shape;1829;g7b4f99b632_4_36"/>
            <p:cNvSpPr/>
            <p:nvPr/>
          </p:nvSpPr>
          <p:spPr>
            <a:xfrm>
              <a:off x="8585200" y="3549069"/>
              <a:ext cx="48813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Collections </a:t>
              </a:r>
              <a:r>
                <a:rPr lang="en-US" sz="2200" b="0" i="0" u="none" strike="noStrike" cap="none">
                  <a:solidFill>
                    <a:srgbClr val="3F3F3F"/>
                  </a:solidFill>
                  <a:latin typeface="Open Sans"/>
                  <a:ea typeface="Open Sans"/>
                  <a:cs typeface="Open Sans"/>
                  <a:sym typeface="Open Sans"/>
                </a:rPr>
                <a:t>page</a:t>
              </a:r>
              <a:endParaRPr sz="2200" b="0" i="0" u="none" strike="noStrike" cap="none">
                <a:solidFill>
                  <a:srgbClr val="3F3F3F"/>
                </a:solidFill>
                <a:latin typeface="Open Sans"/>
                <a:ea typeface="Open Sans"/>
                <a:cs typeface="Open Sans"/>
                <a:sym typeface="Open Sans"/>
              </a:endParaRPr>
            </a:p>
          </p:txBody>
        </p:sp>
        <p:sp>
          <p:nvSpPr>
            <p:cNvPr id="1830" name="Google Shape;1830;g7b4f99b632_4_36"/>
            <p:cNvSpPr/>
            <p:nvPr/>
          </p:nvSpPr>
          <p:spPr>
            <a:xfrm>
              <a:off x="8585200" y="4296841"/>
              <a:ext cx="75207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Look for </a:t>
              </a:r>
              <a:r>
                <a:rPr lang="en-US" sz="2200" b="1" i="0" u="none" strike="noStrike" cap="none">
                  <a:solidFill>
                    <a:srgbClr val="3F3F3F"/>
                  </a:solidFill>
                  <a:latin typeface="Open Sans"/>
                  <a:ea typeface="Open Sans"/>
                  <a:cs typeface="Open Sans"/>
                  <a:sym typeface="Open Sans"/>
                </a:rPr>
                <a:t>Shared </a:t>
              </a:r>
              <a:r>
                <a:rPr lang="en-US" sz="2200" b="0" i="0" u="none" strike="noStrike" cap="none">
                  <a:solidFill>
                    <a:srgbClr val="3F3F3F"/>
                  </a:solidFill>
                  <a:latin typeface="Open Sans"/>
                  <a:ea typeface="Open Sans"/>
                  <a:cs typeface="Open Sans"/>
                  <a:sym typeface="Open Sans"/>
                </a:rPr>
                <a:t>collection and click on </a:t>
              </a:r>
              <a:r>
                <a:rPr lang="en-US" sz="2200" b="1" i="0" u="none" strike="noStrike" cap="none">
                  <a:solidFill>
                    <a:srgbClr val="3F3F3F"/>
                  </a:solidFill>
                  <a:latin typeface="Open Sans"/>
                  <a:ea typeface="Open Sans"/>
                  <a:cs typeface="Open Sans"/>
                  <a:sym typeface="Open Sans"/>
                </a:rPr>
                <a:t>View children</a:t>
              </a:r>
              <a:endParaRPr sz="2200" b="0" i="0" u="none" strike="noStrike" cap="none">
                <a:solidFill>
                  <a:srgbClr val="3F3F3F"/>
                </a:solidFill>
                <a:latin typeface="Open Sans"/>
                <a:ea typeface="Open Sans"/>
                <a:cs typeface="Open Sans"/>
                <a:sym typeface="Open Sans"/>
              </a:endParaRPr>
            </a:p>
          </p:txBody>
        </p:sp>
        <p:sp>
          <p:nvSpPr>
            <p:cNvPr id="1831" name="Google Shape;1831;g7b4f99b632_4_36"/>
            <p:cNvSpPr/>
            <p:nvPr/>
          </p:nvSpPr>
          <p:spPr>
            <a:xfrm>
              <a:off x="8585199" y="5105556"/>
              <a:ext cx="105756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Create collection </a:t>
              </a:r>
              <a:r>
                <a:rPr lang="en-US" sz="2200" b="0" i="0" u="none" strike="noStrike" cap="none">
                  <a:solidFill>
                    <a:srgbClr val="3F3F3F"/>
                  </a:solidFill>
                  <a:latin typeface="Open Sans"/>
                  <a:ea typeface="Open Sans"/>
                  <a:cs typeface="Open Sans"/>
                  <a:sym typeface="Open Sans"/>
                </a:rPr>
                <a:t>and then name the collection as “View-O services”</a:t>
              </a:r>
              <a:endParaRPr sz="2200" b="0" i="0" u="none" strike="noStrike" cap="none">
                <a:solidFill>
                  <a:srgbClr val="3F3F3F"/>
                </a:solidFill>
                <a:latin typeface="Open Sans"/>
                <a:ea typeface="Open Sans"/>
                <a:cs typeface="Open Sans"/>
                <a:sym typeface="Open Sans"/>
              </a:endParaRPr>
            </a:p>
          </p:txBody>
        </p:sp>
        <p:sp>
          <p:nvSpPr>
            <p:cNvPr id="1832" name="Google Shape;1832;g7b4f99b632_4_36"/>
            <p:cNvSpPr/>
            <p:nvPr/>
          </p:nvSpPr>
          <p:spPr>
            <a:xfrm>
              <a:off x="8585200" y="5888257"/>
              <a:ext cx="6366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 </a:t>
              </a:r>
              <a:r>
                <a:rPr lang="en-US" sz="2200" b="0" i="0" u="none" strike="noStrike" cap="none">
                  <a:solidFill>
                    <a:srgbClr val="3F3F3F"/>
                  </a:solidFill>
                  <a:latin typeface="Open Sans"/>
                  <a:ea typeface="Open Sans"/>
                  <a:cs typeface="Open Sans"/>
                  <a:sym typeface="Open Sans"/>
                </a:rPr>
                <a:t>to create a collection</a:t>
              </a:r>
              <a:endParaRPr sz="2200" b="0" i="0" u="none" strike="noStrike" cap="none">
                <a:solidFill>
                  <a:srgbClr val="3F3F3F"/>
                </a:solidFill>
                <a:latin typeface="Open Sans"/>
                <a:ea typeface="Open Sans"/>
                <a:cs typeface="Open Sans"/>
                <a:sym typeface="Open Sans"/>
              </a:endParaRPr>
            </a:p>
          </p:txBody>
        </p:sp>
      </p:grpSp>
      <p:sp>
        <p:nvSpPr>
          <p:cNvPr id="1833" name="Google Shape;1833;g7b4f99b632_4_36"/>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Collection</a:t>
            </a:r>
            <a:endParaRPr/>
          </a:p>
        </p:txBody>
      </p:sp>
      <p:pic>
        <p:nvPicPr>
          <p:cNvPr id="1834" name="Google Shape;1834;g7b4f99b632_4_36"/>
          <p:cNvPicPr preferRelativeResize="0"/>
          <p:nvPr/>
        </p:nvPicPr>
        <p:blipFill rotWithShape="1">
          <a:blip r:embed="rId3">
            <a:alphaModFix/>
          </a:blip>
          <a:srcRect/>
          <a:stretch/>
        </p:blipFill>
        <p:spPr>
          <a:xfrm>
            <a:off x="6737871" y="573284"/>
            <a:ext cx="2780274" cy="418771"/>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1839" name="Google Shape;1839;p69"/>
          <p:cNvSpPr txBox="1">
            <a:spLocks noGrp="1"/>
          </p:cNvSpPr>
          <p:nvPr>
            <p:ph type="body" idx="1"/>
          </p:nvPr>
        </p:nvSpPr>
        <p:spPr>
          <a:xfrm>
            <a:off x="8"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Granting Permissions</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844"/>
        <p:cNvGrpSpPr/>
        <p:nvPr/>
      </p:nvGrpSpPr>
      <p:grpSpPr>
        <a:xfrm>
          <a:off x="0" y="0"/>
          <a:ext cx="0" cy="0"/>
          <a:chOff x="0" y="0"/>
          <a:chExt cx="0" cy="0"/>
        </a:xfrm>
      </p:grpSpPr>
      <p:sp>
        <p:nvSpPr>
          <p:cNvPr id="1845" name="Google Shape;1845;g6b6c14001a_1_958"/>
          <p:cNvSpPr/>
          <p:nvPr/>
        </p:nvSpPr>
        <p:spPr>
          <a:xfrm>
            <a:off x="1529700" y="4222075"/>
            <a:ext cx="3491100" cy="15975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users and teams</a:t>
            </a:r>
            <a:endParaRPr sz="1400" b="0" i="0" u="none" strike="noStrike" cap="none">
              <a:solidFill>
                <a:srgbClr val="3F3F3F"/>
              </a:solidFill>
              <a:latin typeface="Arial"/>
              <a:ea typeface="Arial"/>
              <a:cs typeface="Arial"/>
              <a:sym typeface="Arial"/>
            </a:endParaRPr>
          </a:p>
        </p:txBody>
      </p:sp>
      <p:sp>
        <p:nvSpPr>
          <p:cNvPr id="1846" name="Google Shape;1846;g6b6c14001a_1_958"/>
          <p:cNvSpPr txBox="1"/>
          <p:nvPr/>
        </p:nvSpPr>
        <p:spPr>
          <a:xfrm>
            <a:off x="3526168" y="126550"/>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Create a Grant </a:t>
            </a:r>
            <a:endParaRPr sz="2800" b="1" i="0" u="none" strike="noStrike" cap="none">
              <a:solidFill>
                <a:srgbClr val="3F3F3F"/>
              </a:solidFill>
              <a:latin typeface="Open Sans"/>
              <a:ea typeface="Open Sans"/>
              <a:cs typeface="Open Sans"/>
              <a:sym typeface="Open Sans"/>
            </a:endParaRPr>
          </a:p>
        </p:txBody>
      </p:sp>
      <p:pic>
        <p:nvPicPr>
          <p:cNvPr id="1847" name="Google Shape;1847;g6b6c14001a_1_958"/>
          <p:cNvPicPr preferRelativeResize="0"/>
          <p:nvPr/>
        </p:nvPicPr>
        <p:blipFill rotWithShape="1">
          <a:blip r:embed="rId3">
            <a:alphaModFix/>
          </a:blip>
          <a:srcRect/>
          <a:stretch/>
        </p:blipFill>
        <p:spPr>
          <a:xfrm>
            <a:off x="6277720" y="601307"/>
            <a:ext cx="3700546" cy="625863"/>
          </a:xfrm>
          <a:prstGeom prst="rect">
            <a:avLst/>
          </a:prstGeom>
          <a:noFill/>
          <a:ln>
            <a:noFill/>
          </a:ln>
        </p:spPr>
      </p:pic>
      <p:sp>
        <p:nvSpPr>
          <p:cNvPr id="1848" name="Google Shape;1848;g6b6c14001a_1_958"/>
          <p:cNvSpPr/>
          <p:nvPr/>
        </p:nvSpPr>
        <p:spPr>
          <a:xfrm>
            <a:off x="1287387" y="1594345"/>
            <a:ext cx="42531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Workflow for creating a grant:</a:t>
            </a:r>
            <a:endParaRPr sz="1400" b="0" i="0" u="none" strike="noStrike" cap="none">
              <a:solidFill>
                <a:srgbClr val="000000"/>
              </a:solidFill>
              <a:latin typeface="Arial"/>
              <a:ea typeface="Arial"/>
              <a:cs typeface="Arial"/>
              <a:sym typeface="Arial"/>
            </a:endParaRPr>
          </a:p>
        </p:txBody>
      </p:sp>
      <p:sp>
        <p:nvSpPr>
          <p:cNvPr id="1849" name="Google Shape;1849;g6b6c14001a_1_958"/>
          <p:cNvSpPr/>
          <p:nvPr/>
        </p:nvSpPr>
        <p:spPr>
          <a:xfrm>
            <a:off x="6487166" y="4222075"/>
            <a:ext cx="3491100" cy="15975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separate collections of swarm resources</a:t>
            </a:r>
            <a:endParaRPr sz="1400" b="0" i="0" u="none" strike="noStrike" cap="none">
              <a:solidFill>
                <a:srgbClr val="3F3F3F"/>
              </a:solidFill>
              <a:latin typeface="Arial"/>
              <a:ea typeface="Arial"/>
              <a:cs typeface="Arial"/>
              <a:sym typeface="Arial"/>
            </a:endParaRPr>
          </a:p>
        </p:txBody>
      </p:sp>
      <p:sp>
        <p:nvSpPr>
          <p:cNvPr id="1850" name="Google Shape;1850;g6b6c14001a_1_958"/>
          <p:cNvSpPr/>
          <p:nvPr/>
        </p:nvSpPr>
        <p:spPr>
          <a:xfrm>
            <a:off x="11383650" y="4222075"/>
            <a:ext cx="3491100" cy="15975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Grant role-based access to the collections for respective teams</a:t>
            </a:r>
            <a:endParaRPr sz="1400" b="0" i="0" u="none" strike="noStrike" cap="none">
              <a:solidFill>
                <a:srgbClr val="3F3F3F"/>
              </a:solidFill>
              <a:latin typeface="Arial"/>
              <a:ea typeface="Arial"/>
              <a:cs typeface="Arial"/>
              <a:sym typeface="Arial"/>
            </a:endParaRPr>
          </a:p>
        </p:txBody>
      </p:sp>
      <p:cxnSp>
        <p:nvCxnSpPr>
          <p:cNvPr id="1851" name="Google Shape;1851;g6b6c14001a_1_958"/>
          <p:cNvCxnSpPr>
            <a:stCxn id="1845" idx="3"/>
            <a:endCxn id="1849" idx="1"/>
          </p:cNvCxnSpPr>
          <p:nvPr/>
        </p:nvCxnSpPr>
        <p:spPr>
          <a:xfrm>
            <a:off x="5020800" y="5020825"/>
            <a:ext cx="1466400" cy="0"/>
          </a:xfrm>
          <a:prstGeom prst="straightConnector1">
            <a:avLst/>
          </a:prstGeom>
          <a:noFill/>
          <a:ln w="9525" cap="flat" cmpd="sng">
            <a:solidFill>
              <a:schemeClr val="dk2"/>
            </a:solidFill>
            <a:prstDash val="solid"/>
            <a:round/>
            <a:headEnd type="none" w="sm" len="sm"/>
            <a:tailEnd type="triangle" w="med" len="med"/>
          </a:ln>
        </p:spPr>
      </p:cxnSp>
      <p:cxnSp>
        <p:nvCxnSpPr>
          <p:cNvPr id="1852" name="Google Shape;1852;g6b6c14001a_1_958"/>
          <p:cNvCxnSpPr>
            <a:stCxn id="1849" idx="3"/>
            <a:endCxn id="1850" idx="1"/>
          </p:cNvCxnSpPr>
          <p:nvPr/>
        </p:nvCxnSpPr>
        <p:spPr>
          <a:xfrm>
            <a:off x="9978266" y="5020825"/>
            <a:ext cx="1405500" cy="0"/>
          </a:xfrm>
          <a:prstGeom prst="straightConnector1">
            <a:avLst/>
          </a:prstGeom>
          <a:noFill/>
          <a:ln w="9525" cap="flat" cmpd="sng">
            <a:solidFill>
              <a:schemeClr val="dk2"/>
            </a:solidFill>
            <a:prstDash val="solid"/>
            <a:round/>
            <a:headEnd type="none" w="sm" len="sm"/>
            <a:tailEnd type="triangle" w="med" len="med"/>
          </a:ln>
        </p:spPr>
      </p:cxn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857"/>
        <p:cNvGrpSpPr/>
        <p:nvPr/>
      </p:nvGrpSpPr>
      <p:grpSpPr>
        <a:xfrm>
          <a:off x="0" y="0"/>
          <a:ext cx="0" cy="0"/>
          <a:chOff x="0" y="0"/>
          <a:chExt cx="0" cy="0"/>
        </a:xfrm>
      </p:grpSpPr>
      <p:sp>
        <p:nvSpPr>
          <p:cNvPr id="1858" name="Google Shape;1858;p71"/>
          <p:cNvSpPr txBox="1"/>
          <p:nvPr/>
        </p:nvSpPr>
        <p:spPr>
          <a:xfrm>
            <a:off x="3526168" y="126550"/>
            <a:ext cx="9203664" cy="916325"/>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Create a Grant </a:t>
            </a:r>
            <a:endParaRPr sz="2800" b="1" i="0" u="none" strike="noStrike" cap="none">
              <a:solidFill>
                <a:srgbClr val="3F3F3F"/>
              </a:solidFill>
              <a:latin typeface="Open Sans"/>
              <a:ea typeface="Open Sans"/>
              <a:cs typeface="Open Sans"/>
              <a:sym typeface="Open Sans"/>
            </a:endParaRPr>
          </a:p>
        </p:txBody>
      </p:sp>
      <p:pic>
        <p:nvPicPr>
          <p:cNvPr id="1859" name="Google Shape;1859;p71"/>
          <p:cNvPicPr preferRelativeResize="0"/>
          <p:nvPr/>
        </p:nvPicPr>
        <p:blipFill rotWithShape="1">
          <a:blip r:embed="rId3">
            <a:alphaModFix/>
          </a:blip>
          <a:srcRect/>
          <a:stretch/>
        </p:blipFill>
        <p:spPr>
          <a:xfrm>
            <a:off x="6277720" y="601307"/>
            <a:ext cx="3700546" cy="625863"/>
          </a:xfrm>
          <a:prstGeom prst="rect">
            <a:avLst/>
          </a:prstGeom>
          <a:noFill/>
          <a:ln>
            <a:noFill/>
          </a:ln>
        </p:spPr>
      </p:pic>
      <p:grpSp>
        <p:nvGrpSpPr>
          <p:cNvPr id="1860" name="Google Shape;1860;p71"/>
          <p:cNvGrpSpPr/>
          <p:nvPr/>
        </p:nvGrpSpPr>
        <p:grpSpPr>
          <a:xfrm>
            <a:off x="1284787" y="2341911"/>
            <a:ext cx="11745402" cy="4334675"/>
            <a:chOff x="1284787" y="2951511"/>
            <a:chExt cx="11745402" cy="4334675"/>
          </a:xfrm>
        </p:grpSpPr>
        <p:sp>
          <p:nvSpPr>
            <p:cNvPr id="1861" name="Google Shape;1861;p71"/>
            <p:cNvSpPr/>
            <p:nvPr/>
          </p:nvSpPr>
          <p:spPr>
            <a:xfrm>
              <a:off x="1970587" y="3695263"/>
              <a:ext cx="28167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 Grant</a:t>
              </a:r>
              <a:endParaRPr sz="2200" b="0" i="0" u="none" strike="noStrike" cap="none">
                <a:solidFill>
                  <a:srgbClr val="3F3F3F"/>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 </a:t>
              </a:r>
              <a:endParaRPr sz="2200" b="0" i="0" u="none" strike="noStrike" cap="none">
                <a:solidFill>
                  <a:srgbClr val="3F3F3F"/>
                </a:solidFill>
                <a:latin typeface="Open Sans"/>
                <a:ea typeface="Open Sans"/>
                <a:cs typeface="Open Sans"/>
                <a:sym typeface="Open Sans"/>
              </a:endParaRPr>
            </a:p>
          </p:txBody>
        </p:sp>
        <p:sp>
          <p:nvSpPr>
            <p:cNvPr id="1862" name="Google Shape;1862;p71"/>
            <p:cNvSpPr/>
            <p:nvPr/>
          </p:nvSpPr>
          <p:spPr>
            <a:xfrm>
              <a:off x="1284787" y="295151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3F3F3F"/>
                </a:solidFill>
                <a:latin typeface="Arial"/>
                <a:ea typeface="Arial"/>
                <a:cs typeface="Arial"/>
                <a:sym typeface="Arial"/>
              </a:endParaRPr>
            </a:p>
          </p:txBody>
        </p:sp>
        <p:sp>
          <p:nvSpPr>
            <p:cNvPr id="1863" name="Google Shape;1863;p71"/>
            <p:cNvSpPr/>
            <p:nvPr/>
          </p:nvSpPr>
          <p:spPr>
            <a:xfrm>
              <a:off x="1284787" y="372700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3F3F3F"/>
                </a:solidFill>
                <a:latin typeface="Arial"/>
                <a:ea typeface="Arial"/>
                <a:cs typeface="Arial"/>
                <a:sym typeface="Arial"/>
              </a:endParaRPr>
            </a:p>
          </p:txBody>
        </p:sp>
        <p:sp>
          <p:nvSpPr>
            <p:cNvPr id="1864" name="Google Shape;1864;p71"/>
            <p:cNvSpPr/>
            <p:nvPr/>
          </p:nvSpPr>
          <p:spPr>
            <a:xfrm>
              <a:off x="1284787" y="450250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3F3F3F"/>
                </a:solidFill>
                <a:latin typeface="Arial"/>
                <a:ea typeface="Arial"/>
                <a:cs typeface="Arial"/>
                <a:sym typeface="Arial"/>
              </a:endParaRPr>
            </a:p>
          </p:txBody>
        </p:sp>
        <p:sp>
          <p:nvSpPr>
            <p:cNvPr id="1865" name="Google Shape;1865;p71"/>
            <p:cNvSpPr/>
            <p:nvPr/>
          </p:nvSpPr>
          <p:spPr>
            <a:xfrm>
              <a:off x="1284787" y="527799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3F3F3F"/>
                </a:solidFill>
                <a:latin typeface="Arial"/>
                <a:ea typeface="Arial"/>
                <a:cs typeface="Arial"/>
                <a:sym typeface="Arial"/>
              </a:endParaRPr>
            </a:p>
          </p:txBody>
        </p:sp>
        <p:sp>
          <p:nvSpPr>
            <p:cNvPr id="1866" name="Google Shape;1866;p71"/>
            <p:cNvSpPr/>
            <p:nvPr/>
          </p:nvSpPr>
          <p:spPr>
            <a:xfrm>
              <a:off x="1284787" y="6053491"/>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3F3F3F"/>
                </a:solidFill>
                <a:latin typeface="Arial"/>
                <a:ea typeface="Arial"/>
                <a:cs typeface="Arial"/>
                <a:sym typeface="Arial"/>
              </a:endParaRPr>
            </a:p>
          </p:txBody>
        </p:sp>
        <p:sp>
          <p:nvSpPr>
            <p:cNvPr id="1867" name="Google Shape;1867;p71"/>
            <p:cNvSpPr/>
            <p:nvPr/>
          </p:nvSpPr>
          <p:spPr>
            <a:xfrm>
              <a:off x="1284787" y="6828986"/>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3F3F3F"/>
                </a:solidFill>
                <a:latin typeface="Arial"/>
                <a:ea typeface="Arial"/>
                <a:cs typeface="Arial"/>
                <a:sym typeface="Arial"/>
              </a:endParaRPr>
            </a:p>
          </p:txBody>
        </p:sp>
        <p:cxnSp>
          <p:nvCxnSpPr>
            <p:cNvPr id="1868" name="Google Shape;1868;p71"/>
            <p:cNvCxnSpPr>
              <a:stCxn id="1862" idx="4"/>
              <a:endCxn id="1863" idx="0"/>
            </p:cNvCxnSpPr>
            <p:nvPr/>
          </p:nvCxnSpPr>
          <p:spPr>
            <a:xfrm>
              <a:off x="1513387" y="3408711"/>
              <a:ext cx="0" cy="318300"/>
            </a:xfrm>
            <a:prstGeom prst="straightConnector1">
              <a:avLst/>
            </a:prstGeom>
            <a:noFill/>
            <a:ln w="19050" cap="flat" cmpd="sng">
              <a:solidFill>
                <a:srgbClr val="5B5B5B"/>
              </a:solidFill>
              <a:prstDash val="dot"/>
              <a:round/>
              <a:headEnd type="none" w="sm" len="sm"/>
              <a:tailEnd type="none" w="sm" len="sm"/>
            </a:ln>
          </p:spPr>
        </p:cxnSp>
        <p:cxnSp>
          <p:nvCxnSpPr>
            <p:cNvPr id="1869" name="Google Shape;1869;p71"/>
            <p:cNvCxnSpPr>
              <a:stCxn id="1863" idx="4"/>
              <a:endCxn id="1864" idx="0"/>
            </p:cNvCxnSpPr>
            <p:nvPr/>
          </p:nvCxnSpPr>
          <p:spPr>
            <a:xfrm>
              <a:off x="1513387" y="4184206"/>
              <a:ext cx="0" cy="318300"/>
            </a:xfrm>
            <a:prstGeom prst="straightConnector1">
              <a:avLst/>
            </a:prstGeom>
            <a:noFill/>
            <a:ln w="19050" cap="flat" cmpd="sng">
              <a:solidFill>
                <a:srgbClr val="5B5B5B"/>
              </a:solidFill>
              <a:prstDash val="dot"/>
              <a:round/>
              <a:headEnd type="none" w="sm" len="sm"/>
              <a:tailEnd type="none" w="sm" len="sm"/>
            </a:ln>
          </p:spPr>
        </p:cxnSp>
        <p:cxnSp>
          <p:nvCxnSpPr>
            <p:cNvPr id="1870" name="Google Shape;1870;p71"/>
            <p:cNvCxnSpPr>
              <a:stCxn id="1864" idx="4"/>
              <a:endCxn id="1865" idx="0"/>
            </p:cNvCxnSpPr>
            <p:nvPr/>
          </p:nvCxnSpPr>
          <p:spPr>
            <a:xfrm>
              <a:off x="1513387" y="4959701"/>
              <a:ext cx="0" cy="318300"/>
            </a:xfrm>
            <a:prstGeom prst="straightConnector1">
              <a:avLst/>
            </a:prstGeom>
            <a:noFill/>
            <a:ln w="19050" cap="flat" cmpd="sng">
              <a:solidFill>
                <a:srgbClr val="5B5B5B"/>
              </a:solidFill>
              <a:prstDash val="dot"/>
              <a:round/>
              <a:headEnd type="none" w="sm" len="sm"/>
              <a:tailEnd type="none" w="sm" len="sm"/>
            </a:ln>
          </p:spPr>
        </p:cxnSp>
        <p:cxnSp>
          <p:nvCxnSpPr>
            <p:cNvPr id="1871" name="Google Shape;1871;p71"/>
            <p:cNvCxnSpPr>
              <a:stCxn id="1865" idx="4"/>
              <a:endCxn id="1866" idx="0"/>
            </p:cNvCxnSpPr>
            <p:nvPr/>
          </p:nvCxnSpPr>
          <p:spPr>
            <a:xfrm>
              <a:off x="1513387" y="5735196"/>
              <a:ext cx="0" cy="318300"/>
            </a:xfrm>
            <a:prstGeom prst="straightConnector1">
              <a:avLst/>
            </a:prstGeom>
            <a:noFill/>
            <a:ln w="19050" cap="flat" cmpd="sng">
              <a:solidFill>
                <a:srgbClr val="5B5B5B"/>
              </a:solidFill>
              <a:prstDash val="dot"/>
              <a:round/>
              <a:headEnd type="none" w="sm" len="sm"/>
              <a:tailEnd type="none" w="sm" len="sm"/>
            </a:ln>
          </p:spPr>
        </p:cxnSp>
        <p:cxnSp>
          <p:nvCxnSpPr>
            <p:cNvPr id="1872" name="Google Shape;1872;p71"/>
            <p:cNvCxnSpPr>
              <a:stCxn id="1866" idx="4"/>
              <a:endCxn id="1867" idx="0"/>
            </p:cNvCxnSpPr>
            <p:nvPr/>
          </p:nvCxnSpPr>
          <p:spPr>
            <a:xfrm>
              <a:off x="1513387" y="6510691"/>
              <a:ext cx="0" cy="318300"/>
            </a:xfrm>
            <a:prstGeom prst="straightConnector1">
              <a:avLst/>
            </a:prstGeom>
            <a:noFill/>
            <a:ln w="19050" cap="flat" cmpd="sng">
              <a:solidFill>
                <a:srgbClr val="5B5B5B"/>
              </a:solidFill>
              <a:prstDash val="dot"/>
              <a:round/>
              <a:headEnd type="none" w="sm" len="sm"/>
              <a:tailEnd type="none" w="sm" len="sm"/>
            </a:ln>
          </p:spPr>
        </p:cxnSp>
        <p:sp>
          <p:nvSpPr>
            <p:cNvPr id="1873" name="Google Shape;1873;p71"/>
            <p:cNvSpPr/>
            <p:nvPr/>
          </p:nvSpPr>
          <p:spPr>
            <a:xfrm>
              <a:off x="1970587" y="2951511"/>
              <a:ext cx="51099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Manage Grants </a:t>
              </a:r>
              <a:r>
                <a:rPr lang="en-US" sz="2200" b="0" i="0" u="none" strike="noStrike" cap="none">
                  <a:solidFill>
                    <a:srgbClr val="3F3F3F"/>
                  </a:solidFill>
                  <a:latin typeface="Open Sans"/>
                  <a:ea typeface="Open Sans"/>
                  <a:cs typeface="Open Sans"/>
                  <a:sym typeface="Open Sans"/>
                </a:rPr>
                <a:t>page</a:t>
              </a:r>
              <a:endParaRPr sz="2200" b="0" i="0" u="none" strike="noStrike" cap="none">
                <a:solidFill>
                  <a:srgbClr val="3F3F3F"/>
                </a:solidFill>
                <a:latin typeface="Open Sans"/>
                <a:ea typeface="Open Sans"/>
                <a:cs typeface="Open Sans"/>
                <a:sym typeface="Open Sans"/>
              </a:endParaRPr>
            </a:p>
          </p:txBody>
        </p:sp>
        <p:sp>
          <p:nvSpPr>
            <p:cNvPr id="1874" name="Google Shape;1874;p71"/>
            <p:cNvSpPr/>
            <p:nvPr/>
          </p:nvSpPr>
          <p:spPr>
            <a:xfrm>
              <a:off x="1970587" y="4488862"/>
              <a:ext cx="50841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Select</a:t>
              </a:r>
              <a:r>
                <a:rPr lang="en-US" sz="2200" b="0" i="0" u="none" strike="noStrike" cap="none">
                  <a:solidFill>
                    <a:srgbClr val="3F3F3F"/>
                  </a:solidFill>
                  <a:latin typeface="Open Sans"/>
                  <a:ea typeface="Open Sans"/>
                  <a:cs typeface="Open Sans"/>
                  <a:sym typeface="Open Sans"/>
                </a:rPr>
                <a:t> on the desired collection </a:t>
              </a:r>
              <a:endParaRPr sz="2200" b="0" i="0" u="none" strike="noStrike" cap="none">
                <a:solidFill>
                  <a:srgbClr val="3F3F3F"/>
                </a:solidFill>
                <a:latin typeface="Open Sans"/>
                <a:ea typeface="Open Sans"/>
                <a:cs typeface="Open Sans"/>
                <a:sym typeface="Open Sans"/>
              </a:endParaRPr>
            </a:p>
          </p:txBody>
        </p:sp>
        <p:sp>
          <p:nvSpPr>
            <p:cNvPr id="1875" name="Google Shape;1875;p71"/>
            <p:cNvSpPr/>
            <p:nvPr/>
          </p:nvSpPr>
          <p:spPr>
            <a:xfrm>
              <a:off x="1970569" y="5246875"/>
              <a:ext cx="80076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Roles</a:t>
              </a:r>
              <a:r>
                <a:rPr lang="en-US" sz="2200" b="0" i="0" u="none" strike="noStrike" cap="none">
                  <a:solidFill>
                    <a:srgbClr val="3F3F3F"/>
                  </a:solidFill>
                  <a:latin typeface="Open Sans"/>
                  <a:ea typeface="Open Sans"/>
                  <a:cs typeface="Open Sans"/>
                  <a:sym typeface="Open Sans"/>
                </a:rPr>
                <a:t> and select a role from the dropdown list</a:t>
              </a:r>
              <a:endParaRPr sz="2200" b="0" i="0" u="none" strike="noStrike" cap="none">
                <a:solidFill>
                  <a:srgbClr val="3F3F3F"/>
                </a:solidFill>
                <a:latin typeface="Open Sans"/>
                <a:ea typeface="Open Sans"/>
                <a:cs typeface="Open Sans"/>
                <a:sym typeface="Open Sans"/>
              </a:endParaRPr>
            </a:p>
          </p:txBody>
        </p:sp>
        <p:sp>
          <p:nvSpPr>
            <p:cNvPr id="1876" name="Google Shape;1876;p71"/>
            <p:cNvSpPr/>
            <p:nvPr/>
          </p:nvSpPr>
          <p:spPr>
            <a:xfrm>
              <a:off x="1970586" y="6006412"/>
              <a:ext cx="1105960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Subjects </a:t>
              </a:r>
              <a:r>
                <a:rPr lang="en-US" sz="2200" b="0" i="0" u="none" strike="noStrike" cap="none">
                  <a:solidFill>
                    <a:srgbClr val="3F3F3F"/>
                  </a:solidFill>
                  <a:latin typeface="Open Sans"/>
                  <a:ea typeface="Open Sans"/>
                  <a:cs typeface="Open Sans"/>
                  <a:sym typeface="Open Sans"/>
                </a:rPr>
                <a:t>and</a:t>
              </a:r>
              <a:r>
                <a:rPr lang="en-US" sz="2200" b="1" i="0" u="none" strike="noStrike" cap="none">
                  <a:solidFill>
                    <a:srgbClr val="3F3F3F"/>
                  </a:solidFill>
                  <a:latin typeface="Open Sans"/>
                  <a:ea typeface="Open Sans"/>
                  <a:cs typeface="Open Sans"/>
                  <a:sym typeface="Open Sans"/>
                </a:rPr>
                <a:t> </a:t>
              </a:r>
              <a:r>
                <a:rPr lang="en-US" sz="2200" b="0" i="0" u="none" strike="noStrike" cap="none">
                  <a:solidFill>
                    <a:srgbClr val="3F3F3F"/>
                  </a:solidFill>
                  <a:latin typeface="Open Sans"/>
                  <a:ea typeface="Open Sans"/>
                  <a:cs typeface="Open Sans"/>
                  <a:sym typeface="Open Sans"/>
                </a:rPr>
                <a:t>choose</a:t>
              </a:r>
              <a:r>
                <a:rPr lang="en-US" sz="2200" b="1" i="0" u="none" strike="noStrike" cap="none">
                  <a:solidFill>
                    <a:srgbClr val="3F3F3F"/>
                  </a:solidFill>
                  <a:latin typeface="Open Sans"/>
                  <a:ea typeface="Open Sans"/>
                  <a:cs typeface="Open Sans"/>
                  <a:sym typeface="Open Sans"/>
                </a:rPr>
                <a:t> All Users </a:t>
              </a:r>
              <a:r>
                <a:rPr lang="en-US" sz="2200" b="0" i="0" u="none" strike="noStrike" cap="none">
                  <a:solidFill>
                    <a:srgbClr val="3F3F3F"/>
                  </a:solidFill>
                  <a:latin typeface="Open Sans"/>
                  <a:ea typeface="Open Sans"/>
                  <a:cs typeface="Open Sans"/>
                  <a:sym typeface="Open Sans"/>
                </a:rPr>
                <a:t>or</a:t>
              </a:r>
              <a:r>
                <a:rPr lang="en-US" sz="2200" b="1" i="0" u="none" strike="noStrike" cap="none">
                  <a:solidFill>
                    <a:srgbClr val="3F3F3F"/>
                  </a:solidFill>
                  <a:latin typeface="Open Sans"/>
                  <a:ea typeface="Open Sans"/>
                  <a:cs typeface="Open Sans"/>
                  <a:sym typeface="Open Sans"/>
                </a:rPr>
                <a:t> Organizations </a:t>
              </a:r>
              <a:r>
                <a:rPr lang="en-US" sz="2200" b="0" i="0" u="none" strike="noStrike" cap="none">
                  <a:solidFill>
                    <a:srgbClr val="3F3F3F"/>
                  </a:solidFill>
                  <a:latin typeface="Open Sans"/>
                  <a:ea typeface="Open Sans"/>
                  <a:cs typeface="Open Sans"/>
                  <a:sym typeface="Open Sans"/>
                </a:rPr>
                <a:t>where</a:t>
              </a:r>
              <a:r>
                <a:rPr lang="en-US" sz="2200" b="1" i="0" u="none" strike="noStrike" cap="none">
                  <a:solidFill>
                    <a:srgbClr val="3F3F3F"/>
                  </a:solidFill>
                  <a:latin typeface="Open Sans"/>
                  <a:ea typeface="Open Sans"/>
                  <a:cs typeface="Open Sans"/>
                  <a:sym typeface="Open Sans"/>
                </a:rPr>
                <a:t> </a:t>
              </a:r>
              <a:r>
                <a:rPr lang="en-US" sz="2200" b="0" i="0" u="none" strike="noStrike" cap="none">
                  <a:solidFill>
                    <a:srgbClr val="3F3F3F"/>
                  </a:solidFill>
                  <a:latin typeface="Open Sans"/>
                  <a:ea typeface="Open Sans"/>
                  <a:cs typeface="Open Sans"/>
                  <a:sym typeface="Open Sans"/>
                </a:rPr>
                <a:t>a</a:t>
              </a:r>
              <a:r>
                <a:rPr lang="en-US" sz="2200" b="1" i="0" u="none" strike="noStrike" cap="none">
                  <a:solidFill>
                    <a:srgbClr val="3F3F3F"/>
                  </a:solidFill>
                  <a:latin typeface="Open Sans"/>
                  <a:ea typeface="Open Sans"/>
                  <a:cs typeface="Open Sans"/>
                  <a:sym typeface="Open Sans"/>
                </a:rPr>
                <a:t> user, team, </a:t>
              </a:r>
              <a:r>
                <a:rPr lang="en-US" sz="2200" b="0" i="0" u="none" strike="noStrike" cap="none">
                  <a:solidFill>
                    <a:srgbClr val="3F3F3F"/>
                  </a:solidFill>
                  <a:latin typeface="Open Sans"/>
                  <a:ea typeface="Open Sans"/>
                  <a:cs typeface="Open Sans"/>
                  <a:sym typeface="Open Sans"/>
                </a:rPr>
                <a:t>or</a:t>
              </a:r>
              <a:r>
                <a:rPr lang="en-US" sz="2200" b="1" i="0" u="none" strike="noStrike" cap="none">
                  <a:solidFill>
                    <a:srgbClr val="3F3F3F"/>
                  </a:solidFill>
                  <a:latin typeface="Open Sans"/>
                  <a:ea typeface="Open Sans"/>
                  <a:cs typeface="Open Sans"/>
                  <a:sym typeface="Open Sans"/>
                </a:rPr>
                <a:t> organization </a:t>
              </a:r>
              <a:r>
                <a:rPr lang="en-US" sz="2200" b="0" i="0" u="none" strike="noStrike" cap="none">
                  <a:solidFill>
                    <a:srgbClr val="3F3F3F"/>
                  </a:solidFill>
                  <a:latin typeface="Open Sans"/>
                  <a:ea typeface="Open Sans"/>
                  <a:cs typeface="Open Sans"/>
                  <a:sym typeface="Open Sans"/>
                </a:rPr>
                <a:t>is selected</a:t>
              </a:r>
              <a:endParaRPr sz="2200" b="0" i="0" u="none" strike="noStrike" cap="none">
                <a:solidFill>
                  <a:srgbClr val="3F3F3F"/>
                </a:solidFill>
                <a:latin typeface="Open Sans"/>
                <a:ea typeface="Open Sans"/>
                <a:cs typeface="Open Sans"/>
                <a:sym typeface="Open Sans"/>
              </a:endParaRPr>
            </a:p>
          </p:txBody>
        </p:sp>
        <p:sp>
          <p:nvSpPr>
            <p:cNvPr id="1877" name="Google Shape;1877;p71"/>
            <p:cNvSpPr/>
            <p:nvPr/>
          </p:nvSpPr>
          <p:spPr>
            <a:xfrm>
              <a:off x="1970587" y="6842142"/>
              <a:ext cx="17901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a:t>
              </a:r>
              <a:endParaRPr sz="2200" b="1" i="0" u="none" strike="noStrike" cap="none">
                <a:solidFill>
                  <a:srgbClr val="3F3F3F"/>
                </a:solidFill>
                <a:latin typeface="Open Sans"/>
                <a:ea typeface="Open Sans"/>
                <a:cs typeface="Open Sans"/>
                <a:sym typeface="Open Sans"/>
              </a:endParaRPr>
            </a:p>
          </p:txBody>
        </p:sp>
      </p:gr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881"/>
        <p:cNvGrpSpPr/>
        <p:nvPr/>
      </p:nvGrpSpPr>
      <p:grpSpPr>
        <a:xfrm>
          <a:off x="0" y="0"/>
          <a:ext cx="0" cy="0"/>
          <a:chOff x="0" y="0"/>
          <a:chExt cx="0" cy="0"/>
        </a:xfrm>
      </p:grpSpPr>
      <p:sp>
        <p:nvSpPr>
          <p:cNvPr id="1882" name="Google Shape;1882;g78f8101544_2_10"/>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Deploying a Service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8"/>
          <p:cNvSpPr txBox="1">
            <a:spLocks noGrp="1"/>
          </p:cNvSpPr>
          <p:nvPr>
            <p:ph type="title"/>
          </p:nvPr>
        </p:nvSpPr>
        <p:spPr>
          <a:xfrm>
            <a:off x="3526183" y="104103"/>
            <a:ext cx="9203664" cy="9163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solidFill>
                  <a:srgbClr val="3F3F3F"/>
                </a:solidFill>
              </a:rPr>
              <a:t>Docker Enterprise: Overview</a:t>
            </a:r>
            <a:endParaRPr>
              <a:solidFill>
                <a:srgbClr val="3F3F3F"/>
              </a:solidFill>
            </a:endParaRPr>
          </a:p>
        </p:txBody>
      </p:sp>
      <p:pic>
        <p:nvPicPr>
          <p:cNvPr id="890" name="Google Shape;890;p8"/>
          <p:cNvPicPr preferRelativeResize="0"/>
          <p:nvPr/>
        </p:nvPicPr>
        <p:blipFill rotWithShape="1">
          <a:blip r:embed="rId3">
            <a:alphaModFix/>
          </a:blip>
          <a:srcRect/>
          <a:stretch/>
        </p:blipFill>
        <p:spPr>
          <a:xfrm>
            <a:off x="4593396" y="546448"/>
            <a:ext cx="7069226" cy="530797"/>
          </a:xfrm>
          <a:prstGeom prst="rect">
            <a:avLst/>
          </a:prstGeom>
          <a:noFill/>
          <a:ln>
            <a:noFill/>
          </a:ln>
        </p:spPr>
      </p:pic>
      <p:sp>
        <p:nvSpPr>
          <p:cNvPr id="891" name="Google Shape;891;p8"/>
          <p:cNvSpPr/>
          <p:nvPr/>
        </p:nvSpPr>
        <p:spPr>
          <a:xfrm>
            <a:off x="4338250" y="2336950"/>
            <a:ext cx="7579500" cy="742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Applications can be built and orchestrated across:</a:t>
            </a:r>
            <a:endParaRPr sz="2200" b="0" i="0" u="none" strike="noStrike" cap="none">
              <a:solidFill>
                <a:schemeClr val="lt1"/>
              </a:solidFill>
              <a:latin typeface="Open Sans"/>
              <a:ea typeface="Open Sans"/>
              <a:cs typeface="Open Sans"/>
              <a:sym typeface="Open Sans"/>
            </a:endParaRPr>
          </a:p>
        </p:txBody>
      </p:sp>
      <p:grpSp>
        <p:nvGrpSpPr>
          <p:cNvPr id="892" name="Google Shape;892;p8"/>
          <p:cNvGrpSpPr/>
          <p:nvPr/>
        </p:nvGrpSpPr>
        <p:grpSpPr>
          <a:xfrm>
            <a:off x="7016543" y="4436317"/>
            <a:ext cx="2302667" cy="1861263"/>
            <a:chOff x="5630335" y="4289057"/>
            <a:chExt cx="4230510" cy="3505203"/>
          </a:xfrm>
        </p:grpSpPr>
        <p:sp>
          <p:nvSpPr>
            <p:cNvPr id="893" name="Google Shape;893;p8"/>
            <p:cNvSpPr/>
            <p:nvPr/>
          </p:nvSpPr>
          <p:spPr>
            <a:xfrm>
              <a:off x="6355644" y="4289057"/>
              <a:ext cx="2779891" cy="982132"/>
            </a:xfrm>
            <a:custGeom>
              <a:avLst/>
              <a:gdLst/>
              <a:ahLst/>
              <a:cxnLst/>
              <a:rect l="l" t="t" r="r" b="b"/>
              <a:pathLst>
                <a:path w="1305" h="462" extrusionOk="0">
                  <a:moveTo>
                    <a:pt x="605" y="72"/>
                  </a:moveTo>
                  <a:cubicBezTo>
                    <a:pt x="377" y="83"/>
                    <a:pt x="163" y="178"/>
                    <a:pt x="0" y="341"/>
                  </a:cubicBezTo>
                  <a:cubicBezTo>
                    <a:pt x="122" y="462"/>
                    <a:pt x="122" y="462"/>
                    <a:pt x="122" y="462"/>
                  </a:cubicBezTo>
                  <a:cubicBezTo>
                    <a:pt x="122" y="462"/>
                    <a:pt x="122" y="462"/>
                    <a:pt x="122" y="462"/>
                  </a:cubicBezTo>
                  <a:cubicBezTo>
                    <a:pt x="263" y="321"/>
                    <a:pt x="452" y="243"/>
                    <a:pt x="653" y="243"/>
                  </a:cubicBezTo>
                  <a:cubicBezTo>
                    <a:pt x="854" y="243"/>
                    <a:pt x="1042" y="321"/>
                    <a:pt x="1184" y="462"/>
                  </a:cubicBezTo>
                  <a:cubicBezTo>
                    <a:pt x="1184" y="462"/>
                    <a:pt x="1184" y="462"/>
                    <a:pt x="1184" y="462"/>
                  </a:cubicBezTo>
                  <a:cubicBezTo>
                    <a:pt x="1305" y="341"/>
                    <a:pt x="1305" y="341"/>
                    <a:pt x="1305" y="341"/>
                  </a:cubicBezTo>
                  <a:cubicBezTo>
                    <a:pt x="1142" y="178"/>
                    <a:pt x="929" y="83"/>
                    <a:pt x="700" y="72"/>
                  </a:cubicBezTo>
                  <a:cubicBezTo>
                    <a:pt x="653" y="0"/>
                    <a:pt x="653" y="0"/>
                    <a:pt x="653" y="0"/>
                  </a:cubicBezTo>
                  <a:lnTo>
                    <a:pt x="605" y="72"/>
                  </a:lnTo>
                  <a:close/>
                </a:path>
              </a:pathLst>
            </a:custGeom>
            <a:solidFill>
              <a:srgbClr val="0075C4"/>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894" name="Google Shape;894;p8"/>
            <p:cNvSpPr/>
            <p:nvPr/>
          </p:nvSpPr>
          <p:spPr>
            <a:xfrm>
              <a:off x="5630335" y="5014369"/>
              <a:ext cx="984956" cy="2779891"/>
            </a:xfrm>
            <a:custGeom>
              <a:avLst/>
              <a:gdLst/>
              <a:ahLst/>
              <a:cxnLst/>
              <a:rect l="l" t="t" r="r" b="b"/>
              <a:pathLst>
                <a:path w="463" h="1305" extrusionOk="0">
                  <a:moveTo>
                    <a:pt x="341" y="0"/>
                  </a:moveTo>
                  <a:cubicBezTo>
                    <a:pt x="178" y="163"/>
                    <a:pt x="84" y="376"/>
                    <a:pt x="72" y="605"/>
                  </a:cubicBezTo>
                  <a:cubicBezTo>
                    <a:pt x="0" y="652"/>
                    <a:pt x="0" y="652"/>
                    <a:pt x="0" y="652"/>
                  </a:cubicBezTo>
                  <a:cubicBezTo>
                    <a:pt x="72" y="700"/>
                    <a:pt x="72" y="700"/>
                    <a:pt x="72" y="700"/>
                  </a:cubicBezTo>
                  <a:cubicBezTo>
                    <a:pt x="84" y="928"/>
                    <a:pt x="178" y="1142"/>
                    <a:pt x="341" y="1305"/>
                  </a:cubicBezTo>
                  <a:cubicBezTo>
                    <a:pt x="463" y="1183"/>
                    <a:pt x="463" y="1183"/>
                    <a:pt x="463" y="1183"/>
                  </a:cubicBezTo>
                  <a:cubicBezTo>
                    <a:pt x="321" y="1042"/>
                    <a:pt x="243" y="853"/>
                    <a:pt x="243" y="652"/>
                  </a:cubicBezTo>
                  <a:cubicBezTo>
                    <a:pt x="243" y="451"/>
                    <a:pt x="321" y="263"/>
                    <a:pt x="463" y="121"/>
                  </a:cubicBezTo>
                  <a:cubicBezTo>
                    <a:pt x="341" y="0"/>
                    <a:pt x="341" y="0"/>
                    <a:pt x="341" y="0"/>
                  </a:cubicBezTo>
                  <a:close/>
                </a:path>
              </a:pathLst>
            </a:custGeom>
            <a:solidFill>
              <a:srgbClr val="E9AFA3"/>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sp>
          <p:nvSpPr>
            <p:cNvPr id="895" name="Google Shape;895;p8"/>
            <p:cNvSpPr/>
            <p:nvPr/>
          </p:nvSpPr>
          <p:spPr>
            <a:xfrm>
              <a:off x="8878712" y="5014369"/>
              <a:ext cx="982133" cy="2779891"/>
            </a:xfrm>
            <a:custGeom>
              <a:avLst/>
              <a:gdLst/>
              <a:ahLst/>
              <a:cxnLst/>
              <a:rect l="l" t="t" r="r" b="b"/>
              <a:pathLst>
                <a:path w="462" h="1305" extrusionOk="0">
                  <a:moveTo>
                    <a:pt x="0" y="121"/>
                  </a:moveTo>
                  <a:cubicBezTo>
                    <a:pt x="293" y="414"/>
                    <a:pt x="293" y="891"/>
                    <a:pt x="0" y="1183"/>
                  </a:cubicBezTo>
                  <a:cubicBezTo>
                    <a:pt x="121" y="1305"/>
                    <a:pt x="121" y="1305"/>
                    <a:pt x="121" y="1305"/>
                  </a:cubicBezTo>
                  <a:cubicBezTo>
                    <a:pt x="284" y="1142"/>
                    <a:pt x="379" y="928"/>
                    <a:pt x="390" y="700"/>
                  </a:cubicBezTo>
                  <a:cubicBezTo>
                    <a:pt x="462" y="652"/>
                    <a:pt x="462" y="652"/>
                    <a:pt x="462" y="652"/>
                  </a:cubicBezTo>
                  <a:cubicBezTo>
                    <a:pt x="390" y="605"/>
                    <a:pt x="390" y="605"/>
                    <a:pt x="390" y="605"/>
                  </a:cubicBezTo>
                  <a:cubicBezTo>
                    <a:pt x="379" y="376"/>
                    <a:pt x="284" y="163"/>
                    <a:pt x="121" y="0"/>
                  </a:cubicBezTo>
                  <a:cubicBezTo>
                    <a:pt x="121" y="0"/>
                    <a:pt x="121" y="0"/>
                    <a:pt x="121" y="0"/>
                  </a:cubicBezTo>
                  <a:lnTo>
                    <a:pt x="0" y="121"/>
                  </a:lnTo>
                  <a:close/>
                </a:path>
              </a:pathLst>
            </a:custGeom>
            <a:solidFill>
              <a:srgbClr val="EF6461"/>
            </a:solidFill>
            <a:ln>
              <a:noFill/>
            </a:ln>
          </p:spPr>
          <p:txBody>
            <a:bodyPr spcFirstLastPara="1" wrap="square" lIns="162550" tIns="81275" rIns="162550" bIns="81275"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3F3F3F"/>
                </a:solidFill>
                <a:latin typeface="Arial"/>
                <a:ea typeface="Arial"/>
                <a:cs typeface="Arial"/>
                <a:sym typeface="Arial"/>
              </a:endParaRPr>
            </a:p>
          </p:txBody>
        </p:sp>
      </p:grpSp>
      <p:sp>
        <p:nvSpPr>
          <p:cNvPr id="896" name="Google Shape;896;p8"/>
          <p:cNvSpPr txBox="1"/>
          <p:nvPr/>
        </p:nvSpPr>
        <p:spPr>
          <a:xfrm>
            <a:off x="2877026" y="5402025"/>
            <a:ext cx="3940800" cy="370200"/>
          </a:xfrm>
          <a:prstGeom prst="rect">
            <a:avLst/>
          </a:prstGeom>
          <a:noFill/>
          <a:ln>
            <a:noFill/>
          </a:ln>
        </p:spPr>
        <p:txBody>
          <a:bodyPr spcFirstLastPara="1" wrap="square" lIns="91425" tIns="45700" rIns="91425" bIns="45700" anchor="t" anchorCtr="0">
            <a:noAutofit/>
          </a:bodyPr>
          <a:lstStyle/>
          <a:p>
            <a:pPr marL="45720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Windows Server 2016</a:t>
            </a:r>
            <a:endParaRPr sz="1400" b="0" i="0" u="none" strike="noStrike" cap="none">
              <a:solidFill>
                <a:srgbClr val="3F3F3F"/>
              </a:solidFill>
              <a:latin typeface="Arial"/>
              <a:ea typeface="Arial"/>
              <a:cs typeface="Arial"/>
              <a:sym typeface="Arial"/>
            </a:endParaRPr>
          </a:p>
        </p:txBody>
      </p:sp>
      <p:sp>
        <p:nvSpPr>
          <p:cNvPr id="897" name="Google Shape;897;p8"/>
          <p:cNvSpPr txBox="1"/>
          <p:nvPr/>
        </p:nvSpPr>
        <p:spPr>
          <a:xfrm>
            <a:off x="9822721" y="5402025"/>
            <a:ext cx="3311387" cy="405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Windows Server 2019</a:t>
            </a:r>
            <a:endParaRPr sz="1400" b="0" i="0" u="none" strike="noStrike" cap="none">
              <a:solidFill>
                <a:srgbClr val="3F3F3F"/>
              </a:solidFill>
              <a:latin typeface="Arial"/>
              <a:ea typeface="Arial"/>
              <a:cs typeface="Arial"/>
              <a:sym typeface="Arial"/>
            </a:endParaRPr>
          </a:p>
        </p:txBody>
      </p:sp>
      <p:sp>
        <p:nvSpPr>
          <p:cNvPr id="898" name="Google Shape;898;p8"/>
          <p:cNvSpPr txBox="1"/>
          <p:nvPr/>
        </p:nvSpPr>
        <p:spPr>
          <a:xfrm>
            <a:off x="7578213" y="3833350"/>
            <a:ext cx="1179300" cy="37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Linux</a:t>
            </a:r>
            <a:endParaRPr sz="2200" b="0" i="0" u="none" strike="noStrike" cap="none">
              <a:solidFill>
                <a:srgbClr val="3F3F3F"/>
              </a:solidFill>
              <a:latin typeface="Open Sans"/>
              <a:ea typeface="Open Sans"/>
              <a:cs typeface="Open Sans"/>
              <a:sym typeface="Open Sans"/>
            </a:endParaRPr>
          </a:p>
        </p:txBody>
      </p:sp>
      <p:sp>
        <p:nvSpPr>
          <p:cNvPr id="899" name="Google Shape;899;p8"/>
          <p:cNvSpPr txBox="1"/>
          <p:nvPr/>
        </p:nvSpPr>
        <p:spPr>
          <a:xfrm>
            <a:off x="7252300" y="5276925"/>
            <a:ext cx="1830900" cy="530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Platforms</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887"/>
        <p:cNvGrpSpPr/>
        <p:nvPr/>
      </p:nvGrpSpPr>
      <p:grpSpPr>
        <a:xfrm>
          <a:off x="0" y="0"/>
          <a:ext cx="0" cy="0"/>
          <a:chOff x="0" y="0"/>
          <a:chExt cx="0" cy="0"/>
        </a:xfrm>
      </p:grpSpPr>
      <p:sp>
        <p:nvSpPr>
          <p:cNvPr id="1888" name="Google Shape;1888;g78f8101544_2_14"/>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solidFill>
                  <a:srgbClr val="3F3F3F"/>
                </a:solidFill>
              </a:rPr>
              <a:t>Service Deployment</a:t>
            </a:r>
            <a:endParaRPr>
              <a:solidFill>
                <a:srgbClr val="3F3F3F"/>
              </a:solidFill>
            </a:endParaRPr>
          </a:p>
        </p:txBody>
      </p:sp>
      <p:pic>
        <p:nvPicPr>
          <p:cNvPr id="1889" name="Google Shape;1889;g78f8101544_2_14"/>
          <p:cNvPicPr preferRelativeResize="0"/>
          <p:nvPr/>
        </p:nvPicPr>
        <p:blipFill rotWithShape="1">
          <a:blip r:embed="rId3">
            <a:alphaModFix/>
          </a:blip>
          <a:srcRect/>
          <a:stretch/>
        </p:blipFill>
        <p:spPr>
          <a:xfrm>
            <a:off x="5665296" y="565498"/>
            <a:ext cx="4925424" cy="530797"/>
          </a:xfrm>
          <a:prstGeom prst="rect">
            <a:avLst/>
          </a:prstGeom>
          <a:noFill/>
          <a:ln>
            <a:noFill/>
          </a:ln>
        </p:spPr>
      </p:pic>
      <p:sp>
        <p:nvSpPr>
          <p:cNvPr id="1890" name="Google Shape;1890;g78f8101544_2_14"/>
          <p:cNvSpPr/>
          <p:nvPr/>
        </p:nvSpPr>
        <p:spPr>
          <a:xfrm>
            <a:off x="1614162" y="1710090"/>
            <a:ext cx="65139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Steps to deploy a service with view-only access: </a:t>
            </a:r>
            <a:endParaRPr sz="1400" b="0" i="0" u="none" strike="noStrike" cap="none">
              <a:solidFill>
                <a:srgbClr val="000000"/>
              </a:solidFill>
              <a:latin typeface="Arial"/>
              <a:ea typeface="Arial"/>
              <a:cs typeface="Arial"/>
              <a:sym typeface="Arial"/>
            </a:endParaRPr>
          </a:p>
        </p:txBody>
      </p:sp>
      <p:sp>
        <p:nvSpPr>
          <p:cNvPr id="1891" name="Google Shape;1891;g78f8101544_2_14"/>
          <p:cNvSpPr/>
          <p:nvPr/>
        </p:nvSpPr>
        <p:spPr>
          <a:xfrm>
            <a:off x="558800" y="8732120"/>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https://docs.docker.com/datacenter/ucp/3.0/guides/access-control/deploy-view-only-service/</a:t>
            </a:r>
            <a:endParaRPr sz="1400" b="0" i="0" u="none" strike="noStrike" cap="none">
              <a:solidFill>
                <a:srgbClr val="000000"/>
              </a:solidFill>
              <a:latin typeface="Arial"/>
              <a:ea typeface="Arial"/>
              <a:cs typeface="Arial"/>
              <a:sym typeface="Arial"/>
            </a:endParaRPr>
          </a:p>
        </p:txBody>
      </p:sp>
      <p:grpSp>
        <p:nvGrpSpPr>
          <p:cNvPr id="1892" name="Google Shape;1892;g78f8101544_2_14"/>
          <p:cNvGrpSpPr/>
          <p:nvPr/>
        </p:nvGrpSpPr>
        <p:grpSpPr>
          <a:xfrm>
            <a:off x="1614162" y="3392223"/>
            <a:ext cx="6874425" cy="2891985"/>
            <a:chOff x="1614162" y="3392223"/>
            <a:chExt cx="6874425" cy="2891985"/>
          </a:xfrm>
        </p:grpSpPr>
        <p:sp>
          <p:nvSpPr>
            <p:cNvPr id="1893" name="Google Shape;1893;g78f8101544_2_14"/>
            <p:cNvSpPr/>
            <p:nvPr/>
          </p:nvSpPr>
          <p:spPr>
            <a:xfrm>
              <a:off x="1614162" y="3500523"/>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3F3F3F"/>
                </a:solidFill>
                <a:latin typeface="Arial"/>
                <a:ea typeface="Arial"/>
                <a:cs typeface="Arial"/>
                <a:sym typeface="Arial"/>
              </a:endParaRPr>
            </a:p>
          </p:txBody>
        </p:sp>
        <p:sp>
          <p:nvSpPr>
            <p:cNvPr id="1894" name="Google Shape;1894;g78f8101544_2_14"/>
            <p:cNvSpPr/>
            <p:nvPr/>
          </p:nvSpPr>
          <p:spPr>
            <a:xfrm>
              <a:off x="1614162" y="4276018"/>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3F3F3F"/>
                </a:solidFill>
                <a:latin typeface="Arial"/>
                <a:ea typeface="Arial"/>
                <a:cs typeface="Arial"/>
                <a:sym typeface="Arial"/>
              </a:endParaRPr>
            </a:p>
          </p:txBody>
        </p:sp>
        <p:sp>
          <p:nvSpPr>
            <p:cNvPr id="1895" name="Google Shape;1895;g78f8101544_2_14"/>
            <p:cNvSpPr/>
            <p:nvPr/>
          </p:nvSpPr>
          <p:spPr>
            <a:xfrm>
              <a:off x="1614162" y="5051513"/>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3F3F3F"/>
                </a:solidFill>
                <a:latin typeface="Arial"/>
                <a:ea typeface="Arial"/>
                <a:cs typeface="Arial"/>
                <a:sym typeface="Arial"/>
              </a:endParaRPr>
            </a:p>
          </p:txBody>
        </p:sp>
        <p:sp>
          <p:nvSpPr>
            <p:cNvPr id="1896" name="Google Shape;1896;g78f8101544_2_14"/>
            <p:cNvSpPr/>
            <p:nvPr/>
          </p:nvSpPr>
          <p:spPr>
            <a:xfrm>
              <a:off x="1614162" y="5827008"/>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3F3F3F"/>
                </a:solidFill>
                <a:latin typeface="Arial"/>
                <a:ea typeface="Arial"/>
                <a:cs typeface="Arial"/>
                <a:sym typeface="Arial"/>
              </a:endParaRPr>
            </a:p>
          </p:txBody>
        </p:sp>
        <p:cxnSp>
          <p:nvCxnSpPr>
            <p:cNvPr id="1897" name="Google Shape;1897;g78f8101544_2_14"/>
            <p:cNvCxnSpPr>
              <a:stCxn id="1893" idx="4"/>
              <a:endCxn id="1894" idx="0"/>
            </p:cNvCxnSpPr>
            <p:nvPr/>
          </p:nvCxnSpPr>
          <p:spPr>
            <a:xfrm>
              <a:off x="1842762" y="3957723"/>
              <a:ext cx="0" cy="318300"/>
            </a:xfrm>
            <a:prstGeom prst="straightConnector1">
              <a:avLst/>
            </a:prstGeom>
            <a:noFill/>
            <a:ln w="19050" cap="flat" cmpd="sng">
              <a:solidFill>
                <a:srgbClr val="5B5B5B"/>
              </a:solidFill>
              <a:prstDash val="dot"/>
              <a:round/>
              <a:headEnd type="none" w="sm" len="sm"/>
              <a:tailEnd type="none" w="sm" len="sm"/>
            </a:ln>
          </p:spPr>
        </p:cxnSp>
        <p:cxnSp>
          <p:nvCxnSpPr>
            <p:cNvPr id="1898" name="Google Shape;1898;g78f8101544_2_14"/>
            <p:cNvCxnSpPr>
              <a:stCxn id="1894" idx="4"/>
              <a:endCxn id="1895" idx="0"/>
            </p:cNvCxnSpPr>
            <p:nvPr/>
          </p:nvCxnSpPr>
          <p:spPr>
            <a:xfrm>
              <a:off x="1842762" y="4733218"/>
              <a:ext cx="0" cy="318300"/>
            </a:xfrm>
            <a:prstGeom prst="straightConnector1">
              <a:avLst/>
            </a:prstGeom>
            <a:noFill/>
            <a:ln w="19050" cap="flat" cmpd="sng">
              <a:solidFill>
                <a:srgbClr val="5B5B5B"/>
              </a:solidFill>
              <a:prstDash val="dot"/>
              <a:round/>
              <a:headEnd type="none" w="sm" len="sm"/>
              <a:tailEnd type="none" w="sm" len="sm"/>
            </a:ln>
          </p:spPr>
        </p:cxnSp>
        <p:cxnSp>
          <p:nvCxnSpPr>
            <p:cNvPr id="1899" name="Google Shape;1899;g78f8101544_2_14"/>
            <p:cNvCxnSpPr>
              <a:stCxn id="1895" idx="4"/>
              <a:endCxn id="1896" idx="0"/>
            </p:cNvCxnSpPr>
            <p:nvPr/>
          </p:nvCxnSpPr>
          <p:spPr>
            <a:xfrm>
              <a:off x="1842762" y="5508713"/>
              <a:ext cx="0" cy="318300"/>
            </a:xfrm>
            <a:prstGeom prst="straightConnector1">
              <a:avLst/>
            </a:prstGeom>
            <a:noFill/>
            <a:ln w="19050" cap="flat" cmpd="sng">
              <a:solidFill>
                <a:srgbClr val="5B5B5B"/>
              </a:solidFill>
              <a:prstDash val="dot"/>
              <a:round/>
              <a:headEnd type="none" w="sm" len="sm"/>
              <a:tailEnd type="none" w="sm" len="sm"/>
            </a:ln>
          </p:spPr>
        </p:cxnSp>
        <p:sp>
          <p:nvSpPr>
            <p:cNvPr id="1900" name="Google Shape;1900;g78f8101544_2_14"/>
            <p:cNvSpPr txBox="1"/>
            <p:nvPr/>
          </p:nvSpPr>
          <p:spPr>
            <a:xfrm>
              <a:off x="2299962" y="3392223"/>
              <a:ext cx="5049600" cy="565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an organization and a team</a:t>
              </a:r>
              <a:endParaRPr sz="1400" b="0" i="0" u="none" strike="noStrike" cap="none">
                <a:solidFill>
                  <a:srgbClr val="3F3F3F"/>
                </a:solidFill>
                <a:latin typeface="Arial"/>
                <a:ea typeface="Arial"/>
                <a:cs typeface="Arial"/>
                <a:sym typeface="Arial"/>
              </a:endParaRPr>
            </a:p>
          </p:txBody>
        </p:sp>
        <p:sp>
          <p:nvSpPr>
            <p:cNvPr id="1901" name="Google Shape;1901;g78f8101544_2_14"/>
            <p:cNvSpPr txBox="1"/>
            <p:nvPr/>
          </p:nvSpPr>
          <p:spPr>
            <a:xfrm>
              <a:off x="2466387" y="4199819"/>
              <a:ext cx="6022200" cy="457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collection for the view-only service</a:t>
              </a:r>
              <a:endParaRPr sz="1400" b="0" i="0" u="none" strike="noStrike" cap="none">
                <a:solidFill>
                  <a:srgbClr val="3F3F3F"/>
                </a:solidFill>
                <a:latin typeface="Arial"/>
                <a:ea typeface="Arial"/>
                <a:cs typeface="Arial"/>
                <a:sym typeface="Arial"/>
              </a:endParaRPr>
            </a:p>
          </p:txBody>
        </p:sp>
        <p:sp>
          <p:nvSpPr>
            <p:cNvPr id="1902" name="Google Shape;1902;g78f8101544_2_14"/>
            <p:cNvSpPr txBox="1"/>
            <p:nvPr/>
          </p:nvSpPr>
          <p:spPr>
            <a:xfrm>
              <a:off x="2488962" y="4988336"/>
              <a:ext cx="2335800" cy="530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Deploy a service</a:t>
              </a:r>
              <a:endParaRPr sz="1400" b="0" i="0" u="none" strike="noStrike" cap="none">
                <a:solidFill>
                  <a:srgbClr val="3F3F3F"/>
                </a:solidFill>
                <a:latin typeface="Arial"/>
                <a:ea typeface="Arial"/>
                <a:cs typeface="Arial"/>
                <a:sym typeface="Arial"/>
              </a:endParaRPr>
            </a:p>
          </p:txBody>
        </p:sp>
        <p:sp>
          <p:nvSpPr>
            <p:cNvPr id="1903" name="Google Shape;1903;g78f8101544_2_14"/>
            <p:cNvSpPr txBox="1"/>
            <p:nvPr/>
          </p:nvSpPr>
          <p:spPr>
            <a:xfrm>
              <a:off x="2466387" y="5827007"/>
              <a:ext cx="2166600" cy="457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grant</a:t>
              </a:r>
              <a:endParaRPr sz="1400" b="0" i="0" u="none" strike="noStrike" cap="none">
                <a:solidFill>
                  <a:srgbClr val="3F3F3F"/>
                </a:solidFill>
                <a:latin typeface="Arial"/>
                <a:ea typeface="Arial"/>
                <a:cs typeface="Arial"/>
                <a:sym typeface="Arial"/>
              </a:endParaRPr>
            </a:p>
          </p:txBody>
        </p:sp>
      </p:gr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908"/>
        <p:cNvGrpSpPr/>
        <p:nvPr/>
      </p:nvGrpSpPr>
      <p:grpSpPr>
        <a:xfrm>
          <a:off x="0" y="0"/>
          <a:ext cx="0" cy="0"/>
          <a:chOff x="0" y="0"/>
          <a:chExt cx="0" cy="0"/>
        </a:xfrm>
      </p:grpSpPr>
      <p:sp>
        <p:nvSpPr>
          <p:cNvPr id="1909" name="Google Shape;1909;g78f8101544_2_25"/>
          <p:cNvSpPr/>
          <p:nvPr/>
        </p:nvSpPr>
        <p:spPr>
          <a:xfrm>
            <a:off x="1730449" y="1525925"/>
            <a:ext cx="75492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Step 1: Create an organization, a team, and add a user</a:t>
            </a:r>
            <a:endParaRPr sz="1400" b="0" i="0" u="none" strike="noStrike" cap="none">
              <a:solidFill>
                <a:srgbClr val="000000"/>
              </a:solidFill>
              <a:latin typeface="Arial"/>
              <a:ea typeface="Arial"/>
              <a:cs typeface="Arial"/>
              <a:sym typeface="Arial"/>
            </a:endParaRPr>
          </a:p>
        </p:txBody>
      </p:sp>
      <p:sp>
        <p:nvSpPr>
          <p:cNvPr id="1910" name="Google Shape;1910;g78f8101544_2_25"/>
          <p:cNvSpPr txBox="1"/>
          <p:nvPr/>
        </p:nvSpPr>
        <p:spPr>
          <a:xfrm>
            <a:off x="3535243" y="113163"/>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Service Deployment</a:t>
            </a:r>
            <a:endParaRPr sz="2800" b="1" i="0" u="none" strike="noStrike" cap="none">
              <a:solidFill>
                <a:srgbClr val="3F3F3F"/>
              </a:solidFill>
              <a:latin typeface="Open Sans"/>
              <a:ea typeface="Open Sans"/>
              <a:cs typeface="Open Sans"/>
              <a:sym typeface="Open Sans"/>
            </a:endParaRPr>
          </a:p>
        </p:txBody>
      </p:sp>
      <p:grpSp>
        <p:nvGrpSpPr>
          <p:cNvPr id="1911" name="Google Shape;1911;g78f8101544_2_25"/>
          <p:cNvGrpSpPr/>
          <p:nvPr/>
        </p:nvGrpSpPr>
        <p:grpSpPr>
          <a:xfrm>
            <a:off x="1730456" y="2906565"/>
            <a:ext cx="10492500" cy="4441966"/>
            <a:chOff x="7899400" y="2823438"/>
            <a:chExt cx="10492500" cy="4441966"/>
          </a:xfrm>
        </p:grpSpPr>
        <p:sp>
          <p:nvSpPr>
            <p:cNvPr id="1912" name="Google Shape;1912;g78f8101544_2_25"/>
            <p:cNvSpPr/>
            <p:nvPr/>
          </p:nvSpPr>
          <p:spPr>
            <a:xfrm>
              <a:off x="7899400" y="2930729"/>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3F3F3F"/>
                </a:solidFill>
                <a:latin typeface="Arial"/>
                <a:ea typeface="Arial"/>
                <a:cs typeface="Arial"/>
                <a:sym typeface="Arial"/>
              </a:endParaRPr>
            </a:p>
          </p:txBody>
        </p:sp>
        <p:sp>
          <p:nvSpPr>
            <p:cNvPr id="1913" name="Google Shape;1913;g78f8101544_2_25"/>
            <p:cNvSpPr/>
            <p:nvPr/>
          </p:nvSpPr>
          <p:spPr>
            <a:xfrm>
              <a:off x="7899400" y="3706224"/>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3F3F3F"/>
                </a:solidFill>
                <a:latin typeface="Arial"/>
                <a:ea typeface="Arial"/>
                <a:cs typeface="Arial"/>
                <a:sym typeface="Arial"/>
              </a:endParaRPr>
            </a:p>
          </p:txBody>
        </p:sp>
        <p:sp>
          <p:nvSpPr>
            <p:cNvPr id="1914" name="Google Shape;1914;g78f8101544_2_25"/>
            <p:cNvSpPr/>
            <p:nvPr/>
          </p:nvSpPr>
          <p:spPr>
            <a:xfrm>
              <a:off x="7899400" y="4481719"/>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3F3F3F"/>
                </a:solidFill>
                <a:latin typeface="Arial"/>
                <a:ea typeface="Arial"/>
                <a:cs typeface="Arial"/>
                <a:sym typeface="Arial"/>
              </a:endParaRPr>
            </a:p>
          </p:txBody>
        </p:sp>
        <p:sp>
          <p:nvSpPr>
            <p:cNvPr id="1915" name="Google Shape;1915;g78f8101544_2_25"/>
            <p:cNvSpPr/>
            <p:nvPr/>
          </p:nvSpPr>
          <p:spPr>
            <a:xfrm>
              <a:off x="7899400" y="5257214"/>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3F3F3F"/>
                </a:solidFill>
                <a:latin typeface="Arial"/>
                <a:ea typeface="Arial"/>
                <a:cs typeface="Arial"/>
                <a:sym typeface="Arial"/>
              </a:endParaRPr>
            </a:p>
          </p:txBody>
        </p:sp>
        <p:sp>
          <p:nvSpPr>
            <p:cNvPr id="1916" name="Google Shape;1916;g78f8101544_2_25"/>
            <p:cNvSpPr/>
            <p:nvPr/>
          </p:nvSpPr>
          <p:spPr>
            <a:xfrm>
              <a:off x="7899400" y="6032709"/>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3F3F3F"/>
                </a:solidFill>
                <a:latin typeface="Arial"/>
                <a:ea typeface="Arial"/>
                <a:cs typeface="Arial"/>
                <a:sym typeface="Arial"/>
              </a:endParaRPr>
            </a:p>
          </p:txBody>
        </p:sp>
        <p:sp>
          <p:nvSpPr>
            <p:cNvPr id="1917" name="Google Shape;1917;g78f8101544_2_25"/>
            <p:cNvSpPr/>
            <p:nvPr/>
          </p:nvSpPr>
          <p:spPr>
            <a:xfrm>
              <a:off x="7899400" y="6808204"/>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3F3F3F"/>
                </a:solidFill>
                <a:latin typeface="Arial"/>
                <a:ea typeface="Arial"/>
                <a:cs typeface="Arial"/>
                <a:sym typeface="Arial"/>
              </a:endParaRPr>
            </a:p>
          </p:txBody>
        </p:sp>
        <p:cxnSp>
          <p:nvCxnSpPr>
            <p:cNvPr id="1918" name="Google Shape;1918;g78f8101544_2_25"/>
            <p:cNvCxnSpPr>
              <a:stCxn id="1912" idx="4"/>
              <a:endCxn id="1913" idx="0"/>
            </p:cNvCxnSpPr>
            <p:nvPr/>
          </p:nvCxnSpPr>
          <p:spPr>
            <a:xfrm>
              <a:off x="8128000" y="3387929"/>
              <a:ext cx="0" cy="318300"/>
            </a:xfrm>
            <a:prstGeom prst="straightConnector1">
              <a:avLst/>
            </a:prstGeom>
            <a:noFill/>
            <a:ln w="19050" cap="flat" cmpd="sng">
              <a:solidFill>
                <a:srgbClr val="5B5B5B"/>
              </a:solidFill>
              <a:prstDash val="dot"/>
              <a:round/>
              <a:headEnd type="none" w="sm" len="sm"/>
              <a:tailEnd type="none" w="sm" len="sm"/>
            </a:ln>
          </p:spPr>
        </p:cxnSp>
        <p:cxnSp>
          <p:nvCxnSpPr>
            <p:cNvPr id="1919" name="Google Shape;1919;g78f8101544_2_25"/>
            <p:cNvCxnSpPr>
              <a:stCxn id="1913" idx="4"/>
              <a:endCxn id="1914" idx="0"/>
            </p:cNvCxnSpPr>
            <p:nvPr/>
          </p:nvCxnSpPr>
          <p:spPr>
            <a:xfrm>
              <a:off x="8128000" y="4163424"/>
              <a:ext cx="0" cy="318300"/>
            </a:xfrm>
            <a:prstGeom prst="straightConnector1">
              <a:avLst/>
            </a:prstGeom>
            <a:noFill/>
            <a:ln w="19050" cap="flat" cmpd="sng">
              <a:solidFill>
                <a:srgbClr val="5B5B5B"/>
              </a:solidFill>
              <a:prstDash val="dot"/>
              <a:round/>
              <a:headEnd type="none" w="sm" len="sm"/>
              <a:tailEnd type="none" w="sm" len="sm"/>
            </a:ln>
          </p:spPr>
        </p:cxnSp>
        <p:cxnSp>
          <p:nvCxnSpPr>
            <p:cNvPr id="1920" name="Google Shape;1920;g78f8101544_2_25"/>
            <p:cNvCxnSpPr>
              <a:stCxn id="1914" idx="4"/>
              <a:endCxn id="1915" idx="0"/>
            </p:cNvCxnSpPr>
            <p:nvPr/>
          </p:nvCxnSpPr>
          <p:spPr>
            <a:xfrm>
              <a:off x="8128000" y="4938919"/>
              <a:ext cx="0" cy="318300"/>
            </a:xfrm>
            <a:prstGeom prst="straightConnector1">
              <a:avLst/>
            </a:prstGeom>
            <a:noFill/>
            <a:ln w="19050" cap="flat" cmpd="sng">
              <a:solidFill>
                <a:srgbClr val="5B5B5B"/>
              </a:solidFill>
              <a:prstDash val="dot"/>
              <a:round/>
              <a:headEnd type="none" w="sm" len="sm"/>
              <a:tailEnd type="none" w="sm" len="sm"/>
            </a:ln>
          </p:spPr>
        </p:cxnSp>
        <p:cxnSp>
          <p:nvCxnSpPr>
            <p:cNvPr id="1921" name="Google Shape;1921;g78f8101544_2_25"/>
            <p:cNvCxnSpPr>
              <a:stCxn id="1915" idx="4"/>
              <a:endCxn id="1916" idx="0"/>
            </p:cNvCxnSpPr>
            <p:nvPr/>
          </p:nvCxnSpPr>
          <p:spPr>
            <a:xfrm>
              <a:off x="8128000" y="5714414"/>
              <a:ext cx="0" cy="318300"/>
            </a:xfrm>
            <a:prstGeom prst="straightConnector1">
              <a:avLst/>
            </a:prstGeom>
            <a:noFill/>
            <a:ln w="19050" cap="flat" cmpd="sng">
              <a:solidFill>
                <a:srgbClr val="5B5B5B"/>
              </a:solidFill>
              <a:prstDash val="dot"/>
              <a:round/>
              <a:headEnd type="none" w="sm" len="sm"/>
              <a:tailEnd type="none" w="sm" len="sm"/>
            </a:ln>
          </p:spPr>
        </p:cxnSp>
        <p:cxnSp>
          <p:nvCxnSpPr>
            <p:cNvPr id="1922" name="Google Shape;1922;g78f8101544_2_25"/>
            <p:cNvCxnSpPr>
              <a:stCxn id="1916" idx="4"/>
              <a:endCxn id="1917" idx="0"/>
            </p:cNvCxnSpPr>
            <p:nvPr/>
          </p:nvCxnSpPr>
          <p:spPr>
            <a:xfrm>
              <a:off x="8128000" y="6489909"/>
              <a:ext cx="0" cy="318300"/>
            </a:xfrm>
            <a:prstGeom prst="straightConnector1">
              <a:avLst/>
            </a:prstGeom>
            <a:noFill/>
            <a:ln w="19050" cap="flat" cmpd="sng">
              <a:solidFill>
                <a:srgbClr val="5B5B5B"/>
              </a:solidFill>
              <a:prstDash val="dot"/>
              <a:round/>
              <a:headEnd type="none" w="sm" len="sm"/>
              <a:tailEnd type="none" w="sm" len="sm"/>
            </a:ln>
          </p:spPr>
        </p:cxnSp>
        <p:sp>
          <p:nvSpPr>
            <p:cNvPr id="1923" name="Google Shape;1923;g78f8101544_2_25"/>
            <p:cNvSpPr/>
            <p:nvPr/>
          </p:nvSpPr>
          <p:spPr>
            <a:xfrm>
              <a:off x="8614592" y="2823438"/>
              <a:ext cx="48813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Log in as an administrator in to UCP</a:t>
              </a:r>
              <a:endParaRPr sz="2200" b="0" i="0" u="none" strike="noStrike" cap="none">
                <a:solidFill>
                  <a:srgbClr val="3F3F3F"/>
                </a:solidFill>
                <a:latin typeface="Open Sans"/>
                <a:ea typeface="Open Sans"/>
                <a:cs typeface="Open Sans"/>
                <a:sym typeface="Open Sans"/>
              </a:endParaRPr>
            </a:p>
          </p:txBody>
        </p:sp>
        <p:sp>
          <p:nvSpPr>
            <p:cNvPr id="1924" name="Google Shape;1924;g78f8101544_2_25"/>
            <p:cNvSpPr/>
            <p:nvPr/>
          </p:nvSpPr>
          <p:spPr>
            <a:xfrm>
              <a:off x="8585200" y="3677822"/>
              <a:ext cx="8618888"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Organizations and Teams</a:t>
              </a:r>
              <a:r>
                <a:rPr lang="en-US" sz="2200" b="0" i="0" u="none" strike="noStrike" cap="none">
                  <a:solidFill>
                    <a:srgbClr val="3F3F3F"/>
                  </a:solidFill>
                  <a:latin typeface="Open Sans"/>
                  <a:ea typeface="Open Sans"/>
                  <a:cs typeface="Open Sans"/>
                  <a:sym typeface="Open Sans"/>
                </a:rPr>
                <a:t> page</a:t>
              </a:r>
              <a:endParaRPr sz="2200" b="0" i="0" u="none" strike="noStrike" cap="none">
                <a:solidFill>
                  <a:srgbClr val="3F3F3F"/>
                </a:solidFill>
                <a:latin typeface="Open Sans"/>
                <a:ea typeface="Open Sans"/>
                <a:cs typeface="Open Sans"/>
                <a:sym typeface="Open Sans"/>
              </a:endParaRPr>
            </a:p>
          </p:txBody>
        </p:sp>
        <p:sp>
          <p:nvSpPr>
            <p:cNvPr id="1925" name="Google Shape;1925;g78f8101544_2_25"/>
            <p:cNvSpPr/>
            <p:nvPr/>
          </p:nvSpPr>
          <p:spPr>
            <a:xfrm>
              <a:off x="8614592" y="4474565"/>
              <a:ext cx="36699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 Organization</a:t>
              </a:r>
              <a:endParaRPr sz="2200" b="0" i="0" u="none" strike="noStrike" cap="none">
                <a:solidFill>
                  <a:srgbClr val="3F3F3F"/>
                </a:solidFill>
                <a:latin typeface="Open Sans"/>
                <a:ea typeface="Open Sans"/>
                <a:cs typeface="Open Sans"/>
                <a:sym typeface="Open Sans"/>
              </a:endParaRPr>
            </a:p>
          </p:txBody>
        </p:sp>
        <p:sp>
          <p:nvSpPr>
            <p:cNvPr id="1926" name="Google Shape;1926;g78f8101544_2_25"/>
            <p:cNvSpPr/>
            <p:nvPr/>
          </p:nvSpPr>
          <p:spPr>
            <a:xfrm>
              <a:off x="8585199" y="5263850"/>
              <a:ext cx="8618889"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Name the organization as “engineering” and click </a:t>
              </a:r>
              <a:r>
                <a:rPr lang="en-US" sz="2200" b="1" i="0" u="none" strike="noStrike" cap="none">
                  <a:solidFill>
                    <a:srgbClr val="3F3F3F"/>
                  </a:solidFill>
                  <a:latin typeface="Open Sans"/>
                  <a:ea typeface="Open Sans"/>
                  <a:cs typeface="Open Sans"/>
                  <a:sym typeface="Open Sans"/>
                </a:rPr>
                <a:t>Create</a:t>
              </a:r>
              <a:endParaRPr sz="2200" b="1" i="0" u="none" strike="noStrike" cap="none">
                <a:solidFill>
                  <a:srgbClr val="3F3F3F"/>
                </a:solidFill>
                <a:latin typeface="Open Sans"/>
                <a:ea typeface="Open Sans"/>
                <a:cs typeface="Open Sans"/>
                <a:sym typeface="Open Sans"/>
              </a:endParaRPr>
            </a:p>
          </p:txBody>
        </p:sp>
        <p:sp>
          <p:nvSpPr>
            <p:cNvPr id="1927" name="Google Shape;1927;g78f8101544_2_25"/>
            <p:cNvSpPr/>
            <p:nvPr/>
          </p:nvSpPr>
          <p:spPr>
            <a:xfrm>
              <a:off x="8614591" y="6064469"/>
              <a:ext cx="9777309" cy="688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 Team, </a:t>
              </a:r>
              <a:r>
                <a:rPr lang="en-US" sz="2200" b="0" i="0" u="none" strike="noStrike" cap="none">
                  <a:solidFill>
                    <a:srgbClr val="3F3F3F"/>
                  </a:solidFill>
                  <a:latin typeface="Open Sans"/>
                  <a:ea typeface="Open Sans"/>
                  <a:cs typeface="Open Sans"/>
                  <a:sym typeface="Open Sans"/>
                </a:rPr>
                <a:t>name the team as “Dev”, and then click </a:t>
              </a:r>
              <a:r>
                <a:rPr lang="en-US" sz="2200" b="1" i="0" u="none" strike="noStrike" cap="none">
                  <a:solidFill>
                    <a:srgbClr val="3F3F3F"/>
                  </a:solidFill>
                  <a:latin typeface="Open Sans"/>
                  <a:ea typeface="Open Sans"/>
                  <a:cs typeface="Open Sans"/>
                  <a:sym typeface="Open Sans"/>
                </a:rPr>
                <a:t>Create</a:t>
              </a:r>
              <a:endParaRPr sz="2200" b="1" i="0" u="none" strike="noStrike" cap="none">
                <a:solidFill>
                  <a:srgbClr val="3F3F3F"/>
                </a:solidFill>
                <a:latin typeface="Open Sans"/>
                <a:ea typeface="Open Sans"/>
                <a:cs typeface="Open Sans"/>
                <a:sym typeface="Open Sans"/>
              </a:endParaRPr>
            </a:p>
          </p:txBody>
        </p:sp>
        <p:sp>
          <p:nvSpPr>
            <p:cNvPr id="1928" name="Google Shape;1928;g78f8101544_2_25"/>
            <p:cNvSpPr/>
            <p:nvPr/>
          </p:nvSpPr>
          <p:spPr>
            <a:xfrm>
              <a:off x="8614592" y="6834517"/>
              <a:ext cx="6418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Add a user to the “Dev” team</a:t>
              </a:r>
              <a:endParaRPr sz="2200" b="0" i="0" u="none" strike="noStrike" cap="none">
                <a:solidFill>
                  <a:srgbClr val="3F3F3F"/>
                </a:solidFill>
                <a:latin typeface="Open Sans"/>
                <a:ea typeface="Open Sans"/>
                <a:cs typeface="Open Sans"/>
                <a:sym typeface="Open Sans"/>
              </a:endParaRPr>
            </a:p>
          </p:txBody>
        </p:sp>
      </p:grpSp>
      <p:pic>
        <p:nvPicPr>
          <p:cNvPr id="1929" name="Google Shape;1929;g78f8101544_2_25"/>
          <p:cNvPicPr preferRelativeResize="0"/>
          <p:nvPr/>
        </p:nvPicPr>
        <p:blipFill rotWithShape="1">
          <a:blip r:embed="rId3">
            <a:alphaModFix/>
          </a:blip>
          <a:srcRect/>
          <a:stretch/>
        </p:blipFill>
        <p:spPr>
          <a:xfrm>
            <a:off x="5669414" y="569615"/>
            <a:ext cx="4925424" cy="530797"/>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934"/>
        <p:cNvGrpSpPr/>
        <p:nvPr/>
      </p:nvGrpSpPr>
      <p:grpSpPr>
        <a:xfrm>
          <a:off x="0" y="0"/>
          <a:ext cx="0" cy="0"/>
          <a:chOff x="0" y="0"/>
          <a:chExt cx="0" cy="0"/>
        </a:xfrm>
      </p:grpSpPr>
      <p:sp>
        <p:nvSpPr>
          <p:cNvPr id="1935" name="Google Shape;1935;g78f8101544_2_49"/>
          <p:cNvSpPr/>
          <p:nvPr/>
        </p:nvSpPr>
        <p:spPr>
          <a:xfrm>
            <a:off x="1556950" y="1725050"/>
            <a:ext cx="4471500" cy="6885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Step 2: Create a collection</a:t>
            </a:r>
            <a:endParaRPr sz="1400" b="0" i="0" u="none" strike="noStrike" cap="none">
              <a:solidFill>
                <a:srgbClr val="000000"/>
              </a:solidFill>
              <a:latin typeface="Arial"/>
              <a:ea typeface="Arial"/>
              <a:cs typeface="Arial"/>
              <a:sym typeface="Arial"/>
            </a:endParaRPr>
          </a:p>
        </p:txBody>
      </p:sp>
      <p:sp>
        <p:nvSpPr>
          <p:cNvPr id="1936" name="Google Shape;1936;g78f8101544_2_49"/>
          <p:cNvSpPr txBox="1"/>
          <p:nvPr/>
        </p:nvSpPr>
        <p:spPr>
          <a:xfrm>
            <a:off x="3514461" y="92381"/>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Service Deployment</a:t>
            </a:r>
            <a:endParaRPr sz="2800" b="1" i="0" u="none" strike="noStrike" cap="none">
              <a:solidFill>
                <a:srgbClr val="3F3F3F"/>
              </a:solidFill>
              <a:latin typeface="Open Sans"/>
              <a:ea typeface="Open Sans"/>
              <a:cs typeface="Open Sans"/>
              <a:sym typeface="Open Sans"/>
            </a:endParaRPr>
          </a:p>
        </p:txBody>
      </p:sp>
      <p:grpSp>
        <p:nvGrpSpPr>
          <p:cNvPr id="1937" name="Google Shape;1937;g78f8101544_2_49"/>
          <p:cNvGrpSpPr/>
          <p:nvPr/>
        </p:nvGrpSpPr>
        <p:grpSpPr>
          <a:xfrm>
            <a:off x="1556955" y="3180157"/>
            <a:ext cx="11261426" cy="2783685"/>
            <a:chOff x="7899400" y="3548571"/>
            <a:chExt cx="11261426" cy="2783685"/>
          </a:xfrm>
        </p:grpSpPr>
        <p:sp>
          <p:nvSpPr>
            <p:cNvPr id="1938" name="Google Shape;1938;g78f8101544_2_49"/>
            <p:cNvSpPr/>
            <p:nvPr/>
          </p:nvSpPr>
          <p:spPr>
            <a:xfrm>
              <a:off x="7899400" y="354857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3F3F3F"/>
                </a:solidFill>
                <a:latin typeface="Arial"/>
                <a:ea typeface="Arial"/>
                <a:cs typeface="Arial"/>
                <a:sym typeface="Arial"/>
              </a:endParaRPr>
            </a:p>
          </p:txBody>
        </p:sp>
        <p:sp>
          <p:nvSpPr>
            <p:cNvPr id="1939" name="Google Shape;1939;g78f8101544_2_49"/>
            <p:cNvSpPr/>
            <p:nvPr/>
          </p:nvSpPr>
          <p:spPr>
            <a:xfrm>
              <a:off x="7899400" y="432406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3F3F3F"/>
                </a:solidFill>
                <a:latin typeface="Arial"/>
                <a:ea typeface="Arial"/>
                <a:cs typeface="Arial"/>
                <a:sym typeface="Arial"/>
              </a:endParaRPr>
            </a:p>
          </p:txBody>
        </p:sp>
        <p:sp>
          <p:nvSpPr>
            <p:cNvPr id="1940" name="Google Shape;1940;g78f8101544_2_49"/>
            <p:cNvSpPr/>
            <p:nvPr/>
          </p:nvSpPr>
          <p:spPr>
            <a:xfrm>
              <a:off x="7899400" y="509956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3F3F3F"/>
                </a:solidFill>
                <a:latin typeface="Arial"/>
                <a:ea typeface="Arial"/>
                <a:cs typeface="Arial"/>
                <a:sym typeface="Arial"/>
              </a:endParaRPr>
            </a:p>
          </p:txBody>
        </p:sp>
        <p:sp>
          <p:nvSpPr>
            <p:cNvPr id="1941" name="Google Shape;1941;g78f8101544_2_49"/>
            <p:cNvSpPr/>
            <p:nvPr/>
          </p:nvSpPr>
          <p:spPr>
            <a:xfrm>
              <a:off x="7899400" y="587505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3F3F3F"/>
                </a:solidFill>
                <a:latin typeface="Arial"/>
                <a:ea typeface="Arial"/>
                <a:cs typeface="Arial"/>
                <a:sym typeface="Arial"/>
              </a:endParaRPr>
            </a:p>
          </p:txBody>
        </p:sp>
        <p:cxnSp>
          <p:nvCxnSpPr>
            <p:cNvPr id="1942" name="Google Shape;1942;g78f8101544_2_49"/>
            <p:cNvCxnSpPr>
              <a:stCxn id="1938" idx="4"/>
              <a:endCxn id="1939" idx="0"/>
            </p:cNvCxnSpPr>
            <p:nvPr/>
          </p:nvCxnSpPr>
          <p:spPr>
            <a:xfrm>
              <a:off x="8128000" y="4005771"/>
              <a:ext cx="0" cy="318300"/>
            </a:xfrm>
            <a:prstGeom prst="straightConnector1">
              <a:avLst/>
            </a:prstGeom>
            <a:noFill/>
            <a:ln w="19050" cap="flat" cmpd="sng">
              <a:solidFill>
                <a:srgbClr val="5B5B5B"/>
              </a:solidFill>
              <a:prstDash val="dot"/>
              <a:round/>
              <a:headEnd type="none" w="sm" len="sm"/>
              <a:tailEnd type="none" w="sm" len="sm"/>
            </a:ln>
          </p:spPr>
        </p:cxnSp>
        <p:cxnSp>
          <p:nvCxnSpPr>
            <p:cNvPr id="1943" name="Google Shape;1943;g78f8101544_2_49"/>
            <p:cNvCxnSpPr>
              <a:stCxn id="1939" idx="4"/>
              <a:endCxn id="1940" idx="0"/>
            </p:cNvCxnSpPr>
            <p:nvPr/>
          </p:nvCxnSpPr>
          <p:spPr>
            <a:xfrm>
              <a:off x="8128000" y="4781266"/>
              <a:ext cx="0" cy="318300"/>
            </a:xfrm>
            <a:prstGeom prst="straightConnector1">
              <a:avLst/>
            </a:prstGeom>
            <a:noFill/>
            <a:ln w="19050" cap="flat" cmpd="sng">
              <a:solidFill>
                <a:srgbClr val="5B5B5B"/>
              </a:solidFill>
              <a:prstDash val="dot"/>
              <a:round/>
              <a:headEnd type="none" w="sm" len="sm"/>
              <a:tailEnd type="none" w="sm" len="sm"/>
            </a:ln>
          </p:spPr>
        </p:cxnSp>
        <p:cxnSp>
          <p:nvCxnSpPr>
            <p:cNvPr id="1944" name="Google Shape;1944;g78f8101544_2_49"/>
            <p:cNvCxnSpPr>
              <a:stCxn id="1940" idx="4"/>
              <a:endCxn id="1941" idx="0"/>
            </p:cNvCxnSpPr>
            <p:nvPr/>
          </p:nvCxnSpPr>
          <p:spPr>
            <a:xfrm>
              <a:off x="8128000" y="5556761"/>
              <a:ext cx="0" cy="318300"/>
            </a:xfrm>
            <a:prstGeom prst="straightConnector1">
              <a:avLst/>
            </a:prstGeom>
            <a:noFill/>
            <a:ln w="19050" cap="flat" cmpd="sng">
              <a:solidFill>
                <a:srgbClr val="5B5B5B"/>
              </a:solidFill>
              <a:prstDash val="dot"/>
              <a:round/>
              <a:headEnd type="none" w="sm" len="sm"/>
              <a:tailEnd type="none" w="sm" len="sm"/>
            </a:ln>
          </p:spPr>
        </p:cxnSp>
        <p:sp>
          <p:nvSpPr>
            <p:cNvPr id="1945" name="Google Shape;1945;g78f8101544_2_49"/>
            <p:cNvSpPr/>
            <p:nvPr/>
          </p:nvSpPr>
          <p:spPr>
            <a:xfrm>
              <a:off x="8585200" y="3549069"/>
              <a:ext cx="48813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Collections </a:t>
              </a:r>
              <a:r>
                <a:rPr lang="en-US" sz="2200" b="0" i="0" u="none" strike="noStrike" cap="none">
                  <a:solidFill>
                    <a:srgbClr val="3F3F3F"/>
                  </a:solidFill>
                  <a:latin typeface="Open Sans"/>
                  <a:ea typeface="Open Sans"/>
                  <a:cs typeface="Open Sans"/>
                  <a:sym typeface="Open Sans"/>
                </a:rPr>
                <a:t>page</a:t>
              </a:r>
              <a:endParaRPr sz="2200" b="0" i="0" u="none" strike="noStrike" cap="none">
                <a:solidFill>
                  <a:srgbClr val="3F3F3F"/>
                </a:solidFill>
                <a:latin typeface="Open Sans"/>
                <a:ea typeface="Open Sans"/>
                <a:cs typeface="Open Sans"/>
                <a:sym typeface="Open Sans"/>
              </a:endParaRPr>
            </a:p>
          </p:txBody>
        </p:sp>
        <p:sp>
          <p:nvSpPr>
            <p:cNvPr id="1946" name="Google Shape;1946;g78f8101544_2_49"/>
            <p:cNvSpPr/>
            <p:nvPr/>
          </p:nvSpPr>
          <p:spPr>
            <a:xfrm>
              <a:off x="8585200" y="4296841"/>
              <a:ext cx="7520709"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Look for </a:t>
              </a:r>
              <a:r>
                <a:rPr lang="en-US" sz="2200" b="1" i="0" u="none" strike="noStrike" cap="none">
                  <a:solidFill>
                    <a:srgbClr val="3F3F3F"/>
                  </a:solidFill>
                  <a:latin typeface="Open Sans"/>
                  <a:ea typeface="Open Sans"/>
                  <a:cs typeface="Open Sans"/>
                  <a:sym typeface="Open Sans"/>
                </a:rPr>
                <a:t>Shared </a:t>
              </a:r>
              <a:r>
                <a:rPr lang="en-US" sz="2200" b="0" i="0" u="none" strike="noStrike" cap="none">
                  <a:solidFill>
                    <a:srgbClr val="3F3F3F"/>
                  </a:solidFill>
                  <a:latin typeface="Open Sans"/>
                  <a:ea typeface="Open Sans"/>
                  <a:cs typeface="Open Sans"/>
                  <a:sym typeface="Open Sans"/>
                </a:rPr>
                <a:t>collection and click on </a:t>
              </a:r>
              <a:r>
                <a:rPr lang="en-US" sz="2200" b="1" i="0" u="none" strike="noStrike" cap="none">
                  <a:solidFill>
                    <a:srgbClr val="3F3F3F"/>
                  </a:solidFill>
                  <a:latin typeface="Open Sans"/>
                  <a:ea typeface="Open Sans"/>
                  <a:cs typeface="Open Sans"/>
                  <a:sym typeface="Open Sans"/>
                </a:rPr>
                <a:t>View children</a:t>
              </a:r>
              <a:endParaRPr sz="2200" b="0" i="0" u="none" strike="noStrike" cap="none">
                <a:solidFill>
                  <a:srgbClr val="3F3F3F"/>
                </a:solidFill>
                <a:latin typeface="Open Sans"/>
                <a:ea typeface="Open Sans"/>
                <a:cs typeface="Open Sans"/>
                <a:sym typeface="Open Sans"/>
              </a:endParaRPr>
            </a:p>
          </p:txBody>
        </p:sp>
        <p:sp>
          <p:nvSpPr>
            <p:cNvPr id="1947" name="Google Shape;1947;g78f8101544_2_49"/>
            <p:cNvSpPr/>
            <p:nvPr/>
          </p:nvSpPr>
          <p:spPr>
            <a:xfrm>
              <a:off x="8585199" y="5105556"/>
              <a:ext cx="10575627"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Create collection </a:t>
              </a:r>
              <a:r>
                <a:rPr lang="en-US" sz="2200" b="0" i="0" u="none" strike="noStrike" cap="none">
                  <a:solidFill>
                    <a:srgbClr val="3F3F3F"/>
                  </a:solidFill>
                  <a:latin typeface="Open Sans"/>
                  <a:ea typeface="Open Sans"/>
                  <a:cs typeface="Open Sans"/>
                  <a:sym typeface="Open Sans"/>
                </a:rPr>
                <a:t>and then name the collection as “View-O services”</a:t>
              </a:r>
              <a:endParaRPr sz="2200" b="0" i="0" u="none" strike="noStrike" cap="none">
                <a:solidFill>
                  <a:srgbClr val="3F3F3F"/>
                </a:solidFill>
                <a:latin typeface="Open Sans"/>
                <a:ea typeface="Open Sans"/>
                <a:cs typeface="Open Sans"/>
                <a:sym typeface="Open Sans"/>
              </a:endParaRPr>
            </a:p>
          </p:txBody>
        </p:sp>
        <p:sp>
          <p:nvSpPr>
            <p:cNvPr id="1948" name="Google Shape;1948;g78f8101544_2_49"/>
            <p:cNvSpPr/>
            <p:nvPr/>
          </p:nvSpPr>
          <p:spPr>
            <a:xfrm>
              <a:off x="8585200" y="5888257"/>
              <a:ext cx="6366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 </a:t>
              </a:r>
              <a:r>
                <a:rPr lang="en-US" sz="2200" b="0" i="0" u="none" strike="noStrike" cap="none">
                  <a:solidFill>
                    <a:srgbClr val="3F3F3F"/>
                  </a:solidFill>
                  <a:latin typeface="Open Sans"/>
                  <a:ea typeface="Open Sans"/>
                  <a:cs typeface="Open Sans"/>
                  <a:sym typeface="Open Sans"/>
                </a:rPr>
                <a:t>to create a collection</a:t>
              </a:r>
              <a:endParaRPr sz="2200" b="0" i="0" u="none" strike="noStrike" cap="none">
                <a:solidFill>
                  <a:srgbClr val="3F3F3F"/>
                </a:solidFill>
                <a:latin typeface="Open Sans"/>
                <a:ea typeface="Open Sans"/>
                <a:cs typeface="Open Sans"/>
                <a:sym typeface="Open Sans"/>
              </a:endParaRPr>
            </a:p>
          </p:txBody>
        </p:sp>
      </p:grpSp>
      <p:pic>
        <p:nvPicPr>
          <p:cNvPr id="1949" name="Google Shape;1949;g78f8101544_2_49"/>
          <p:cNvPicPr preferRelativeResize="0"/>
          <p:nvPr/>
        </p:nvPicPr>
        <p:blipFill rotWithShape="1">
          <a:blip r:embed="rId3">
            <a:alphaModFix/>
          </a:blip>
          <a:srcRect/>
          <a:stretch/>
        </p:blipFill>
        <p:spPr>
          <a:xfrm>
            <a:off x="5669414" y="569615"/>
            <a:ext cx="4925424" cy="530797"/>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g78f8101544_2_67"/>
          <p:cNvSpPr/>
          <p:nvPr/>
        </p:nvSpPr>
        <p:spPr>
          <a:xfrm>
            <a:off x="1339300" y="1341050"/>
            <a:ext cx="40116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Step 3: Deploying a service</a:t>
            </a:r>
            <a:endParaRPr sz="1400" b="0" i="0" u="none" strike="noStrike" cap="none">
              <a:solidFill>
                <a:srgbClr val="000000"/>
              </a:solidFill>
              <a:latin typeface="Arial"/>
              <a:ea typeface="Arial"/>
              <a:cs typeface="Arial"/>
              <a:sym typeface="Arial"/>
            </a:endParaRPr>
          </a:p>
        </p:txBody>
      </p:sp>
      <p:sp>
        <p:nvSpPr>
          <p:cNvPr id="1956" name="Google Shape;1956;g78f8101544_2_67"/>
          <p:cNvSpPr txBox="1"/>
          <p:nvPr/>
        </p:nvSpPr>
        <p:spPr>
          <a:xfrm>
            <a:off x="3514461" y="92381"/>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Service Deployment</a:t>
            </a:r>
            <a:endParaRPr sz="2800" b="1" i="0" u="none" strike="noStrike" cap="none">
              <a:solidFill>
                <a:srgbClr val="3F3F3F"/>
              </a:solidFill>
              <a:latin typeface="Open Sans"/>
              <a:ea typeface="Open Sans"/>
              <a:cs typeface="Open Sans"/>
              <a:sym typeface="Open Sans"/>
            </a:endParaRPr>
          </a:p>
        </p:txBody>
      </p:sp>
      <p:grpSp>
        <p:nvGrpSpPr>
          <p:cNvPr id="1957" name="Google Shape;1957;g78f8101544_2_67"/>
          <p:cNvGrpSpPr/>
          <p:nvPr/>
        </p:nvGrpSpPr>
        <p:grpSpPr>
          <a:xfrm>
            <a:off x="1339299" y="2605592"/>
            <a:ext cx="9578108" cy="5885665"/>
            <a:chOff x="7899400" y="2461163"/>
            <a:chExt cx="9578108" cy="5885665"/>
          </a:xfrm>
        </p:grpSpPr>
        <p:sp>
          <p:nvSpPr>
            <p:cNvPr id="1958" name="Google Shape;1958;g78f8101544_2_67"/>
            <p:cNvSpPr/>
            <p:nvPr/>
          </p:nvSpPr>
          <p:spPr>
            <a:xfrm>
              <a:off x="7899400" y="2461163"/>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3F3F3F"/>
                </a:solidFill>
                <a:latin typeface="Arial"/>
                <a:ea typeface="Arial"/>
                <a:cs typeface="Arial"/>
                <a:sym typeface="Arial"/>
              </a:endParaRPr>
            </a:p>
          </p:txBody>
        </p:sp>
        <p:sp>
          <p:nvSpPr>
            <p:cNvPr id="1959" name="Google Shape;1959;g78f8101544_2_67"/>
            <p:cNvSpPr/>
            <p:nvPr/>
          </p:nvSpPr>
          <p:spPr>
            <a:xfrm>
              <a:off x="7899400" y="3236658"/>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3F3F3F"/>
                </a:solidFill>
                <a:latin typeface="Arial"/>
                <a:ea typeface="Arial"/>
                <a:cs typeface="Arial"/>
                <a:sym typeface="Arial"/>
              </a:endParaRPr>
            </a:p>
          </p:txBody>
        </p:sp>
        <p:sp>
          <p:nvSpPr>
            <p:cNvPr id="1960" name="Google Shape;1960;g78f8101544_2_67"/>
            <p:cNvSpPr/>
            <p:nvPr/>
          </p:nvSpPr>
          <p:spPr>
            <a:xfrm>
              <a:off x="7899400" y="4012153"/>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3F3F3F"/>
                </a:solidFill>
                <a:latin typeface="Arial"/>
                <a:ea typeface="Arial"/>
                <a:cs typeface="Arial"/>
                <a:sym typeface="Arial"/>
              </a:endParaRPr>
            </a:p>
          </p:txBody>
        </p:sp>
        <p:sp>
          <p:nvSpPr>
            <p:cNvPr id="1961" name="Google Shape;1961;g78f8101544_2_67"/>
            <p:cNvSpPr/>
            <p:nvPr/>
          </p:nvSpPr>
          <p:spPr>
            <a:xfrm>
              <a:off x="7899400" y="4787648"/>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3F3F3F"/>
                </a:solidFill>
                <a:latin typeface="Arial"/>
                <a:ea typeface="Arial"/>
                <a:cs typeface="Arial"/>
                <a:sym typeface="Arial"/>
              </a:endParaRPr>
            </a:p>
          </p:txBody>
        </p:sp>
        <p:sp>
          <p:nvSpPr>
            <p:cNvPr id="1962" name="Google Shape;1962;g78f8101544_2_67"/>
            <p:cNvSpPr/>
            <p:nvPr/>
          </p:nvSpPr>
          <p:spPr>
            <a:xfrm>
              <a:off x="7899400" y="5563143"/>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3F3F3F"/>
                </a:solidFill>
                <a:latin typeface="Arial"/>
                <a:ea typeface="Arial"/>
                <a:cs typeface="Arial"/>
                <a:sym typeface="Arial"/>
              </a:endParaRPr>
            </a:p>
          </p:txBody>
        </p:sp>
        <p:sp>
          <p:nvSpPr>
            <p:cNvPr id="1963" name="Google Shape;1963;g78f8101544_2_67"/>
            <p:cNvSpPr/>
            <p:nvPr/>
          </p:nvSpPr>
          <p:spPr>
            <a:xfrm>
              <a:off x="7899400" y="6338638"/>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3F3F3F"/>
                </a:solidFill>
                <a:latin typeface="Arial"/>
                <a:ea typeface="Arial"/>
                <a:cs typeface="Arial"/>
                <a:sym typeface="Arial"/>
              </a:endParaRPr>
            </a:p>
          </p:txBody>
        </p:sp>
        <p:cxnSp>
          <p:nvCxnSpPr>
            <p:cNvPr id="1964" name="Google Shape;1964;g78f8101544_2_67"/>
            <p:cNvCxnSpPr>
              <a:stCxn id="1958" idx="4"/>
              <a:endCxn id="1959" idx="0"/>
            </p:cNvCxnSpPr>
            <p:nvPr/>
          </p:nvCxnSpPr>
          <p:spPr>
            <a:xfrm>
              <a:off x="8128000" y="2918363"/>
              <a:ext cx="0" cy="318300"/>
            </a:xfrm>
            <a:prstGeom prst="straightConnector1">
              <a:avLst/>
            </a:prstGeom>
            <a:noFill/>
            <a:ln w="19050" cap="flat" cmpd="sng">
              <a:solidFill>
                <a:srgbClr val="5B5B5B"/>
              </a:solidFill>
              <a:prstDash val="dot"/>
              <a:round/>
              <a:headEnd type="none" w="sm" len="sm"/>
              <a:tailEnd type="none" w="sm" len="sm"/>
            </a:ln>
          </p:spPr>
        </p:cxnSp>
        <p:cxnSp>
          <p:nvCxnSpPr>
            <p:cNvPr id="1965" name="Google Shape;1965;g78f8101544_2_67"/>
            <p:cNvCxnSpPr>
              <a:stCxn id="1959" idx="4"/>
              <a:endCxn id="1960" idx="0"/>
            </p:cNvCxnSpPr>
            <p:nvPr/>
          </p:nvCxnSpPr>
          <p:spPr>
            <a:xfrm>
              <a:off x="8128000" y="3693858"/>
              <a:ext cx="0" cy="318300"/>
            </a:xfrm>
            <a:prstGeom prst="straightConnector1">
              <a:avLst/>
            </a:prstGeom>
            <a:noFill/>
            <a:ln w="19050" cap="flat" cmpd="sng">
              <a:solidFill>
                <a:srgbClr val="5B5B5B"/>
              </a:solidFill>
              <a:prstDash val="dot"/>
              <a:round/>
              <a:headEnd type="none" w="sm" len="sm"/>
              <a:tailEnd type="none" w="sm" len="sm"/>
            </a:ln>
          </p:spPr>
        </p:cxnSp>
        <p:cxnSp>
          <p:nvCxnSpPr>
            <p:cNvPr id="1966" name="Google Shape;1966;g78f8101544_2_67"/>
            <p:cNvCxnSpPr>
              <a:stCxn id="1960" idx="4"/>
              <a:endCxn id="1961" idx="0"/>
            </p:cNvCxnSpPr>
            <p:nvPr/>
          </p:nvCxnSpPr>
          <p:spPr>
            <a:xfrm>
              <a:off x="8128000" y="4469353"/>
              <a:ext cx="0" cy="318300"/>
            </a:xfrm>
            <a:prstGeom prst="straightConnector1">
              <a:avLst/>
            </a:prstGeom>
            <a:noFill/>
            <a:ln w="19050" cap="flat" cmpd="sng">
              <a:solidFill>
                <a:srgbClr val="5B5B5B"/>
              </a:solidFill>
              <a:prstDash val="dot"/>
              <a:round/>
              <a:headEnd type="none" w="sm" len="sm"/>
              <a:tailEnd type="none" w="sm" len="sm"/>
            </a:ln>
          </p:spPr>
        </p:cxnSp>
        <p:cxnSp>
          <p:nvCxnSpPr>
            <p:cNvPr id="1967" name="Google Shape;1967;g78f8101544_2_67"/>
            <p:cNvCxnSpPr>
              <a:stCxn id="1961" idx="4"/>
              <a:endCxn id="1962" idx="0"/>
            </p:cNvCxnSpPr>
            <p:nvPr/>
          </p:nvCxnSpPr>
          <p:spPr>
            <a:xfrm>
              <a:off x="8128000" y="5244848"/>
              <a:ext cx="0" cy="318300"/>
            </a:xfrm>
            <a:prstGeom prst="straightConnector1">
              <a:avLst/>
            </a:prstGeom>
            <a:noFill/>
            <a:ln w="19050" cap="flat" cmpd="sng">
              <a:solidFill>
                <a:srgbClr val="5B5B5B"/>
              </a:solidFill>
              <a:prstDash val="dot"/>
              <a:round/>
              <a:headEnd type="none" w="sm" len="sm"/>
              <a:tailEnd type="none" w="sm" len="sm"/>
            </a:ln>
          </p:spPr>
        </p:cxnSp>
        <p:cxnSp>
          <p:nvCxnSpPr>
            <p:cNvPr id="1968" name="Google Shape;1968;g78f8101544_2_67"/>
            <p:cNvCxnSpPr>
              <a:stCxn id="1962" idx="4"/>
              <a:endCxn id="1963" idx="0"/>
            </p:cNvCxnSpPr>
            <p:nvPr/>
          </p:nvCxnSpPr>
          <p:spPr>
            <a:xfrm>
              <a:off x="8128000" y="6020343"/>
              <a:ext cx="0" cy="318300"/>
            </a:xfrm>
            <a:prstGeom prst="straightConnector1">
              <a:avLst/>
            </a:prstGeom>
            <a:noFill/>
            <a:ln w="19050" cap="flat" cmpd="sng">
              <a:solidFill>
                <a:srgbClr val="5B5B5B"/>
              </a:solidFill>
              <a:prstDash val="dot"/>
              <a:round/>
              <a:headEnd type="none" w="sm" len="sm"/>
              <a:tailEnd type="none" w="sm" len="sm"/>
            </a:ln>
          </p:spPr>
        </p:cxnSp>
        <p:sp>
          <p:nvSpPr>
            <p:cNvPr id="1969" name="Google Shape;1969;g78f8101544_2_67"/>
            <p:cNvSpPr/>
            <p:nvPr/>
          </p:nvSpPr>
          <p:spPr>
            <a:xfrm>
              <a:off x="8614592" y="2476291"/>
              <a:ext cx="41562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Services </a:t>
              </a:r>
              <a:r>
                <a:rPr lang="en-US" sz="2200" b="0" i="0" u="none" strike="noStrike" cap="none">
                  <a:solidFill>
                    <a:srgbClr val="3F3F3F"/>
                  </a:solidFill>
                  <a:latin typeface="Open Sans"/>
                  <a:ea typeface="Open Sans"/>
                  <a:cs typeface="Open Sans"/>
                  <a:sym typeface="Open Sans"/>
                </a:rPr>
                <a:t>page</a:t>
              </a:r>
              <a:endParaRPr sz="2200" b="0" i="0" u="none" strike="noStrike" cap="none">
                <a:solidFill>
                  <a:srgbClr val="3F3F3F"/>
                </a:solidFill>
                <a:latin typeface="Open Sans"/>
                <a:ea typeface="Open Sans"/>
                <a:cs typeface="Open Sans"/>
                <a:sym typeface="Open Sans"/>
              </a:endParaRPr>
            </a:p>
          </p:txBody>
        </p:sp>
        <p:sp>
          <p:nvSpPr>
            <p:cNvPr id="1970" name="Google Shape;1970;g78f8101544_2_67"/>
            <p:cNvSpPr/>
            <p:nvPr/>
          </p:nvSpPr>
          <p:spPr>
            <a:xfrm>
              <a:off x="8614592" y="4012101"/>
              <a:ext cx="6342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Enter “wordpress:latest” in the </a:t>
              </a:r>
              <a:r>
                <a:rPr lang="en-US" sz="2200" b="1" i="0" u="none" strike="noStrike" cap="none">
                  <a:solidFill>
                    <a:srgbClr val="3F3F3F"/>
                  </a:solidFill>
                  <a:latin typeface="Open Sans"/>
                  <a:ea typeface="Open Sans"/>
                  <a:cs typeface="Open Sans"/>
                  <a:sym typeface="Open Sans"/>
                </a:rPr>
                <a:t>Image </a:t>
              </a:r>
              <a:r>
                <a:rPr lang="en-US" sz="2200" b="0" i="0" u="none" strike="noStrike" cap="none">
                  <a:solidFill>
                    <a:srgbClr val="3F3F3F"/>
                  </a:solidFill>
                  <a:latin typeface="Open Sans"/>
                  <a:ea typeface="Open Sans"/>
                  <a:cs typeface="Open Sans"/>
                  <a:sym typeface="Open Sans"/>
                </a:rPr>
                <a:t>textbox</a:t>
              </a:r>
              <a:endParaRPr sz="2200" b="0" i="0" u="none" strike="noStrike" cap="none">
                <a:solidFill>
                  <a:srgbClr val="3F3F3F"/>
                </a:solidFill>
                <a:latin typeface="Open Sans"/>
                <a:ea typeface="Open Sans"/>
                <a:cs typeface="Open Sans"/>
                <a:sym typeface="Open Sans"/>
              </a:endParaRPr>
            </a:p>
          </p:txBody>
        </p:sp>
        <p:sp>
          <p:nvSpPr>
            <p:cNvPr id="1971" name="Google Shape;1971;g78f8101544_2_67"/>
            <p:cNvSpPr/>
            <p:nvPr/>
          </p:nvSpPr>
          <p:spPr>
            <a:xfrm>
              <a:off x="8585200" y="4787648"/>
              <a:ext cx="57420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Collection </a:t>
              </a:r>
              <a:r>
                <a:rPr lang="en-US" sz="2200" b="0" i="0" u="none" strike="noStrike" cap="none">
                  <a:solidFill>
                    <a:srgbClr val="3F3F3F"/>
                  </a:solidFill>
                  <a:latin typeface="Open Sans"/>
                  <a:ea typeface="Open Sans"/>
                  <a:cs typeface="Open Sans"/>
                  <a:sym typeface="Open Sans"/>
                </a:rPr>
                <a:t>on the left pane</a:t>
              </a:r>
              <a:endParaRPr sz="2200" b="1" i="0" u="none" strike="noStrike" cap="none">
                <a:solidFill>
                  <a:srgbClr val="3F3F3F"/>
                </a:solidFill>
                <a:latin typeface="Open Sans"/>
                <a:ea typeface="Open Sans"/>
                <a:cs typeface="Open Sans"/>
                <a:sym typeface="Open Sans"/>
              </a:endParaRPr>
            </a:p>
          </p:txBody>
        </p:sp>
        <p:sp>
          <p:nvSpPr>
            <p:cNvPr id="1972" name="Google Shape;1972;g78f8101544_2_67"/>
            <p:cNvSpPr/>
            <p:nvPr/>
          </p:nvSpPr>
          <p:spPr>
            <a:xfrm>
              <a:off x="8614591" y="5597321"/>
              <a:ext cx="7325051" cy="688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View children</a:t>
              </a:r>
              <a:r>
                <a:rPr lang="en-US" sz="2200" b="0" i="0" u="none" strike="noStrike" cap="none">
                  <a:solidFill>
                    <a:srgbClr val="3F3F3F"/>
                  </a:solidFill>
                  <a:latin typeface="Open Sans"/>
                  <a:ea typeface="Open Sans"/>
                  <a:cs typeface="Open Sans"/>
                  <a:sym typeface="Open Sans"/>
                </a:rPr>
                <a:t> to get the list of all the collections</a:t>
              </a:r>
              <a:endParaRPr sz="2200" b="1" i="0" u="none" strike="noStrike" cap="none">
                <a:solidFill>
                  <a:srgbClr val="3F3F3F"/>
                </a:solidFill>
                <a:latin typeface="Open Sans"/>
                <a:ea typeface="Open Sans"/>
                <a:cs typeface="Open Sans"/>
                <a:sym typeface="Open Sans"/>
              </a:endParaRPr>
            </a:p>
          </p:txBody>
        </p:sp>
        <p:sp>
          <p:nvSpPr>
            <p:cNvPr id="1973" name="Google Shape;1973;g78f8101544_2_67"/>
            <p:cNvSpPr/>
            <p:nvPr/>
          </p:nvSpPr>
          <p:spPr>
            <a:xfrm>
              <a:off x="8614592" y="6364951"/>
              <a:ext cx="6418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View children</a:t>
              </a:r>
              <a:r>
                <a:rPr lang="en-US" sz="2200" b="0" i="0" u="none" strike="noStrike" cap="none">
                  <a:solidFill>
                    <a:srgbClr val="3F3F3F"/>
                  </a:solidFill>
                  <a:latin typeface="Open Sans"/>
                  <a:ea typeface="Open Sans"/>
                  <a:cs typeface="Open Sans"/>
                  <a:sym typeface="Open Sans"/>
                </a:rPr>
                <a:t> in </a:t>
              </a:r>
              <a:r>
                <a:rPr lang="en-US" sz="2200" b="1" i="0" u="none" strike="noStrike" cap="none">
                  <a:solidFill>
                    <a:srgbClr val="3F3F3F"/>
                  </a:solidFill>
                  <a:latin typeface="Open Sans"/>
                  <a:ea typeface="Open Sans"/>
                  <a:cs typeface="Open Sans"/>
                  <a:sym typeface="Open Sans"/>
                </a:rPr>
                <a:t>Shared </a:t>
              </a:r>
              <a:endParaRPr sz="2200" b="1" i="0" u="none" strike="noStrike" cap="none">
                <a:solidFill>
                  <a:srgbClr val="3F3F3F"/>
                </a:solidFill>
                <a:latin typeface="Open Sans"/>
                <a:ea typeface="Open Sans"/>
                <a:cs typeface="Open Sans"/>
                <a:sym typeface="Open Sans"/>
              </a:endParaRPr>
            </a:p>
          </p:txBody>
        </p:sp>
        <p:sp>
          <p:nvSpPr>
            <p:cNvPr id="1974" name="Google Shape;1974;g78f8101544_2_67"/>
            <p:cNvSpPr/>
            <p:nvPr/>
          </p:nvSpPr>
          <p:spPr>
            <a:xfrm>
              <a:off x="8585200" y="3223450"/>
              <a:ext cx="66942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Create a new service and name it as “WordPress”</a:t>
              </a:r>
              <a:endParaRPr sz="2200" b="0" i="0" u="none" strike="noStrike" cap="none">
                <a:solidFill>
                  <a:srgbClr val="3F3F3F"/>
                </a:solidFill>
                <a:latin typeface="Open Sans"/>
                <a:ea typeface="Open Sans"/>
                <a:cs typeface="Open Sans"/>
                <a:sym typeface="Open Sans"/>
              </a:endParaRPr>
            </a:p>
          </p:txBody>
        </p:sp>
        <p:sp>
          <p:nvSpPr>
            <p:cNvPr id="1975" name="Google Shape;1975;g78f8101544_2_67"/>
            <p:cNvSpPr/>
            <p:nvPr/>
          </p:nvSpPr>
          <p:spPr>
            <a:xfrm>
              <a:off x="7899400" y="7114133"/>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7</a:t>
              </a:r>
              <a:endParaRPr sz="1400" b="0" i="0" u="none" strike="noStrike" cap="none">
                <a:solidFill>
                  <a:srgbClr val="3F3F3F"/>
                </a:solidFill>
                <a:latin typeface="Arial"/>
                <a:ea typeface="Arial"/>
                <a:cs typeface="Arial"/>
                <a:sym typeface="Arial"/>
              </a:endParaRPr>
            </a:p>
          </p:txBody>
        </p:sp>
        <p:cxnSp>
          <p:nvCxnSpPr>
            <p:cNvPr id="1976" name="Google Shape;1976;g78f8101544_2_67"/>
            <p:cNvCxnSpPr/>
            <p:nvPr/>
          </p:nvCxnSpPr>
          <p:spPr>
            <a:xfrm>
              <a:off x="8156830" y="6777793"/>
              <a:ext cx="0" cy="318300"/>
            </a:xfrm>
            <a:prstGeom prst="straightConnector1">
              <a:avLst/>
            </a:prstGeom>
            <a:noFill/>
            <a:ln w="19050" cap="flat" cmpd="sng">
              <a:solidFill>
                <a:srgbClr val="5B5B5B"/>
              </a:solidFill>
              <a:prstDash val="dot"/>
              <a:round/>
              <a:headEnd type="none" w="sm" len="sm"/>
              <a:tailEnd type="none" w="sm" len="sm"/>
            </a:ln>
          </p:spPr>
        </p:cxnSp>
        <p:sp>
          <p:nvSpPr>
            <p:cNvPr id="1977" name="Google Shape;1977;g78f8101544_2_67"/>
            <p:cNvSpPr/>
            <p:nvPr/>
          </p:nvSpPr>
          <p:spPr>
            <a:xfrm>
              <a:off x="8614030" y="7096093"/>
              <a:ext cx="53619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Choose </a:t>
              </a:r>
              <a:r>
                <a:rPr lang="en-US" sz="2200" b="1" i="0" u="none" strike="noStrike" cap="none">
                  <a:solidFill>
                    <a:srgbClr val="3F3F3F"/>
                  </a:solidFill>
                  <a:latin typeface="Open Sans"/>
                  <a:ea typeface="Open Sans"/>
                  <a:cs typeface="Open Sans"/>
                  <a:sym typeface="Open Sans"/>
                </a:rPr>
                <a:t>View-only services </a:t>
              </a:r>
              <a:r>
                <a:rPr lang="en-US" sz="2200" b="0" i="0" u="none" strike="noStrike" cap="none">
                  <a:solidFill>
                    <a:srgbClr val="3F3F3F"/>
                  </a:solidFill>
                  <a:latin typeface="Open Sans"/>
                  <a:ea typeface="Open Sans"/>
                  <a:cs typeface="Open Sans"/>
                  <a:sym typeface="Open Sans"/>
                </a:rPr>
                <a:t>collection</a:t>
              </a:r>
              <a:endParaRPr sz="2200" b="0" i="0" u="none" strike="noStrike" cap="none">
                <a:solidFill>
                  <a:srgbClr val="3F3F3F"/>
                </a:solidFill>
                <a:latin typeface="Open Sans"/>
                <a:ea typeface="Open Sans"/>
                <a:cs typeface="Open Sans"/>
                <a:sym typeface="Open Sans"/>
              </a:endParaRPr>
            </a:p>
          </p:txBody>
        </p:sp>
        <p:cxnSp>
          <p:nvCxnSpPr>
            <p:cNvPr id="1978" name="Google Shape;1978;g78f8101544_2_67"/>
            <p:cNvCxnSpPr/>
            <p:nvPr/>
          </p:nvCxnSpPr>
          <p:spPr>
            <a:xfrm>
              <a:off x="8136233" y="7597466"/>
              <a:ext cx="0" cy="318300"/>
            </a:xfrm>
            <a:prstGeom prst="straightConnector1">
              <a:avLst/>
            </a:prstGeom>
            <a:noFill/>
            <a:ln w="19050" cap="flat" cmpd="sng">
              <a:solidFill>
                <a:srgbClr val="5B5B5B"/>
              </a:solidFill>
              <a:prstDash val="dot"/>
              <a:round/>
              <a:headEnd type="none" w="sm" len="sm"/>
              <a:tailEnd type="none" w="sm" len="sm"/>
            </a:ln>
          </p:spPr>
        </p:cxnSp>
        <p:sp>
          <p:nvSpPr>
            <p:cNvPr id="1979" name="Google Shape;1979;g78f8101544_2_67"/>
            <p:cNvSpPr/>
            <p:nvPr/>
          </p:nvSpPr>
          <p:spPr>
            <a:xfrm>
              <a:off x="7928230" y="7889628"/>
              <a:ext cx="457200" cy="457200"/>
            </a:xfrm>
            <a:prstGeom prst="ellipse">
              <a:avLst/>
            </a:prstGeom>
            <a:solidFill>
              <a:srgbClr val="0FCFE8"/>
            </a:solidFill>
            <a:ln w="25400" cap="flat" cmpd="sng">
              <a:solidFill>
                <a:srgbClr val="45D5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8</a:t>
              </a:r>
              <a:endParaRPr sz="1400" b="0" i="0" u="none" strike="noStrike" cap="none">
                <a:solidFill>
                  <a:srgbClr val="3F3F3F"/>
                </a:solidFill>
                <a:latin typeface="Arial"/>
                <a:ea typeface="Arial"/>
                <a:cs typeface="Arial"/>
                <a:sym typeface="Arial"/>
              </a:endParaRPr>
            </a:p>
          </p:txBody>
        </p:sp>
        <p:sp>
          <p:nvSpPr>
            <p:cNvPr id="1980" name="Google Shape;1980;g78f8101544_2_67"/>
            <p:cNvSpPr/>
            <p:nvPr/>
          </p:nvSpPr>
          <p:spPr>
            <a:xfrm>
              <a:off x="8614591" y="7882071"/>
              <a:ext cx="8862917"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Create </a:t>
              </a:r>
              <a:r>
                <a:rPr lang="en-US" sz="2200" b="0" i="0" u="none" strike="noStrike" cap="none">
                  <a:solidFill>
                    <a:srgbClr val="3F3F3F"/>
                  </a:solidFill>
                  <a:latin typeface="Open Sans"/>
                  <a:ea typeface="Open Sans"/>
                  <a:cs typeface="Open Sans"/>
                  <a:sym typeface="Open Sans"/>
                </a:rPr>
                <a:t>to add the service to the collection and deploy it</a:t>
              </a:r>
              <a:endParaRPr sz="2200" b="0" i="0" u="none" strike="noStrike" cap="none">
                <a:solidFill>
                  <a:srgbClr val="3F3F3F"/>
                </a:solidFill>
                <a:latin typeface="Open Sans"/>
                <a:ea typeface="Open Sans"/>
                <a:cs typeface="Open Sans"/>
                <a:sym typeface="Open Sans"/>
              </a:endParaRPr>
            </a:p>
          </p:txBody>
        </p:sp>
      </p:grpSp>
      <p:pic>
        <p:nvPicPr>
          <p:cNvPr id="1981" name="Google Shape;1981;g78f8101544_2_67"/>
          <p:cNvPicPr preferRelativeResize="0"/>
          <p:nvPr/>
        </p:nvPicPr>
        <p:blipFill rotWithShape="1">
          <a:blip r:embed="rId3">
            <a:alphaModFix/>
          </a:blip>
          <a:srcRect/>
          <a:stretch/>
        </p:blipFill>
        <p:spPr>
          <a:xfrm>
            <a:off x="5669414" y="569615"/>
            <a:ext cx="4925424" cy="530797"/>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986"/>
        <p:cNvGrpSpPr/>
        <p:nvPr/>
      </p:nvGrpSpPr>
      <p:grpSpPr>
        <a:xfrm>
          <a:off x="0" y="0"/>
          <a:ext cx="0" cy="0"/>
          <a:chOff x="0" y="0"/>
          <a:chExt cx="0" cy="0"/>
        </a:xfrm>
      </p:grpSpPr>
      <p:sp>
        <p:nvSpPr>
          <p:cNvPr id="1987" name="Google Shape;1987;g78f8101544_2_97"/>
          <p:cNvSpPr/>
          <p:nvPr/>
        </p:nvSpPr>
        <p:spPr>
          <a:xfrm>
            <a:off x="1339300" y="1341050"/>
            <a:ext cx="62019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Step 4: Create grant to give view-only access</a:t>
            </a:r>
            <a:endParaRPr sz="1400" b="0" i="0" u="none" strike="noStrike" cap="none">
              <a:solidFill>
                <a:srgbClr val="000000"/>
              </a:solidFill>
              <a:latin typeface="Arial"/>
              <a:ea typeface="Arial"/>
              <a:cs typeface="Arial"/>
              <a:sym typeface="Arial"/>
            </a:endParaRPr>
          </a:p>
        </p:txBody>
      </p:sp>
      <p:sp>
        <p:nvSpPr>
          <p:cNvPr id="1988" name="Google Shape;1988;g78f8101544_2_97"/>
          <p:cNvSpPr txBox="1"/>
          <p:nvPr/>
        </p:nvSpPr>
        <p:spPr>
          <a:xfrm>
            <a:off x="3514461" y="92381"/>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Service Deployment</a:t>
            </a:r>
            <a:endParaRPr sz="2800" b="1" i="0" u="none" strike="noStrike" cap="none">
              <a:solidFill>
                <a:srgbClr val="3F3F3F"/>
              </a:solidFill>
              <a:latin typeface="Open Sans"/>
              <a:ea typeface="Open Sans"/>
              <a:cs typeface="Open Sans"/>
              <a:sym typeface="Open Sans"/>
            </a:endParaRPr>
          </a:p>
        </p:txBody>
      </p:sp>
      <p:grpSp>
        <p:nvGrpSpPr>
          <p:cNvPr id="1989" name="Google Shape;1989;g78f8101544_2_97"/>
          <p:cNvGrpSpPr/>
          <p:nvPr/>
        </p:nvGrpSpPr>
        <p:grpSpPr>
          <a:xfrm>
            <a:off x="1339299" y="2468867"/>
            <a:ext cx="11760192" cy="5931882"/>
            <a:chOff x="7899400" y="2414946"/>
            <a:chExt cx="11760192" cy="5931882"/>
          </a:xfrm>
        </p:grpSpPr>
        <p:sp>
          <p:nvSpPr>
            <p:cNvPr id="1990" name="Google Shape;1990;g78f8101544_2_97"/>
            <p:cNvSpPr/>
            <p:nvPr/>
          </p:nvSpPr>
          <p:spPr>
            <a:xfrm>
              <a:off x="7899400" y="2461163"/>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3F3F3F"/>
                </a:solidFill>
                <a:latin typeface="Arial"/>
                <a:ea typeface="Arial"/>
                <a:cs typeface="Arial"/>
                <a:sym typeface="Arial"/>
              </a:endParaRPr>
            </a:p>
          </p:txBody>
        </p:sp>
        <p:sp>
          <p:nvSpPr>
            <p:cNvPr id="1991" name="Google Shape;1991;g78f8101544_2_97"/>
            <p:cNvSpPr/>
            <p:nvPr/>
          </p:nvSpPr>
          <p:spPr>
            <a:xfrm>
              <a:off x="7899400" y="3236658"/>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3F3F3F"/>
                </a:solidFill>
                <a:latin typeface="Arial"/>
                <a:ea typeface="Arial"/>
                <a:cs typeface="Arial"/>
                <a:sym typeface="Arial"/>
              </a:endParaRPr>
            </a:p>
          </p:txBody>
        </p:sp>
        <p:sp>
          <p:nvSpPr>
            <p:cNvPr id="1992" name="Google Shape;1992;g78f8101544_2_97"/>
            <p:cNvSpPr/>
            <p:nvPr/>
          </p:nvSpPr>
          <p:spPr>
            <a:xfrm>
              <a:off x="7899400" y="4012153"/>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3F3F3F"/>
                </a:solidFill>
                <a:latin typeface="Arial"/>
                <a:ea typeface="Arial"/>
                <a:cs typeface="Arial"/>
                <a:sym typeface="Arial"/>
              </a:endParaRPr>
            </a:p>
          </p:txBody>
        </p:sp>
        <p:sp>
          <p:nvSpPr>
            <p:cNvPr id="1993" name="Google Shape;1993;g78f8101544_2_97"/>
            <p:cNvSpPr/>
            <p:nvPr/>
          </p:nvSpPr>
          <p:spPr>
            <a:xfrm>
              <a:off x="7899400" y="4787648"/>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3F3F3F"/>
                </a:solidFill>
                <a:latin typeface="Arial"/>
                <a:ea typeface="Arial"/>
                <a:cs typeface="Arial"/>
                <a:sym typeface="Arial"/>
              </a:endParaRPr>
            </a:p>
          </p:txBody>
        </p:sp>
        <p:sp>
          <p:nvSpPr>
            <p:cNvPr id="1994" name="Google Shape;1994;g78f8101544_2_97"/>
            <p:cNvSpPr/>
            <p:nvPr/>
          </p:nvSpPr>
          <p:spPr>
            <a:xfrm>
              <a:off x="7899400" y="5563143"/>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3F3F3F"/>
                </a:solidFill>
                <a:latin typeface="Arial"/>
                <a:ea typeface="Arial"/>
                <a:cs typeface="Arial"/>
                <a:sym typeface="Arial"/>
              </a:endParaRPr>
            </a:p>
          </p:txBody>
        </p:sp>
        <p:sp>
          <p:nvSpPr>
            <p:cNvPr id="1995" name="Google Shape;1995;g78f8101544_2_97"/>
            <p:cNvSpPr/>
            <p:nvPr/>
          </p:nvSpPr>
          <p:spPr>
            <a:xfrm>
              <a:off x="7899400" y="6338638"/>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3F3F3F"/>
                </a:solidFill>
                <a:latin typeface="Arial"/>
                <a:ea typeface="Arial"/>
                <a:cs typeface="Arial"/>
                <a:sym typeface="Arial"/>
              </a:endParaRPr>
            </a:p>
          </p:txBody>
        </p:sp>
        <p:cxnSp>
          <p:nvCxnSpPr>
            <p:cNvPr id="1996" name="Google Shape;1996;g78f8101544_2_97"/>
            <p:cNvCxnSpPr>
              <a:stCxn id="1990" idx="4"/>
              <a:endCxn id="1991" idx="0"/>
            </p:cNvCxnSpPr>
            <p:nvPr/>
          </p:nvCxnSpPr>
          <p:spPr>
            <a:xfrm>
              <a:off x="8128000" y="2918363"/>
              <a:ext cx="0" cy="318300"/>
            </a:xfrm>
            <a:prstGeom prst="straightConnector1">
              <a:avLst/>
            </a:prstGeom>
            <a:noFill/>
            <a:ln w="19050" cap="flat" cmpd="sng">
              <a:solidFill>
                <a:srgbClr val="5B5B5B"/>
              </a:solidFill>
              <a:prstDash val="dot"/>
              <a:round/>
              <a:headEnd type="none" w="sm" len="sm"/>
              <a:tailEnd type="none" w="sm" len="sm"/>
            </a:ln>
          </p:spPr>
        </p:cxnSp>
        <p:cxnSp>
          <p:nvCxnSpPr>
            <p:cNvPr id="1997" name="Google Shape;1997;g78f8101544_2_97"/>
            <p:cNvCxnSpPr>
              <a:stCxn id="1991" idx="4"/>
              <a:endCxn id="1992" idx="0"/>
            </p:cNvCxnSpPr>
            <p:nvPr/>
          </p:nvCxnSpPr>
          <p:spPr>
            <a:xfrm>
              <a:off x="8128000" y="3693858"/>
              <a:ext cx="0" cy="318300"/>
            </a:xfrm>
            <a:prstGeom prst="straightConnector1">
              <a:avLst/>
            </a:prstGeom>
            <a:noFill/>
            <a:ln w="19050" cap="flat" cmpd="sng">
              <a:solidFill>
                <a:srgbClr val="5B5B5B"/>
              </a:solidFill>
              <a:prstDash val="dot"/>
              <a:round/>
              <a:headEnd type="none" w="sm" len="sm"/>
              <a:tailEnd type="none" w="sm" len="sm"/>
            </a:ln>
          </p:spPr>
        </p:cxnSp>
        <p:cxnSp>
          <p:nvCxnSpPr>
            <p:cNvPr id="1998" name="Google Shape;1998;g78f8101544_2_97"/>
            <p:cNvCxnSpPr>
              <a:stCxn id="1992" idx="4"/>
              <a:endCxn id="1993" idx="0"/>
            </p:cNvCxnSpPr>
            <p:nvPr/>
          </p:nvCxnSpPr>
          <p:spPr>
            <a:xfrm>
              <a:off x="8128000" y="4469353"/>
              <a:ext cx="0" cy="318300"/>
            </a:xfrm>
            <a:prstGeom prst="straightConnector1">
              <a:avLst/>
            </a:prstGeom>
            <a:noFill/>
            <a:ln w="19050" cap="flat" cmpd="sng">
              <a:solidFill>
                <a:srgbClr val="5B5B5B"/>
              </a:solidFill>
              <a:prstDash val="dot"/>
              <a:round/>
              <a:headEnd type="none" w="sm" len="sm"/>
              <a:tailEnd type="none" w="sm" len="sm"/>
            </a:ln>
          </p:spPr>
        </p:cxnSp>
        <p:cxnSp>
          <p:nvCxnSpPr>
            <p:cNvPr id="1999" name="Google Shape;1999;g78f8101544_2_97"/>
            <p:cNvCxnSpPr>
              <a:stCxn id="1993" idx="4"/>
              <a:endCxn id="1994" idx="0"/>
            </p:cNvCxnSpPr>
            <p:nvPr/>
          </p:nvCxnSpPr>
          <p:spPr>
            <a:xfrm>
              <a:off x="8128000" y="5244848"/>
              <a:ext cx="0" cy="318300"/>
            </a:xfrm>
            <a:prstGeom prst="straightConnector1">
              <a:avLst/>
            </a:prstGeom>
            <a:noFill/>
            <a:ln w="19050" cap="flat" cmpd="sng">
              <a:solidFill>
                <a:srgbClr val="5B5B5B"/>
              </a:solidFill>
              <a:prstDash val="dot"/>
              <a:round/>
              <a:headEnd type="none" w="sm" len="sm"/>
              <a:tailEnd type="none" w="sm" len="sm"/>
            </a:ln>
          </p:spPr>
        </p:cxnSp>
        <p:cxnSp>
          <p:nvCxnSpPr>
            <p:cNvPr id="2000" name="Google Shape;2000;g78f8101544_2_97"/>
            <p:cNvCxnSpPr>
              <a:stCxn id="1994" idx="4"/>
              <a:endCxn id="1995" idx="0"/>
            </p:cNvCxnSpPr>
            <p:nvPr/>
          </p:nvCxnSpPr>
          <p:spPr>
            <a:xfrm>
              <a:off x="8128000" y="6020343"/>
              <a:ext cx="0" cy="318300"/>
            </a:xfrm>
            <a:prstGeom prst="straightConnector1">
              <a:avLst/>
            </a:prstGeom>
            <a:noFill/>
            <a:ln w="19050" cap="flat" cmpd="sng">
              <a:solidFill>
                <a:srgbClr val="5B5B5B"/>
              </a:solidFill>
              <a:prstDash val="dot"/>
              <a:round/>
              <a:headEnd type="none" w="sm" len="sm"/>
              <a:tailEnd type="none" w="sm" len="sm"/>
            </a:ln>
          </p:spPr>
        </p:cxnSp>
        <p:sp>
          <p:nvSpPr>
            <p:cNvPr id="2001" name="Google Shape;2001;g78f8101544_2_97"/>
            <p:cNvSpPr/>
            <p:nvPr/>
          </p:nvSpPr>
          <p:spPr>
            <a:xfrm>
              <a:off x="8614600" y="2414946"/>
              <a:ext cx="41562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Grants </a:t>
              </a:r>
              <a:r>
                <a:rPr lang="en-US" sz="2200" b="0" i="0" u="none" strike="noStrike" cap="none">
                  <a:solidFill>
                    <a:srgbClr val="3F3F3F"/>
                  </a:solidFill>
                  <a:latin typeface="Open Sans"/>
                  <a:ea typeface="Open Sans"/>
                  <a:cs typeface="Open Sans"/>
                  <a:sym typeface="Open Sans"/>
                </a:rPr>
                <a:t>page</a:t>
              </a:r>
              <a:endParaRPr sz="2200" b="0" i="0" u="none" strike="noStrike" cap="none">
                <a:solidFill>
                  <a:srgbClr val="3F3F3F"/>
                </a:solidFill>
                <a:latin typeface="Open Sans"/>
                <a:ea typeface="Open Sans"/>
                <a:cs typeface="Open Sans"/>
                <a:sym typeface="Open Sans"/>
              </a:endParaRPr>
            </a:p>
          </p:txBody>
        </p:sp>
        <p:sp>
          <p:nvSpPr>
            <p:cNvPr id="2002" name="Google Shape;2002;g78f8101544_2_97"/>
            <p:cNvSpPr/>
            <p:nvPr/>
          </p:nvSpPr>
          <p:spPr>
            <a:xfrm>
              <a:off x="8585199" y="4011594"/>
              <a:ext cx="51357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Collections</a:t>
              </a:r>
              <a:r>
                <a:rPr lang="en-US" sz="2200" b="0" i="0" u="none" strike="noStrike" cap="none">
                  <a:solidFill>
                    <a:srgbClr val="3F3F3F"/>
                  </a:solidFill>
                  <a:latin typeface="Open Sans"/>
                  <a:ea typeface="Open Sans"/>
                  <a:cs typeface="Open Sans"/>
                  <a:sym typeface="Open Sans"/>
                </a:rPr>
                <a:t> on the left pane</a:t>
              </a:r>
              <a:r>
                <a:rPr lang="en-US" sz="2200" b="1" i="0" u="none" strike="noStrike" cap="none">
                  <a:solidFill>
                    <a:srgbClr val="3F3F3F"/>
                  </a:solidFill>
                  <a:latin typeface="Open Sans"/>
                  <a:ea typeface="Open Sans"/>
                  <a:cs typeface="Open Sans"/>
                  <a:sym typeface="Open Sans"/>
                </a:rPr>
                <a:t> </a:t>
              </a:r>
              <a:endParaRPr sz="2200" b="0" i="0" u="none" strike="noStrike" cap="none">
                <a:solidFill>
                  <a:srgbClr val="3F3F3F"/>
                </a:solidFill>
                <a:latin typeface="Open Sans"/>
                <a:ea typeface="Open Sans"/>
                <a:cs typeface="Open Sans"/>
                <a:sym typeface="Open Sans"/>
              </a:endParaRPr>
            </a:p>
          </p:txBody>
        </p:sp>
        <p:sp>
          <p:nvSpPr>
            <p:cNvPr id="2003" name="Google Shape;2003;g78f8101544_2_97"/>
            <p:cNvSpPr/>
            <p:nvPr/>
          </p:nvSpPr>
          <p:spPr>
            <a:xfrm>
              <a:off x="8585200" y="4787648"/>
              <a:ext cx="52050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a:t>
              </a:r>
              <a:r>
                <a:rPr lang="en-US" sz="2200" b="1" i="0" u="none" strike="noStrike" cap="none">
                  <a:solidFill>
                    <a:srgbClr val="3F3F3F"/>
                  </a:solidFill>
                  <a:latin typeface="Open Sans"/>
                  <a:ea typeface="Open Sans"/>
                  <a:cs typeface="Open Sans"/>
                  <a:sym typeface="Open Sans"/>
                </a:rPr>
                <a:t>/Shared/View-O services</a:t>
              </a:r>
              <a:endParaRPr sz="2200" b="1" i="0" u="none" strike="noStrike" cap="none">
                <a:solidFill>
                  <a:srgbClr val="3F3F3F"/>
                </a:solidFill>
                <a:latin typeface="Open Sans"/>
                <a:ea typeface="Open Sans"/>
                <a:cs typeface="Open Sans"/>
                <a:sym typeface="Open Sans"/>
              </a:endParaRPr>
            </a:p>
          </p:txBody>
        </p:sp>
        <p:sp>
          <p:nvSpPr>
            <p:cNvPr id="2004" name="Google Shape;2004;g78f8101544_2_97"/>
            <p:cNvSpPr/>
            <p:nvPr/>
          </p:nvSpPr>
          <p:spPr>
            <a:xfrm>
              <a:off x="8585199" y="5563099"/>
              <a:ext cx="3715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Select Collection</a:t>
              </a:r>
              <a:endParaRPr sz="2200" b="1" i="0" u="none" strike="noStrike" cap="none">
                <a:solidFill>
                  <a:srgbClr val="3F3F3F"/>
                </a:solidFill>
                <a:latin typeface="Open Sans"/>
                <a:ea typeface="Open Sans"/>
                <a:cs typeface="Open Sans"/>
                <a:sym typeface="Open Sans"/>
              </a:endParaRPr>
            </a:p>
          </p:txBody>
        </p:sp>
        <p:sp>
          <p:nvSpPr>
            <p:cNvPr id="2005" name="Google Shape;2005;g78f8101544_2_97"/>
            <p:cNvSpPr/>
            <p:nvPr/>
          </p:nvSpPr>
          <p:spPr>
            <a:xfrm>
              <a:off x="8614600" y="6364950"/>
              <a:ext cx="73734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Roles</a:t>
              </a:r>
              <a:r>
                <a:rPr lang="en-US" sz="2200" b="0" i="0" u="none" strike="noStrike" cap="none">
                  <a:solidFill>
                    <a:srgbClr val="3F3F3F"/>
                  </a:solidFill>
                  <a:latin typeface="Open Sans"/>
                  <a:ea typeface="Open Sans"/>
                  <a:cs typeface="Open Sans"/>
                  <a:sym typeface="Open Sans"/>
                </a:rPr>
                <a:t> and select </a:t>
              </a:r>
              <a:r>
                <a:rPr lang="en-US" sz="2200" b="1" i="0" u="none" strike="noStrike" cap="none">
                  <a:solidFill>
                    <a:srgbClr val="3F3F3F"/>
                  </a:solidFill>
                  <a:latin typeface="Open Sans"/>
                  <a:ea typeface="Open Sans"/>
                  <a:cs typeface="Open Sans"/>
                  <a:sym typeface="Open Sans"/>
                </a:rPr>
                <a:t>View Only </a:t>
              </a:r>
              <a:r>
                <a:rPr lang="en-US" sz="2200" b="0" i="0" u="none" strike="noStrike" cap="none">
                  <a:solidFill>
                    <a:srgbClr val="3F3F3F"/>
                  </a:solidFill>
                  <a:latin typeface="Open Sans"/>
                  <a:ea typeface="Open Sans"/>
                  <a:cs typeface="Open Sans"/>
                  <a:sym typeface="Open Sans"/>
                </a:rPr>
                <a:t>in the dropdown</a:t>
              </a:r>
              <a:endParaRPr sz="2200" b="1" i="0" u="none" strike="noStrike" cap="none">
                <a:solidFill>
                  <a:srgbClr val="3F3F3F"/>
                </a:solidFill>
                <a:latin typeface="Open Sans"/>
                <a:ea typeface="Open Sans"/>
                <a:cs typeface="Open Sans"/>
                <a:sym typeface="Open Sans"/>
              </a:endParaRPr>
            </a:p>
          </p:txBody>
        </p:sp>
        <p:sp>
          <p:nvSpPr>
            <p:cNvPr id="2006" name="Google Shape;2006;g78f8101544_2_97"/>
            <p:cNvSpPr/>
            <p:nvPr/>
          </p:nvSpPr>
          <p:spPr>
            <a:xfrm>
              <a:off x="8585199" y="3223445"/>
              <a:ext cx="6366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Create Grant</a:t>
              </a:r>
              <a:endParaRPr sz="2200" b="0" i="0" u="none" strike="noStrike" cap="none">
                <a:solidFill>
                  <a:srgbClr val="3F3F3F"/>
                </a:solidFill>
                <a:latin typeface="Open Sans"/>
                <a:ea typeface="Open Sans"/>
                <a:cs typeface="Open Sans"/>
                <a:sym typeface="Open Sans"/>
              </a:endParaRPr>
            </a:p>
          </p:txBody>
        </p:sp>
        <p:sp>
          <p:nvSpPr>
            <p:cNvPr id="2007" name="Google Shape;2007;g78f8101544_2_97"/>
            <p:cNvSpPr/>
            <p:nvPr/>
          </p:nvSpPr>
          <p:spPr>
            <a:xfrm>
              <a:off x="7899400" y="7114133"/>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7</a:t>
              </a:r>
              <a:endParaRPr sz="1400" b="0" i="0" u="none" strike="noStrike" cap="none">
                <a:solidFill>
                  <a:srgbClr val="3F3F3F"/>
                </a:solidFill>
                <a:latin typeface="Arial"/>
                <a:ea typeface="Arial"/>
                <a:cs typeface="Arial"/>
                <a:sym typeface="Arial"/>
              </a:endParaRPr>
            </a:p>
          </p:txBody>
        </p:sp>
        <p:cxnSp>
          <p:nvCxnSpPr>
            <p:cNvPr id="2008" name="Google Shape;2008;g78f8101544_2_97"/>
            <p:cNvCxnSpPr/>
            <p:nvPr/>
          </p:nvCxnSpPr>
          <p:spPr>
            <a:xfrm>
              <a:off x="8156830" y="6777793"/>
              <a:ext cx="0" cy="318300"/>
            </a:xfrm>
            <a:prstGeom prst="straightConnector1">
              <a:avLst/>
            </a:prstGeom>
            <a:noFill/>
            <a:ln w="19050" cap="flat" cmpd="sng">
              <a:solidFill>
                <a:srgbClr val="5B5B5B"/>
              </a:solidFill>
              <a:prstDash val="dot"/>
              <a:round/>
              <a:headEnd type="none" w="sm" len="sm"/>
              <a:tailEnd type="none" w="sm" len="sm"/>
            </a:ln>
          </p:spPr>
        </p:cxnSp>
        <p:sp>
          <p:nvSpPr>
            <p:cNvPr id="2009" name="Google Shape;2009;g78f8101544_2_97"/>
            <p:cNvSpPr/>
            <p:nvPr/>
          </p:nvSpPr>
          <p:spPr>
            <a:xfrm>
              <a:off x="8585198" y="7085921"/>
              <a:ext cx="11074395" cy="801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on </a:t>
              </a:r>
              <a:r>
                <a:rPr lang="en-US" sz="2200" b="1" i="0" u="none" strike="noStrike" cap="none">
                  <a:solidFill>
                    <a:srgbClr val="3F3F3F"/>
                  </a:solidFill>
                  <a:latin typeface="Open Sans"/>
                  <a:ea typeface="Open Sans"/>
                  <a:cs typeface="Open Sans"/>
                  <a:sym typeface="Open Sans"/>
                </a:rPr>
                <a:t>Subjects </a:t>
              </a:r>
              <a:r>
                <a:rPr lang="en-US" sz="2200" b="0" i="0" u="none" strike="noStrike" cap="none">
                  <a:solidFill>
                    <a:srgbClr val="3F3F3F"/>
                  </a:solidFill>
                  <a:latin typeface="Open Sans"/>
                  <a:ea typeface="Open Sans"/>
                  <a:cs typeface="Open Sans"/>
                  <a:sym typeface="Open Sans"/>
                </a:rPr>
                <a:t>and then click on </a:t>
              </a:r>
              <a:r>
                <a:rPr lang="en-US" sz="2200" b="1" i="0" u="none" strike="noStrike" cap="none">
                  <a:solidFill>
                    <a:srgbClr val="3F3F3F"/>
                  </a:solidFill>
                  <a:latin typeface="Open Sans"/>
                  <a:ea typeface="Open Sans"/>
                  <a:cs typeface="Open Sans"/>
                  <a:sym typeface="Open Sans"/>
                </a:rPr>
                <a:t>Organizations</a:t>
              </a:r>
              <a:r>
                <a:rPr lang="en-US" sz="2200" b="0" i="0" u="none" strike="noStrike" cap="none">
                  <a:solidFill>
                    <a:srgbClr val="3F3F3F"/>
                  </a:solidFill>
                  <a:latin typeface="Open Sans"/>
                  <a:ea typeface="Open Sans"/>
                  <a:cs typeface="Open Sans"/>
                  <a:sym typeface="Open Sans"/>
                </a:rPr>
                <a:t> under the </a:t>
              </a:r>
              <a:r>
                <a:rPr lang="en-US" sz="2200" b="1" i="0" u="none" strike="noStrike" cap="none">
                  <a:solidFill>
                    <a:srgbClr val="3F3F3F"/>
                  </a:solidFill>
                  <a:latin typeface="Open Sans"/>
                  <a:ea typeface="Open Sans"/>
                  <a:cs typeface="Open Sans"/>
                  <a:sym typeface="Open Sans"/>
                </a:rPr>
                <a:t>Select subject type </a:t>
              </a:r>
              <a:endParaRPr sz="2200" b="1" i="0" u="none" strike="noStrike" cap="none">
                <a:solidFill>
                  <a:srgbClr val="3F3F3F"/>
                </a:solidFill>
                <a:latin typeface="Open Sans"/>
                <a:ea typeface="Open Sans"/>
                <a:cs typeface="Open Sans"/>
                <a:sym typeface="Open Sans"/>
              </a:endParaRPr>
            </a:p>
          </p:txBody>
        </p:sp>
        <p:cxnSp>
          <p:nvCxnSpPr>
            <p:cNvPr id="2010" name="Google Shape;2010;g78f8101544_2_97"/>
            <p:cNvCxnSpPr/>
            <p:nvPr/>
          </p:nvCxnSpPr>
          <p:spPr>
            <a:xfrm>
              <a:off x="8136233" y="7597466"/>
              <a:ext cx="0" cy="318300"/>
            </a:xfrm>
            <a:prstGeom prst="straightConnector1">
              <a:avLst/>
            </a:prstGeom>
            <a:noFill/>
            <a:ln w="19050" cap="flat" cmpd="sng">
              <a:solidFill>
                <a:srgbClr val="5B5B5B"/>
              </a:solidFill>
              <a:prstDash val="dot"/>
              <a:round/>
              <a:headEnd type="none" w="sm" len="sm"/>
              <a:tailEnd type="none" w="sm" len="sm"/>
            </a:ln>
          </p:spPr>
        </p:cxnSp>
        <p:sp>
          <p:nvSpPr>
            <p:cNvPr id="2011" name="Google Shape;2011;g78f8101544_2_97"/>
            <p:cNvSpPr/>
            <p:nvPr/>
          </p:nvSpPr>
          <p:spPr>
            <a:xfrm>
              <a:off x="7928230" y="7889628"/>
              <a:ext cx="457200" cy="457200"/>
            </a:xfrm>
            <a:prstGeom prst="ellipse">
              <a:avLst/>
            </a:prstGeom>
            <a:solidFill>
              <a:srgbClr val="0FCFE8"/>
            </a:solidFill>
            <a:ln w="25400" cap="flat" cmpd="sng">
              <a:solidFill>
                <a:srgbClr val="45D5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8</a:t>
              </a:r>
              <a:endParaRPr sz="1400" b="0" i="0" u="none" strike="noStrike" cap="none">
                <a:solidFill>
                  <a:srgbClr val="3F3F3F"/>
                </a:solidFill>
                <a:latin typeface="Arial"/>
                <a:ea typeface="Arial"/>
                <a:cs typeface="Arial"/>
                <a:sym typeface="Arial"/>
              </a:endParaRPr>
            </a:p>
          </p:txBody>
        </p:sp>
        <p:sp>
          <p:nvSpPr>
            <p:cNvPr id="2012" name="Google Shape;2012;g78f8101544_2_97"/>
            <p:cNvSpPr/>
            <p:nvPr/>
          </p:nvSpPr>
          <p:spPr>
            <a:xfrm>
              <a:off x="8614599" y="7778175"/>
              <a:ext cx="10878745"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Select </a:t>
              </a:r>
              <a:r>
                <a:rPr lang="en-US" sz="2200" b="1" i="0" u="none" strike="noStrike" cap="none">
                  <a:solidFill>
                    <a:srgbClr val="3F3F3F"/>
                  </a:solidFill>
                  <a:latin typeface="Open Sans"/>
                  <a:ea typeface="Open Sans"/>
                  <a:cs typeface="Open Sans"/>
                  <a:sym typeface="Open Sans"/>
                </a:rPr>
                <a:t>engineering </a:t>
              </a:r>
              <a:r>
                <a:rPr lang="en-US" sz="2200" b="0" i="0" u="none" strike="noStrike" cap="none">
                  <a:solidFill>
                    <a:srgbClr val="3F3F3F"/>
                  </a:solidFill>
                  <a:latin typeface="Open Sans"/>
                  <a:ea typeface="Open Sans"/>
                  <a:cs typeface="Open Sans"/>
                  <a:sym typeface="Open Sans"/>
                </a:rPr>
                <a:t>from the dropdown and then click on </a:t>
              </a:r>
              <a:r>
                <a:rPr lang="en-US" sz="2200" b="1" i="0" u="none" strike="noStrike" cap="none">
                  <a:solidFill>
                    <a:srgbClr val="3F3F3F"/>
                  </a:solidFill>
                  <a:latin typeface="Open Sans"/>
                  <a:ea typeface="Open Sans"/>
                  <a:cs typeface="Open Sans"/>
                  <a:sym typeface="Open Sans"/>
                </a:rPr>
                <a:t>Create</a:t>
              </a:r>
              <a:endParaRPr sz="2200" b="0" i="0" u="none" strike="noStrike" cap="none">
                <a:solidFill>
                  <a:srgbClr val="3F3F3F"/>
                </a:solidFill>
                <a:latin typeface="Open Sans"/>
                <a:ea typeface="Open Sans"/>
                <a:cs typeface="Open Sans"/>
                <a:sym typeface="Open Sans"/>
              </a:endParaRPr>
            </a:p>
          </p:txBody>
        </p:sp>
      </p:grpSp>
      <p:pic>
        <p:nvPicPr>
          <p:cNvPr id="2013" name="Google Shape;2013;g78f8101544_2_97"/>
          <p:cNvPicPr preferRelativeResize="0"/>
          <p:nvPr/>
        </p:nvPicPr>
        <p:blipFill rotWithShape="1">
          <a:blip r:embed="rId3">
            <a:alphaModFix/>
          </a:blip>
          <a:srcRect/>
          <a:stretch/>
        </p:blipFill>
        <p:spPr>
          <a:xfrm>
            <a:off x="5669414" y="569615"/>
            <a:ext cx="4925424" cy="530797"/>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2018"/>
        <p:cNvGrpSpPr/>
        <p:nvPr/>
      </p:nvGrpSpPr>
      <p:grpSpPr>
        <a:xfrm>
          <a:off x="0" y="0"/>
          <a:ext cx="0" cy="0"/>
          <a:chOff x="0" y="0"/>
          <a:chExt cx="0" cy="0"/>
        </a:xfrm>
      </p:grpSpPr>
      <p:sp>
        <p:nvSpPr>
          <p:cNvPr id="2019" name="Google Shape;2019;g78f8101544_2_127"/>
          <p:cNvSpPr/>
          <p:nvPr/>
        </p:nvSpPr>
        <p:spPr>
          <a:xfrm>
            <a:off x="1339675" y="1348400"/>
            <a:ext cx="58854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Step 5: Verifying the user’s permissions</a:t>
            </a:r>
            <a:endParaRPr sz="1400" b="0" i="0" u="none" strike="noStrike" cap="none">
              <a:solidFill>
                <a:srgbClr val="000000"/>
              </a:solidFill>
              <a:latin typeface="Arial"/>
              <a:ea typeface="Arial"/>
              <a:cs typeface="Arial"/>
              <a:sym typeface="Arial"/>
            </a:endParaRPr>
          </a:p>
        </p:txBody>
      </p:sp>
      <p:sp>
        <p:nvSpPr>
          <p:cNvPr id="2020" name="Google Shape;2020;g78f8101544_2_127"/>
          <p:cNvSpPr txBox="1"/>
          <p:nvPr/>
        </p:nvSpPr>
        <p:spPr>
          <a:xfrm>
            <a:off x="3514461" y="92381"/>
            <a:ext cx="9203700" cy="916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Calibri"/>
              <a:buNone/>
            </a:pPr>
            <a:r>
              <a:rPr lang="en-US" sz="2800" b="1" i="0" u="none" strike="noStrike" cap="none">
                <a:solidFill>
                  <a:srgbClr val="3F3F3F"/>
                </a:solidFill>
                <a:latin typeface="Open Sans"/>
                <a:ea typeface="Open Sans"/>
                <a:cs typeface="Open Sans"/>
                <a:sym typeface="Open Sans"/>
              </a:rPr>
              <a:t>Service Deployment</a:t>
            </a:r>
            <a:endParaRPr sz="2800" b="1" i="0" u="none" strike="noStrike" cap="none">
              <a:solidFill>
                <a:srgbClr val="3F3F3F"/>
              </a:solidFill>
              <a:latin typeface="Open Sans"/>
              <a:ea typeface="Open Sans"/>
              <a:cs typeface="Open Sans"/>
              <a:sym typeface="Open Sans"/>
            </a:endParaRPr>
          </a:p>
        </p:txBody>
      </p:sp>
      <p:pic>
        <p:nvPicPr>
          <p:cNvPr id="2021" name="Google Shape;2021;g78f8101544_2_127"/>
          <p:cNvPicPr preferRelativeResize="0"/>
          <p:nvPr/>
        </p:nvPicPr>
        <p:blipFill rotWithShape="1">
          <a:blip r:embed="rId3">
            <a:alphaModFix/>
          </a:blip>
          <a:srcRect/>
          <a:stretch/>
        </p:blipFill>
        <p:spPr>
          <a:xfrm>
            <a:off x="5669414" y="569615"/>
            <a:ext cx="4925424" cy="530797"/>
          </a:xfrm>
          <a:prstGeom prst="rect">
            <a:avLst/>
          </a:prstGeom>
          <a:noFill/>
          <a:ln>
            <a:noFill/>
          </a:ln>
        </p:spPr>
      </p:pic>
      <p:grpSp>
        <p:nvGrpSpPr>
          <p:cNvPr id="2022" name="Google Shape;2022;g78f8101544_2_127"/>
          <p:cNvGrpSpPr/>
          <p:nvPr/>
        </p:nvGrpSpPr>
        <p:grpSpPr>
          <a:xfrm>
            <a:off x="1339665" y="2633643"/>
            <a:ext cx="11834342" cy="4375871"/>
            <a:chOff x="7825258" y="3162978"/>
            <a:chExt cx="11834342" cy="4375871"/>
          </a:xfrm>
        </p:grpSpPr>
        <p:sp>
          <p:nvSpPr>
            <p:cNvPr id="2023" name="Google Shape;2023;g78f8101544_2_127"/>
            <p:cNvSpPr/>
            <p:nvPr/>
          </p:nvSpPr>
          <p:spPr>
            <a:xfrm>
              <a:off x="7825258" y="3177861"/>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1</a:t>
              </a:r>
              <a:endParaRPr sz="1400" b="0" i="0" u="none" strike="noStrike" cap="none">
                <a:solidFill>
                  <a:srgbClr val="3F3F3F"/>
                </a:solidFill>
                <a:latin typeface="Arial"/>
                <a:ea typeface="Arial"/>
                <a:cs typeface="Arial"/>
                <a:sym typeface="Arial"/>
              </a:endParaRPr>
            </a:p>
          </p:txBody>
        </p:sp>
        <p:sp>
          <p:nvSpPr>
            <p:cNvPr id="2024" name="Google Shape;2024;g78f8101544_2_127"/>
            <p:cNvSpPr/>
            <p:nvPr/>
          </p:nvSpPr>
          <p:spPr>
            <a:xfrm>
              <a:off x="7825258" y="3953356"/>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2</a:t>
              </a:r>
              <a:endParaRPr sz="1400" b="0" i="0" u="none" strike="noStrike" cap="none">
                <a:solidFill>
                  <a:srgbClr val="3F3F3F"/>
                </a:solidFill>
                <a:latin typeface="Arial"/>
                <a:ea typeface="Arial"/>
                <a:cs typeface="Arial"/>
                <a:sym typeface="Arial"/>
              </a:endParaRPr>
            </a:p>
          </p:txBody>
        </p:sp>
        <p:sp>
          <p:nvSpPr>
            <p:cNvPr id="2025" name="Google Shape;2025;g78f8101544_2_127"/>
            <p:cNvSpPr/>
            <p:nvPr/>
          </p:nvSpPr>
          <p:spPr>
            <a:xfrm>
              <a:off x="7825258" y="4728851"/>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3</a:t>
              </a:r>
              <a:endParaRPr sz="1400" b="0" i="0" u="none" strike="noStrike" cap="none">
                <a:solidFill>
                  <a:srgbClr val="3F3F3F"/>
                </a:solidFill>
                <a:latin typeface="Arial"/>
                <a:ea typeface="Arial"/>
                <a:cs typeface="Arial"/>
                <a:sym typeface="Arial"/>
              </a:endParaRPr>
            </a:p>
          </p:txBody>
        </p:sp>
        <p:sp>
          <p:nvSpPr>
            <p:cNvPr id="2026" name="Google Shape;2026;g78f8101544_2_127"/>
            <p:cNvSpPr/>
            <p:nvPr/>
          </p:nvSpPr>
          <p:spPr>
            <a:xfrm>
              <a:off x="7825258" y="5504346"/>
              <a:ext cx="457200" cy="457200"/>
            </a:xfrm>
            <a:prstGeom prst="ellipse">
              <a:avLst/>
            </a:prstGeom>
            <a:solidFill>
              <a:srgbClr val="E4B363"/>
            </a:solidFill>
            <a:ln w="25400" cap="flat" cmpd="sng">
              <a:solidFill>
                <a:srgbClr val="E4B3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4</a:t>
              </a:r>
              <a:endParaRPr sz="1400" b="0" i="0" u="none" strike="noStrike" cap="none">
                <a:solidFill>
                  <a:srgbClr val="3F3F3F"/>
                </a:solidFill>
                <a:latin typeface="Arial"/>
                <a:ea typeface="Arial"/>
                <a:cs typeface="Arial"/>
                <a:sym typeface="Arial"/>
              </a:endParaRPr>
            </a:p>
          </p:txBody>
        </p:sp>
        <p:sp>
          <p:nvSpPr>
            <p:cNvPr id="2027" name="Google Shape;2027;g78f8101544_2_127"/>
            <p:cNvSpPr/>
            <p:nvPr/>
          </p:nvSpPr>
          <p:spPr>
            <a:xfrm>
              <a:off x="7825258" y="6279841"/>
              <a:ext cx="457200" cy="457200"/>
            </a:xfrm>
            <a:prstGeom prst="ellipse">
              <a:avLst/>
            </a:prstGeom>
            <a:solidFill>
              <a:srgbClr val="0FCFE8"/>
            </a:solidFill>
            <a:ln w="25400" cap="flat" cmpd="sng">
              <a:solidFill>
                <a:srgbClr val="0FCFE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5</a:t>
              </a:r>
              <a:endParaRPr sz="1400" b="0" i="0" u="none" strike="noStrike" cap="none">
                <a:solidFill>
                  <a:srgbClr val="3F3F3F"/>
                </a:solidFill>
                <a:latin typeface="Arial"/>
                <a:ea typeface="Arial"/>
                <a:cs typeface="Arial"/>
                <a:sym typeface="Arial"/>
              </a:endParaRPr>
            </a:p>
          </p:txBody>
        </p:sp>
        <p:sp>
          <p:nvSpPr>
            <p:cNvPr id="2028" name="Google Shape;2028;g78f8101544_2_127"/>
            <p:cNvSpPr/>
            <p:nvPr/>
          </p:nvSpPr>
          <p:spPr>
            <a:xfrm>
              <a:off x="7825258" y="7055336"/>
              <a:ext cx="457200" cy="457200"/>
            </a:xfrm>
            <a:prstGeom prst="ellipse">
              <a:avLst/>
            </a:prstGeom>
            <a:solidFill>
              <a:srgbClr val="EF6461"/>
            </a:solidFill>
            <a:ln w="25400" cap="flat" cmpd="sng">
              <a:solidFill>
                <a:srgbClr val="EF64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6</a:t>
              </a:r>
              <a:endParaRPr sz="1400" b="0" i="0" u="none" strike="noStrike" cap="none">
                <a:solidFill>
                  <a:srgbClr val="3F3F3F"/>
                </a:solidFill>
                <a:latin typeface="Arial"/>
                <a:ea typeface="Arial"/>
                <a:cs typeface="Arial"/>
                <a:sym typeface="Arial"/>
              </a:endParaRPr>
            </a:p>
          </p:txBody>
        </p:sp>
        <p:cxnSp>
          <p:nvCxnSpPr>
            <p:cNvPr id="2029" name="Google Shape;2029;g78f8101544_2_127"/>
            <p:cNvCxnSpPr>
              <a:stCxn id="2023" idx="4"/>
              <a:endCxn id="2024" idx="0"/>
            </p:cNvCxnSpPr>
            <p:nvPr/>
          </p:nvCxnSpPr>
          <p:spPr>
            <a:xfrm>
              <a:off x="8053858" y="3635061"/>
              <a:ext cx="0" cy="318300"/>
            </a:xfrm>
            <a:prstGeom prst="straightConnector1">
              <a:avLst/>
            </a:prstGeom>
            <a:noFill/>
            <a:ln w="19050" cap="flat" cmpd="sng">
              <a:solidFill>
                <a:srgbClr val="5B5B5B"/>
              </a:solidFill>
              <a:prstDash val="dot"/>
              <a:round/>
              <a:headEnd type="none" w="sm" len="sm"/>
              <a:tailEnd type="none" w="sm" len="sm"/>
            </a:ln>
          </p:spPr>
        </p:cxnSp>
        <p:cxnSp>
          <p:nvCxnSpPr>
            <p:cNvPr id="2030" name="Google Shape;2030;g78f8101544_2_127"/>
            <p:cNvCxnSpPr>
              <a:stCxn id="2024" idx="4"/>
              <a:endCxn id="2025" idx="0"/>
            </p:cNvCxnSpPr>
            <p:nvPr/>
          </p:nvCxnSpPr>
          <p:spPr>
            <a:xfrm>
              <a:off x="8053858" y="4410556"/>
              <a:ext cx="0" cy="318300"/>
            </a:xfrm>
            <a:prstGeom prst="straightConnector1">
              <a:avLst/>
            </a:prstGeom>
            <a:noFill/>
            <a:ln w="19050" cap="flat" cmpd="sng">
              <a:solidFill>
                <a:srgbClr val="5B5B5B"/>
              </a:solidFill>
              <a:prstDash val="dot"/>
              <a:round/>
              <a:headEnd type="none" w="sm" len="sm"/>
              <a:tailEnd type="none" w="sm" len="sm"/>
            </a:ln>
          </p:spPr>
        </p:cxnSp>
        <p:cxnSp>
          <p:nvCxnSpPr>
            <p:cNvPr id="2031" name="Google Shape;2031;g78f8101544_2_127"/>
            <p:cNvCxnSpPr>
              <a:stCxn id="2025" idx="4"/>
              <a:endCxn id="2026" idx="0"/>
            </p:cNvCxnSpPr>
            <p:nvPr/>
          </p:nvCxnSpPr>
          <p:spPr>
            <a:xfrm>
              <a:off x="8053858" y="5186051"/>
              <a:ext cx="0" cy="318300"/>
            </a:xfrm>
            <a:prstGeom prst="straightConnector1">
              <a:avLst/>
            </a:prstGeom>
            <a:noFill/>
            <a:ln w="19050" cap="flat" cmpd="sng">
              <a:solidFill>
                <a:srgbClr val="5B5B5B"/>
              </a:solidFill>
              <a:prstDash val="dot"/>
              <a:round/>
              <a:headEnd type="none" w="sm" len="sm"/>
              <a:tailEnd type="none" w="sm" len="sm"/>
            </a:ln>
          </p:spPr>
        </p:cxnSp>
        <p:cxnSp>
          <p:nvCxnSpPr>
            <p:cNvPr id="2032" name="Google Shape;2032;g78f8101544_2_127"/>
            <p:cNvCxnSpPr>
              <a:stCxn id="2026" idx="4"/>
              <a:endCxn id="2027" idx="0"/>
            </p:cNvCxnSpPr>
            <p:nvPr/>
          </p:nvCxnSpPr>
          <p:spPr>
            <a:xfrm>
              <a:off x="8053858" y="5961546"/>
              <a:ext cx="0" cy="318300"/>
            </a:xfrm>
            <a:prstGeom prst="straightConnector1">
              <a:avLst/>
            </a:prstGeom>
            <a:noFill/>
            <a:ln w="19050" cap="flat" cmpd="sng">
              <a:solidFill>
                <a:srgbClr val="5B5B5B"/>
              </a:solidFill>
              <a:prstDash val="dot"/>
              <a:round/>
              <a:headEnd type="none" w="sm" len="sm"/>
              <a:tailEnd type="none" w="sm" len="sm"/>
            </a:ln>
          </p:spPr>
        </p:cxnSp>
        <p:cxnSp>
          <p:nvCxnSpPr>
            <p:cNvPr id="2033" name="Google Shape;2033;g78f8101544_2_127"/>
            <p:cNvCxnSpPr>
              <a:stCxn id="2027" idx="4"/>
              <a:endCxn id="2028" idx="0"/>
            </p:cNvCxnSpPr>
            <p:nvPr/>
          </p:nvCxnSpPr>
          <p:spPr>
            <a:xfrm>
              <a:off x="8053858" y="6737041"/>
              <a:ext cx="0" cy="318300"/>
            </a:xfrm>
            <a:prstGeom prst="straightConnector1">
              <a:avLst/>
            </a:prstGeom>
            <a:noFill/>
            <a:ln w="19050" cap="flat" cmpd="sng">
              <a:solidFill>
                <a:srgbClr val="5B5B5B"/>
              </a:solidFill>
              <a:prstDash val="dot"/>
              <a:round/>
              <a:headEnd type="none" w="sm" len="sm"/>
              <a:tailEnd type="none" w="sm" len="sm"/>
            </a:ln>
          </p:spPr>
        </p:cxnSp>
        <p:sp>
          <p:nvSpPr>
            <p:cNvPr id="2034" name="Google Shape;2034;g78f8101544_2_127"/>
            <p:cNvSpPr/>
            <p:nvPr/>
          </p:nvSpPr>
          <p:spPr>
            <a:xfrm>
              <a:off x="8511058" y="3162978"/>
              <a:ext cx="39267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Log in as the Dev team user</a:t>
              </a:r>
              <a:endParaRPr sz="1400" b="0" i="0" u="none" strike="noStrike" cap="none">
                <a:solidFill>
                  <a:srgbClr val="3F3F3F"/>
                </a:solidFill>
                <a:latin typeface="Arial"/>
                <a:ea typeface="Arial"/>
                <a:cs typeface="Arial"/>
                <a:sym typeface="Arial"/>
              </a:endParaRPr>
            </a:p>
          </p:txBody>
        </p:sp>
        <p:sp>
          <p:nvSpPr>
            <p:cNvPr id="2035" name="Google Shape;2035;g78f8101544_2_127"/>
            <p:cNvSpPr/>
            <p:nvPr/>
          </p:nvSpPr>
          <p:spPr>
            <a:xfrm>
              <a:off x="8540450" y="4755251"/>
              <a:ext cx="24966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WordPress</a:t>
              </a:r>
              <a:endParaRPr sz="2200" b="0" i="0" u="none" strike="noStrike" cap="none">
                <a:solidFill>
                  <a:srgbClr val="3F3F3F"/>
                </a:solidFill>
                <a:latin typeface="Open Sans"/>
                <a:ea typeface="Open Sans"/>
                <a:cs typeface="Open Sans"/>
                <a:sym typeface="Open Sans"/>
              </a:endParaRPr>
            </a:p>
          </p:txBody>
        </p:sp>
        <p:sp>
          <p:nvSpPr>
            <p:cNvPr id="2036" name="Google Shape;2036;g78f8101544_2_127"/>
            <p:cNvSpPr/>
            <p:nvPr/>
          </p:nvSpPr>
          <p:spPr>
            <a:xfrm>
              <a:off x="8511058" y="5478031"/>
              <a:ext cx="11148542" cy="51711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Confirm the service collection </a:t>
              </a:r>
              <a:r>
                <a:rPr lang="en-US" sz="2200" b="1" i="0" u="none" strike="noStrike" cap="none">
                  <a:solidFill>
                    <a:srgbClr val="3F3F3F"/>
                  </a:solidFill>
                  <a:latin typeface="Open Sans"/>
                  <a:ea typeface="Open Sans"/>
                  <a:cs typeface="Open Sans"/>
                  <a:sym typeface="Open Sans"/>
                </a:rPr>
                <a:t>/Shared/View-O services </a:t>
              </a:r>
              <a:r>
                <a:rPr lang="en-US" sz="2200" b="0" i="0" u="none" strike="noStrike" cap="none">
                  <a:solidFill>
                    <a:srgbClr val="3F3F3F"/>
                  </a:solidFill>
                  <a:latin typeface="Open Sans"/>
                  <a:ea typeface="Open Sans"/>
                  <a:cs typeface="Open Sans"/>
                  <a:sym typeface="Open Sans"/>
                </a:rPr>
                <a:t>in the details pane</a:t>
              </a:r>
              <a:endParaRPr sz="2200" b="0" i="0" u="none" strike="noStrike" cap="none">
                <a:solidFill>
                  <a:srgbClr val="3F3F3F"/>
                </a:solidFill>
                <a:latin typeface="Open Sans"/>
                <a:ea typeface="Open Sans"/>
                <a:cs typeface="Open Sans"/>
                <a:sym typeface="Open Sans"/>
              </a:endParaRPr>
            </a:p>
          </p:txBody>
        </p:sp>
        <p:sp>
          <p:nvSpPr>
            <p:cNvPr id="2037" name="Google Shape;2037;g78f8101544_2_127"/>
            <p:cNvSpPr/>
            <p:nvPr/>
          </p:nvSpPr>
          <p:spPr>
            <a:xfrm>
              <a:off x="8540450" y="7081649"/>
              <a:ext cx="678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a:t>
              </a:r>
              <a:r>
                <a:rPr lang="en-US" sz="2200" b="1" i="0" u="none" strike="noStrike" cap="none">
                  <a:solidFill>
                    <a:srgbClr val="3F3F3F"/>
                  </a:solidFill>
                  <a:latin typeface="Open Sans"/>
                  <a:ea typeface="Open Sans"/>
                  <a:cs typeface="Open Sans"/>
                  <a:sym typeface="Open Sans"/>
                </a:rPr>
                <a:t>Actions </a:t>
              </a:r>
              <a:r>
                <a:rPr lang="en-US" sz="2200" b="0" i="0" u="none" strike="noStrike" cap="none">
                  <a:solidFill>
                    <a:srgbClr val="3F3F3F"/>
                  </a:solidFill>
                  <a:latin typeface="Open Sans"/>
                  <a:ea typeface="Open Sans"/>
                  <a:cs typeface="Open Sans"/>
                  <a:sym typeface="Open Sans"/>
                </a:rPr>
                <a:t>and select </a:t>
              </a:r>
              <a:r>
                <a:rPr lang="en-US" sz="2200" b="1" i="0" u="none" strike="noStrike" cap="none">
                  <a:solidFill>
                    <a:srgbClr val="3F3F3F"/>
                  </a:solidFill>
                  <a:latin typeface="Open Sans"/>
                  <a:ea typeface="Open Sans"/>
                  <a:cs typeface="Open Sans"/>
                  <a:sym typeface="Open Sans"/>
                </a:rPr>
                <a:t>Remove</a:t>
              </a:r>
              <a:endParaRPr sz="2200" b="1" i="0" u="none" strike="noStrike" cap="none">
                <a:solidFill>
                  <a:srgbClr val="3F3F3F"/>
                </a:solidFill>
                <a:latin typeface="Open Sans"/>
                <a:ea typeface="Open Sans"/>
                <a:cs typeface="Open Sans"/>
                <a:sym typeface="Open Sans"/>
              </a:endParaRPr>
            </a:p>
          </p:txBody>
        </p:sp>
        <p:sp>
          <p:nvSpPr>
            <p:cNvPr id="2038" name="Google Shape;2038;g78f8101544_2_127"/>
            <p:cNvSpPr/>
            <p:nvPr/>
          </p:nvSpPr>
          <p:spPr>
            <a:xfrm>
              <a:off x="8511058" y="3940143"/>
              <a:ext cx="4537800" cy="430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Navigate to the </a:t>
              </a:r>
              <a:r>
                <a:rPr lang="en-US" sz="2200" b="1" i="0" u="none" strike="noStrike" cap="none">
                  <a:solidFill>
                    <a:srgbClr val="3F3F3F"/>
                  </a:solidFill>
                  <a:latin typeface="Open Sans"/>
                  <a:ea typeface="Open Sans"/>
                  <a:cs typeface="Open Sans"/>
                  <a:sym typeface="Open Sans"/>
                </a:rPr>
                <a:t>Services </a:t>
              </a:r>
              <a:r>
                <a:rPr lang="en-US" sz="2200" b="0" i="0" u="none" strike="noStrike" cap="none">
                  <a:solidFill>
                    <a:srgbClr val="3F3F3F"/>
                  </a:solidFill>
                  <a:latin typeface="Open Sans"/>
                  <a:ea typeface="Open Sans"/>
                  <a:cs typeface="Open Sans"/>
                  <a:sym typeface="Open Sans"/>
                </a:rPr>
                <a:t>page</a:t>
              </a:r>
              <a:endParaRPr sz="2200" b="0" i="0" u="none" strike="noStrike" cap="none">
                <a:solidFill>
                  <a:srgbClr val="3F3F3F"/>
                </a:solidFill>
                <a:latin typeface="Open Sans"/>
                <a:ea typeface="Open Sans"/>
                <a:cs typeface="Open Sans"/>
                <a:sym typeface="Open Sans"/>
              </a:endParaRPr>
            </a:p>
          </p:txBody>
        </p:sp>
        <p:sp>
          <p:nvSpPr>
            <p:cNvPr id="2039" name="Google Shape;2039;g78f8101544_2_127"/>
            <p:cNvSpPr/>
            <p:nvPr/>
          </p:nvSpPr>
          <p:spPr>
            <a:xfrm>
              <a:off x="8511057" y="6309800"/>
              <a:ext cx="7428595"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Click on the checkbox next to the </a:t>
              </a:r>
              <a:r>
                <a:rPr lang="en-US" sz="2200" b="1" i="0" u="none" strike="noStrike" cap="none">
                  <a:solidFill>
                    <a:srgbClr val="3F3F3F"/>
                  </a:solidFill>
                  <a:latin typeface="Open Sans"/>
                  <a:ea typeface="Open Sans"/>
                  <a:cs typeface="Open Sans"/>
                  <a:sym typeface="Open Sans"/>
                </a:rPr>
                <a:t>WordPress </a:t>
              </a:r>
              <a:r>
                <a:rPr lang="en-US" sz="2200" b="0" i="0" u="none" strike="noStrike" cap="none">
                  <a:solidFill>
                    <a:srgbClr val="3F3F3F"/>
                  </a:solidFill>
                  <a:latin typeface="Open Sans"/>
                  <a:ea typeface="Open Sans"/>
                  <a:cs typeface="Open Sans"/>
                  <a:sym typeface="Open Sans"/>
                </a:rPr>
                <a:t>service</a:t>
              </a:r>
              <a:endParaRPr sz="2200" b="1" i="0" u="none" strike="noStrike" cap="none">
                <a:solidFill>
                  <a:srgbClr val="3F3F3F"/>
                </a:solidFill>
                <a:latin typeface="Open Sans"/>
                <a:ea typeface="Open Sans"/>
                <a:cs typeface="Open Sans"/>
                <a:sym typeface="Open Sans"/>
              </a:endParaRPr>
            </a:p>
          </p:txBody>
        </p:sp>
      </p:gr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2044"/>
        <p:cNvGrpSpPr/>
        <p:nvPr/>
      </p:nvGrpSpPr>
      <p:grpSpPr>
        <a:xfrm>
          <a:off x="0" y="0"/>
          <a:ext cx="0" cy="0"/>
          <a:chOff x="0" y="0"/>
          <a:chExt cx="0" cy="0"/>
        </a:xfrm>
      </p:grpSpPr>
      <p:sp>
        <p:nvSpPr>
          <p:cNvPr id="2045" name="Google Shape;2045;g78f8101544_2_151"/>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Grant Composition</a:t>
            </a:r>
            <a:endParaRPr/>
          </a:p>
        </p:txBody>
      </p:sp>
      <p:pic>
        <p:nvPicPr>
          <p:cNvPr id="2046" name="Google Shape;2046;g78f8101544_2_151"/>
          <p:cNvPicPr preferRelativeResize="0"/>
          <p:nvPr/>
        </p:nvPicPr>
        <p:blipFill rotWithShape="1">
          <a:blip r:embed="rId3">
            <a:alphaModFix/>
          </a:blip>
          <a:srcRect/>
          <a:stretch/>
        </p:blipFill>
        <p:spPr>
          <a:xfrm>
            <a:off x="5889179" y="546448"/>
            <a:ext cx="4477658" cy="530797"/>
          </a:xfrm>
          <a:prstGeom prst="rect">
            <a:avLst/>
          </a:prstGeom>
          <a:noFill/>
          <a:ln>
            <a:noFill/>
          </a:ln>
        </p:spPr>
      </p:pic>
      <p:pic>
        <p:nvPicPr>
          <p:cNvPr id="2047" name="Google Shape;2047;g78f8101544_2_151"/>
          <p:cNvPicPr preferRelativeResize="0"/>
          <p:nvPr/>
        </p:nvPicPr>
        <p:blipFill rotWithShape="1">
          <a:blip r:embed="rId4">
            <a:alphaModFix/>
          </a:blip>
          <a:srcRect/>
          <a:stretch/>
        </p:blipFill>
        <p:spPr>
          <a:xfrm>
            <a:off x="2075613" y="1462773"/>
            <a:ext cx="12104775" cy="6899022"/>
          </a:xfrm>
          <a:prstGeom prst="rect">
            <a:avLst/>
          </a:prstGeom>
          <a:noFill/>
          <a:ln>
            <a:noFill/>
          </a:ln>
        </p:spPr>
      </p:pic>
      <p:sp>
        <p:nvSpPr>
          <p:cNvPr id="2048" name="Google Shape;2048;g78f8101544_2_151"/>
          <p:cNvSpPr/>
          <p:nvPr/>
        </p:nvSpPr>
        <p:spPr>
          <a:xfrm>
            <a:off x="678249" y="8747323"/>
            <a:ext cx="81279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1" u="none" strike="noStrike" cap="none">
                <a:solidFill>
                  <a:srgbClr val="3F3F3F"/>
                </a:solidFill>
                <a:latin typeface="Open Sans"/>
                <a:ea typeface="Open Sans"/>
                <a:cs typeface="Open Sans"/>
                <a:sym typeface="Open Sans"/>
              </a:rPr>
              <a:t>Source: https://docs.docker.com/datacenter/ucp/3.0/guides/access-control/#grant-composition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2052"/>
        <p:cNvGrpSpPr/>
        <p:nvPr/>
      </p:nvGrpSpPr>
      <p:grpSpPr>
        <a:xfrm>
          <a:off x="0" y="0"/>
          <a:ext cx="0" cy="0"/>
          <a:chOff x="0" y="0"/>
          <a:chExt cx="0" cy="0"/>
        </a:xfrm>
      </p:grpSpPr>
      <p:sp>
        <p:nvSpPr>
          <p:cNvPr id="2053" name="Google Shape;2053;g78f8101544_2_159"/>
          <p:cNvSpPr txBox="1">
            <a:spLocks noGrp="1"/>
          </p:cNvSpPr>
          <p:nvPr>
            <p:ph type="body" idx="1"/>
          </p:nvPr>
        </p:nvSpPr>
        <p:spPr>
          <a:xfrm>
            <a:off x="8" y="4114800"/>
            <a:ext cx="162561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US"/>
              <a:t>Docker Trusted Registry (DTR)</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2058"/>
        <p:cNvGrpSpPr/>
        <p:nvPr/>
      </p:nvGrpSpPr>
      <p:grpSpPr>
        <a:xfrm>
          <a:off x="0" y="0"/>
          <a:ext cx="0" cy="0"/>
          <a:chOff x="0" y="0"/>
          <a:chExt cx="0" cy="0"/>
        </a:xfrm>
      </p:grpSpPr>
      <p:sp>
        <p:nvSpPr>
          <p:cNvPr id="2059" name="Google Shape;2059;g78f8101544_2_163"/>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Trusted Registry: Overview</a:t>
            </a:r>
            <a:endParaRPr/>
          </a:p>
        </p:txBody>
      </p:sp>
      <p:pic>
        <p:nvPicPr>
          <p:cNvPr id="2060" name="Google Shape;2060;g78f8101544_2_163"/>
          <p:cNvPicPr preferRelativeResize="0"/>
          <p:nvPr/>
        </p:nvPicPr>
        <p:blipFill rotWithShape="1">
          <a:blip r:embed="rId3">
            <a:alphaModFix/>
          </a:blip>
          <a:srcRect/>
          <a:stretch/>
        </p:blipFill>
        <p:spPr>
          <a:xfrm>
            <a:off x="4122122" y="571162"/>
            <a:ext cx="8011774" cy="530797"/>
          </a:xfrm>
          <a:prstGeom prst="rect">
            <a:avLst/>
          </a:prstGeom>
          <a:noFill/>
          <a:ln>
            <a:noFill/>
          </a:ln>
        </p:spPr>
      </p:pic>
      <p:sp>
        <p:nvSpPr>
          <p:cNvPr id="2061" name="Google Shape;2061;g78f8101544_2_163"/>
          <p:cNvSpPr/>
          <p:nvPr/>
        </p:nvSpPr>
        <p:spPr>
          <a:xfrm>
            <a:off x="1597227" y="1364583"/>
            <a:ext cx="13061399" cy="14952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Docker Trusted Registry is an image storage solution provided by the Docker. DTR is installed behind the firewall in order to securely store and manage the Docker images that are used in the applications.</a:t>
            </a:r>
            <a:endParaRPr sz="1400" b="0" i="0" u="none" strike="noStrike" cap="none">
              <a:solidFill>
                <a:srgbClr val="3F3F3F"/>
              </a:solidFill>
              <a:latin typeface="Arial"/>
              <a:ea typeface="Arial"/>
              <a:cs typeface="Arial"/>
              <a:sym typeface="Arial"/>
            </a:endParaRPr>
          </a:p>
        </p:txBody>
      </p:sp>
      <p:sp>
        <p:nvSpPr>
          <p:cNvPr id="2062" name="Google Shape;2062;g78f8101544_2_163"/>
          <p:cNvSpPr/>
          <p:nvPr/>
        </p:nvSpPr>
        <p:spPr>
          <a:xfrm>
            <a:off x="1597227" y="3256859"/>
            <a:ext cx="100677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Purposes served by DTR from image and job management point of view:</a:t>
            </a:r>
            <a:endParaRPr sz="1400" b="0" i="0" u="none" strike="noStrike" cap="none">
              <a:solidFill>
                <a:srgbClr val="000000"/>
              </a:solidFill>
              <a:latin typeface="Arial"/>
              <a:ea typeface="Arial"/>
              <a:cs typeface="Arial"/>
              <a:sym typeface="Arial"/>
            </a:endParaRPr>
          </a:p>
        </p:txBody>
      </p:sp>
      <p:sp>
        <p:nvSpPr>
          <p:cNvPr id="2063" name="Google Shape;2063;g78f8101544_2_163"/>
          <p:cNvSpPr/>
          <p:nvPr/>
        </p:nvSpPr>
        <p:spPr>
          <a:xfrm>
            <a:off x="1597227" y="4154369"/>
            <a:ext cx="13061399" cy="45696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457200" marR="0" lvl="0"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DTR is used as a part of continuous integration and continuous delivery processes to: </a:t>
            </a:r>
            <a:endParaRPr sz="1400" b="0" i="0" u="none" strike="noStrike" cap="none">
              <a:solidFill>
                <a:srgbClr val="3F3F3F"/>
              </a:solidFill>
              <a:latin typeface="Arial"/>
              <a:ea typeface="Arial"/>
              <a:cs typeface="Arial"/>
              <a:sym typeface="Arial"/>
            </a:endParaRPr>
          </a:p>
          <a:p>
            <a:pPr marL="914400" marR="0" lvl="1"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Build the applications</a:t>
            </a:r>
            <a:endParaRPr sz="1400" b="0" i="0" u="none" strike="noStrike" cap="none">
              <a:solidFill>
                <a:srgbClr val="3F3F3F"/>
              </a:solidFill>
              <a:latin typeface="Arial"/>
              <a:ea typeface="Arial"/>
              <a:cs typeface="Arial"/>
              <a:sym typeface="Arial"/>
            </a:endParaRPr>
          </a:p>
          <a:p>
            <a:pPr marL="914400" marR="0" lvl="1"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Ship the applications</a:t>
            </a:r>
            <a:endParaRPr sz="1400" b="0" i="0" u="none" strike="noStrike" cap="none">
              <a:solidFill>
                <a:srgbClr val="3F3F3F"/>
              </a:solidFill>
              <a:latin typeface="Arial"/>
              <a:ea typeface="Arial"/>
              <a:cs typeface="Arial"/>
              <a:sym typeface="Arial"/>
            </a:endParaRPr>
          </a:p>
          <a:p>
            <a:pPr marL="914400" marR="0" lvl="1"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Run the applications</a:t>
            </a:r>
            <a:endParaRPr sz="1400" b="0" i="0" u="none" strike="noStrike" cap="none">
              <a:solidFill>
                <a:srgbClr val="3F3F3F"/>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DTR web user interface allows the authorized users in the organization to:</a:t>
            </a:r>
            <a:endParaRPr sz="1400" b="0" i="0" u="none" strike="noStrike" cap="none">
              <a:solidFill>
                <a:srgbClr val="3F3F3F"/>
              </a:solidFill>
              <a:latin typeface="Arial"/>
              <a:ea typeface="Arial"/>
              <a:cs typeface="Arial"/>
              <a:sym typeface="Arial"/>
            </a:endParaRPr>
          </a:p>
          <a:p>
            <a:pPr marL="914400" marR="0" lvl="1"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Browse Docker images </a:t>
            </a:r>
            <a:endParaRPr sz="1400" b="0" i="0" u="none" strike="noStrike" cap="none">
              <a:solidFill>
                <a:srgbClr val="3F3F3F"/>
              </a:solidFill>
              <a:latin typeface="Arial"/>
              <a:ea typeface="Arial"/>
              <a:cs typeface="Arial"/>
              <a:sym typeface="Arial"/>
            </a:endParaRPr>
          </a:p>
          <a:p>
            <a:pPr marL="914400" marR="0" lvl="1"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Review repository events</a:t>
            </a:r>
            <a:endParaRPr sz="1400" b="0" i="0" u="none" strike="noStrike" cap="none">
              <a:solidFill>
                <a:srgbClr val="3F3F3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Open Sans"/>
              <a:ea typeface="Open Sans"/>
              <a:cs typeface="Open Sans"/>
              <a:sym typeface="Open Sans"/>
            </a:endParaRPr>
          </a:p>
          <a:p>
            <a:pPr marL="457200" marR="0" lvl="0"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DTR allows to see:</a:t>
            </a:r>
            <a:endParaRPr sz="1400" b="0" i="0" u="none" strike="noStrike" cap="none">
              <a:solidFill>
                <a:srgbClr val="3F3F3F"/>
              </a:solidFill>
              <a:latin typeface="Arial"/>
              <a:ea typeface="Arial"/>
              <a:cs typeface="Arial"/>
              <a:sym typeface="Arial"/>
            </a:endParaRPr>
          </a:p>
          <a:p>
            <a:pPr marL="914400" marR="0" lvl="1"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Which Dockerfile lines produced the image </a:t>
            </a:r>
            <a:endParaRPr sz="1400" b="0" i="0" u="none" strike="noStrike" cap="none">
              <a:solidFill>
                <a:srgbClr val="3F3F3F"/>
              </a:solidFill>
              <a:latin typeface="Arial"/>
              <a:ea typeface="Arial"/>
              <a:cs typeface="Arial"/>
              <a:sym typeface="Arial"/>
            </a:endParaRPr>
          </a:p>
          <a:p>
            <a:pPr marL="914400" marR="0" lvl="1"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Whether security scanning is enabled</a:t>
            </a:r>
            <a:endParaRPr sz="1400" b="0" i="0" u="none" strike="noStrike" cap="none">
              <a:solidFill>
                <a:srgbClr val="3F3F3F"/>
              </a:solidFill>
              <a:latin typeface="Arial"/>
              <a:ea typeface="Arial"/>
              <a:cs typeface="Arial"/>
              <a:sym typeface="Arial"/>
            </a:endParaRPr>
          </a:p>
          <a:p>
            <a:pPr marL="914400" marR="0" lvl="1"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The list of all the softwares installed in the images</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2068"/>
        <p:cNvGrpSpPr/>
        <p:nvPr/>
      </p:nvGrpSpPr>
      <p:grpSpPr>
        <a:xfrm>
          <a:off x="0" y="0"/>
          <a:ext cx="0" cy="0"/>
          <a:chOff x="0" y="0"/>
          <a:chExt cx="0" cy="0"/>
        </a:xfrm>
      </p:grpSpPr>
      <p:sp>
        <p:nvSpPr>
          <p:cNvPr id="2069" name="Google Shape;2069;g78f8101544_2_172"/>
          <p:cNvSpPr txBox="1">
            <a:spLocks noGrp="1"/>
          </p:cNvSpPr>
          <p:nvPr>
            <p:ph type="title"/>
          </p:nvPr>
        </p:nvSpPr>
        <p:spPr>
          <a:xfrm>
            <a:off x="3526183" y="104103"/>
            <a:ext cx="9203700" cy="916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Docker Trusted Registry: Overview</a:t>
            </a:r>
            <a:endParaRPr/>
          </a:p>
        </p:txBody>
      </p:sp>
      <p:pic>
        <p:nvPicPr>
          <p:cNvPr id="2070" name="Google Shape;2070;g78f8101544_2_172"/>
          <p:cNvPicPr preferRelativeResize="0"/>
          <p:nvPr/>
        </p:nvPicPr>
        <p:blipFill rotWithShape="1">
          <a:blip r:embed="rId3">
            <a:alphaModFix/>
          </a:blip>
          <a:srcRect/>
          <a:stretch/>
        </p:blipFill>
        <p:spPr>
          <a:xfrm>
            <a:off x="4122122" y="571162"/>
            <a:ext cx="8011774" cy="530797"/>
          </a:xfrm>
          <a:prstGeom prst="rect">
            <a:avLst/>
          </a:prstGeom>
          <a:noFill/>
          <a:ln>
            <a:noFill/>
          </a:ln>
        </p:spPr>
      </p:pic>
      <p:sp>
        <p:nvSpPr>
          <p:cNvPr id="2071" name="Google Shape;2071;g78f8101544_2_172"/>
          <p:cNvSpPr/>
          <p:nvPr/>
        </p:nvSpPr>
        <p:spPr>
          <a:xfrm>
            <a:off x="1065603" y="1376894"/>
            <a:ext cx="44577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Availability of DTR:</a:t>
            </a:r>
            <a:endParaRPr sz="1400" b="0" i="0" u="none" strike="noStrike" cap="none">
              <a:solidFill>
                <a:srgbClr val="000000"/>
              </a:solidFill>
              <a:latin typeface="Arial"/>
              <a:ea typeface="Arial"/>
              <a:cs typeface="Arial"/>
              <a:sym typeface="Arial"/>
            </a:endParaRPr>
          </a:p>
        </p:txBody>
      </p:sp>
      <p:sp>
        <p:nvSpPr>
          <p:cNvPr id="2072" name="Google Shape;2072;g78f8101544_2_172"/>
          <p:cNvSpPr/>
          <p:nvPr/>
        </p:nvSpPr>
        <p:spPr>
          <a:xfrm>
            <a:off x="1065601" y="2310497"/>
            <a:ext cx="13685100" cy="10938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It is available during the use of multiple replicas of all the containers and metadata. DTR continues to operate even if the machine fails.</a:t>
            </a:r>
            <a:endParaRPr sz="1400" b="0" i="0" u="none" strike="noStrike" cap="none">
              <a:solidFill>
                <a:srgbClr val="3F3F3F"/>
              </a:solidFill>
              <a:latin typeface="Arial"/>
              <a:ea typeface="Arial"/>
              <a:cs typeface="Arial"/>
              <a:sym typeface="Arial"/>
            </a:endParaRPr>
          </a:p>
        </p:txBody>
      </p:sp>
      <p:sp>
        <p:nvSpPr>
          <p:cNvPr id="2073" name="Google Shape;2073;g78f8101544_2_172"/>
          <p:cNvSpPr/>
          <p:nvPr/>
        </p:nvSpPr>
        <p:spPr>
          <a:xfrm>
            <a:off x="1065602" y="3881320"/>
            <a:ext cx="44577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Efficiency of DTR:</a:t>
            </a:r>
            <a:endParaRPr sz="1400" b="0" i="0" u="none" strike="noStrike" cap="none">
              <a:solidFill>
                <a:srgbClr val="000000"/>
              </a:solidFill>
              <a:latin typeface="Arial"/>
              <a:ea typeface="Arial"/>
              <a:cs typeface="Arial"/>
              <a:sym typeface="Arial"/>
            </a:endParaRPr>
          </a:p>
        </p:txBody>
      </p:sp>
      <p:sp>
        <p:nvSpPr>
          <p:cNvPr id="2074" name="Google Shape;2074;g78f8101544_2_172"/>
          <p:cNvSpPr/>
          <p:nvPr/>
        </p:nvSpPr>
        <p:spPr>
          <a:xfrm>
            <a:off x="1065601" y="4799995"/>
            <a:ext cx="13685100" cy="13047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457200" marR="0" lvl="0"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DTR efficiently caches the images closer to the user. This reduces the amount of bandwidth required for pulling Docker images.</a:t>
            </a:r>
            <a:endParaRPr sz="1400" b="0" i="0" u="none" strike="noStrike" cap="none">
              <a:solidFill>
                <a:srgbClr val="3F3F3F"/>
              </a:solidFill>
              <a:latin typeface="Arial"/>
              <a:ea typeface="Arial"/>
              <a:cs typeface="Arial"/>
              <a:sym typeface="Arial"/>
            </a:endParaRPr>
          </a:p>
          <a:p>
            <a:pPr marL="457200" marR="0" lvl="0" indent="-368300" algn="l" rtl="0">
              <a:lnSpc>
                <a:spcPct val="100000"/>
              </a:lnSpc>
              <a:spcBef>
                <a:spcPts val="0"/>
              </a:spcBef>
              <a:spcAft>
                <a:spcPts val="0"/>
              </a:spcAft>
              <a:buClr>
                <a:srgbClr val="3F3F3F"/>
              </a:buClr>
              <a:buSzPts val="2200"/>
              <a:buFont typeface="Open Sans"/>
              <a:buChar char="●"/>
            </a:pPr>
            <a:r>
              <a:rPr lang="en-US" sz="2200" b="0" i="0" u="none" strike="noStrike" cap="none">
                <a:solidFill>
                  <a:srgbClr val="3F3F3F"/>
                </a:solidFill>
                <a:latin typeface="Open Sans"/>
                <a:ea typeface="Open Sans"/>
                <a:cs typeface="Open Sans"/>
                <a:sym typeface="Open Sans"/>
              </a:rPr>
              <a:t>DTR efficiently cleans up the unreferenced manifests and layers.</a:t>
            </a:r>
            <a:endParaRPr sz="1400" b="0" i="0" u="none" strike="noStrike" cap="none">
              <a:solidFill>
                <a:srgbClr val="3F3F3F"/>
              </a:solidFill>
              <a:latin typeface="Arial"/>
              <a:ea typeface="Arial"/>
              <a:cs typeface="Arial"/>
              <a:sym typeface="Arial"/>
            </a:endParaRPr>
          </a:p>
        </p:txBody>
      </p:sp>
      <p:sp>
        <p:nvSpPr>
          <p:cNvPr id="2075" name="Google Shape;2075;g78f8101544_2_172"/>
          <p:cNvSpPr/>
          <p:nvPr/>
        </p:nvSpPr>
        <p:spPr>
          <a:xfrm>
            <a:off x="1065601" y="6540113"/>
            <a:ext cx="4457700" cy="712200"/>
          </a:xfrm>
          <a:prstGeom prst="roundRect">
            <a:avLst>
              <a:gd name="adj" fmla="val 16667"/>
            </a:avLst>
          </a:prstGeom>
          <a:solidFill>
            <a:schemeClr val="accent1"/>
          </a:solidFill>
          <a:ln w="57150" cap="flat" cmpd="sng">
            <a:solidFill>
              <a:srgbClr val="9CC2E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chemeClr val="lt1"/>
                </a:solidFill>
                <a:latin typeface="Open Sans"/>
                <a:ea typeface="Open Sans"/>
                <a:cs typeface="Open Sans"/>
                <a:sym typeface="Open Sans"/>
              </a:rPr>
              <a:t>Image signing:</a:t>
            </a:r>
            <a:endParaRPr sz="1400" b="0" i="0" u="none" strike="noStrike" cap="none">
              <a:solidFill>
                <a:srgbClr val="000000"/>
              </a:solidFill>
              <a:latin typeface="Arial"/>
              <a:ea typeface="Arial"/>
              <a:cs typeface="Arial"/>
              <a:sym typeface="Arial"/>
            </a:endParaRPr>
          </a:p>
        </p:txBody>
      </p:sp>
      <p:sp>
        <p:nvSpPr>
          <p:cNvPr id="2076" name="Google Shape;2076;g78f8101544_2_172"/>
          <p:cNvSpPr/>
          <p:nvPr/>
        </p:nvSpPr>
        <p:spPr>
          <a:xfrm>
            <a:off x="1065602" y="7411019"/>
            <a:ext cx="13685100" cy="712200"/>
          </a:xfrm>
          <a:prstGeom prst="roundRect">
            <a:avLst>
              <a:gd name="adj" fmla="val 5953"/>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3F3F3F"/>
                </a:solidFill>
                <a:latin typeface="Open Sans"/>
                <a:ea typeface="Open Sans"/>
                <a:cs typeface="Open Sans"/>
                <a:sym typeface="Open Sans"/>
              </a:rPr>
              <a:t>DTR ships have built-in Notary that uses Docker Content Trust to sign and verify the images.</a:t>
            </a:r>
            <a:endParaRPr sz="1400" b="0" i="0" u="none" strike="noStrike" cap="none">
              <a:solidFill>
                <a:srgbClr val="3F3F3F"/>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31951</Words>
  <Application>Microsoft Office PowerPoint</Application>
  <PresentationFormat>Custom</PresentationFormat>
  <Paragraphs>3140</Paragraphs>
  <Slides>193</Slides>
  <Notes>193</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193</vt:i4>
      </vt:variant>
    </vt:vector>
  </HeadingPairs>
  <TitlesOfParts>
    <vt:vector size="202" baseType="lpstr">
      <vt:lpstr>Arial</vt:lpstr>
      <vt:lpstr>Calibri</vt:lpstr>
      <vt:lpstr>Open Sans ExtraBold</vt:lpstr>
      <vt:lpstr>Courier New</vt:lpstr>
      <vt:lpstr>Open Sans</vt:lpstr>
      <vt:lpstr>Digital Marketing</vt:lpstr>
      <vt:lpstr>Digital Marketing</vt:lpstr>
      <vt:lpstr>Digital Marketing</vt:lpstr>
      <vt:lpstr>Digital Marketing</vt:lpstr>
      <vt:lpstr>PowerPoint Presentation</vt:lpstr>
      <vt:lpstr>PowerPoint Presentation</vt:lpstr>
      <vt:lpstr>PowerPoint Presentation</vt:lpstr>
      <vt:lpstr>PowerPoint Presentation</vt:lpstr>
      <vt:lpstr>Docker Enterprise: Overview</vt:lpstr>
      <vt:lpstr>Docker Enterprise: Overview</vt:lpstr>
      <vt:lpstr>Docker Enterprise: Overview</vt:lpstr>
      <vt:lpstr>Docker Enterprise: Overview</vt:lpstr>
      <vt:lpstr>Docker Enterprise: Overview</vt:lpstr>
      <vt:lpstr>Docker Enterprise: Overview</vt:lpstr>
      <vt:lpstr>Docker Enterprise: Overview</vt:lpstr>
      <vt:lpstr>PowerPoint Presentation</vt:lpstr>
      <vt:lpstr>Docker Enterprise : Features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Installation</vt:lpstr>
      <vt:lpstr>Install Docker Enterprise</vt:lpstr>
      <vt:lpstr>PowerPoint Presentation</vt:lpstr>
      <vt:lpstr>Installation Using Package</vt:lpstr>
      <vt:lpstr>PowerPoint Presentation</vt:lpstr>
      <vt:lpstr>Uninstall</vt:lpstr>
      <vt:lpstr>PowerPoint Presentation</vt:lpstr>
      <vt:lpstr>Post-Installation Procedures</vt:lpstr>
      <vt:lpstr>PowerPoint Presentation</vt:lpstr>
      <vt:lpstr>UCP: Overview</vt:lpstr>
      <vt:lpstr>UCP: Architecture</vt:lpstr>
      <vt:lpstr>UCP: Architecture</vt:lpstr>
      <vt:lpstr>UCP: Architecture</vt:lpstr>
      <vt:lpstr>UCP: Architecture</vt:lpstr>
      <vt:lpstr>UCP: Architecture</vt:lpstr>
      <vt:lpstr>Interaction with UCP</vt:lpstr>
      <vt:lpstr>PowerPoint Presentation</vt:lpstr>
      <vt:lpstr>Installation</vt:lpstr>
      <vt:lpstr>Installation</vt:lpstr>
      <vt:lpstr>Installation</vt:lpstr>
      <vt:lpstr>Installation</vt:lpstr>
      <vt:lpstr>Installation</vt:lpstr>
      <vt:lpstr>PowerPoint Presentation</vt:lpstr>
      <vt:lpstr>Install Docker Universal Control Plane</vt:lpstr>
      <vt:lpstr>Installation</vt:lpstr>
      <vt:lpstr>PowerPoint Presentation</vt:lpstr>
      <vt:lpstr>Joining Manager Nodes</vt:lpstr>
      <vt:lpstr>Joining Manager Nodes</vt:lpstr>
      <vt:lpstr>PowerPoint Presentation</vt:lpstr>
      <vt:lpstr>High Availability</vt:lpstr>
      <vt:lpstr>High Availability</vt:lpstr>
      <vt:lpstr>PowerPoint Presentation</vt:lpstr>
      <vt:lpstr>Load Balancer</vt:lpstr>
      <vt:lpstr>Load Balancer</vt:lpstr>
      <vt:lpstr>Load Balancing UCP and DTR</vt:lpstr>
      <vt:lpstr>Configuring Load Balancer</vt:lpstr>
      <vt:lpstr>Deploying Load Balancer</vt:lpstr>
      <vt:lpstr>PowerPoint Presentation</vt:lpstr>
      <vt:lpstr>Deploy Swarm Service Using UCP</vt:lpstr>
      <vt:lpstr>PowerPoint Presentation</vt:lpstr>
      <vt:lpstr>Access Control</vt:lpstr>
      <vt:lpstr>Grant</vt:lpstr>
      <vt:lpstr>Grant</vt:lpstr>
      <vt:lpstr>Grant</vt:lpstr>
      <vt:lpstr>PowerPoint Presentation</vt:lpstr>
      <vt:lpstr>Subject</vt:lpstr>
      <vt:lpstr>PowerPoint Presentation</vt:lpstr>
      <vt:lpstr>Create and Manage Teams and Users</vt:lpstr>
      <vt:lpstr>PowerPoint Presentation</vt:lpstr>
      <vt:lpstr>PowerPoint Presentation</vt:lpstr>
      <vt:lpstr>PowerPoint Presentation</vt:lpstr>
      <vt:lpstr>PowerPoint Presentation</vt:lpstr>
      <vt:lpstr>Role</vt:lpstr>
      <vt:lpstr>PowerPoint Presentation</vt:lpstr>
      <vt:lpstr>PowerPoint Presentation</vt:lpstr>
      <vt:lpstr>PowerPoint Presentation</vt:lpstr>
      <vt:lpstr>Collection</vt:lpstr>
      <vt:lpstr>Collection</vt:lpstr>
      <vt:lpstr>Collection</vt:lpstr>
      <vt:lpstr>PowerPoint Presentation</vt:lpstr>
      <vt:lpstr>PowerPoint Presentation</vt:lpstr>
      <vt:lpstr>PowerPoint Presentation</vt:lpstr>
      <vt:lpstr>PowerPoint Presentation</vt:lpstr>
      <vt:lpstr>Service Deployment</vt:lpstr>
      <vt:lpstr>PowerPoint Presentation</vt:lpstr>
      <vt:lpstr>PowerPoint Presentation</vt:lpstr>
      <vt:lpstr>PowerPoint Presentation</vt:lpstr>
      <vt:lpstr>PowerPoint Presentation</vt:lpstr>
      <vt:lpstr>PowerPoint Presentation</vt:lpstr>
      <vt:lpstr>Grant Composition</vt:lpstr>
      <vt:lpstr>PowerPoint Presentation</vt:lpstr>
      <vt:lpstr>Docker Trusted Registry: Overview</vt:lpstr>
      <vt:lpstr>Docker Trusted Registry: Overview</vt:lpstr>
      <vt:lpstr>Docker Trusted Registry: Overview</vt:lpstr>
      <vt:lpstr>PowerPoint Presentation</vt:lpstr>
      <vt:lpstr>Architecture</vt:lpstr>
      <vt:lpstr>Architecture</vt:lpstr>
      <vt:lpstr>DTR Components</vt:lpstr>
      <vt:lpstr>PowerPoint Presentation</vt:lpstr>
      <vt:lpstr>Networks</vt:lpstr>
      <vt:lpstr>Volumes</vt:lpstr>
      <vt:lpstr>Image Storage</vt:lpstr>
      <vt:lpstr>PowerPoint Presentation</vt:lpstr>
      <vt:lpstr>PowerPoint Presentation</vt:lpstr>
      <vt:lpstr>Installation Requirements</vt:lpstr>
      <vt:lpstr>PowerPoint Presentation</vt:lpstr>
      <vt:lpstr>PowerPoint Presentation</vt:lpstr>
      <vt:lpstr>PowerPoint Presentation</vt:lpstr>
      <vt:lpstr>Install Docker Trusted Registry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High Availability</vt:lpstr>
      <vt:lpstr>DTR Failure Tolerance</vt:lpstr>
      <vt:lpstr>Sizing DTR Installation</vt:lpstr>
      <vt:lpstr>Add Replicas</vt:lpstr>
      <vt:lpstr>Remove Replicas</vt:lpstr>
      <vt:lpstr>PowerPoint Presentation</vt:lpstr>
      <vt:lpstr>Load Balancer</vt:lpstr>
      <vt:lpstr>Load Balancer</vt:lpstr>
      <vt:lpstr>Configure Load Balancer</vt:lpstr>
      <vt:lpstr>Health Check of Replicas</vt:lpstr>
      <vt:lpstr>Health Check of Replicas</vt:lpstr>
      <vt:lpstr>Load Balancer: Configuration and Deployment</vt:lpstr>
      <vt:lpstr>Load Balancer: Configuration and Deployment</vt:lpstr>
      <vt:lpstr>Load Balancer: Configuration and Deployment</vt:lpstr>
      <vt:lpstr>PowerPoint Presentation</vt:lpstr>
      <vt:lpstr>UCP: Backup</vt:lpstr>
      <vt:lpstr>UCP: Backup</vt:lpstr>
      <vt:lpstr>UCP: Backup</vt:lpstr>
      <vt:lpstr>UCP: Restore</vt:lpstr>
      <vt:lpstr>PowerPoint Presentation</vt:lpstr>
      <vt:lpstr>DTR: Backup</vt:lpstr>
      <vt:lpstr>DTR: Backup</vt:lpstr>
      <vt:lpstr>DTR: Restore</vt:lpstr>
      <vt:lpstr>PowerPoint Presentation</vt:lpstr>
      <vt:lpstr>UCP Disaster Recovery</vt:lpstr>
      <vt:lpstr>UCP Disaster Recovery</vt:lpstr>
      <vt:lpstr>DTR Disaster Recovery</vt:lpstr>
      <vt:lpstr>DTR Disaster Recovery</vt:lpstr>
      <vt:lpstr>DTR Disaster Recovery</vt:lpstr>
      <vt:lpstr>DTR Disaster Recovery</vt:lpstr>
      <vt:lpstr>DTR Disaster Recovery</vt:lpstr>
      <vt:lpstr>DTR Disaster Recovery</vt:lpstr>
      <vt:lpstr>PowerPoint Presentation</vt:lpstr>
      <vt:lpstr>Deployment Options</vt:lpstr>
      <vt:lpstr>Prerequisites</vt:lpstr>
      <vt:lpstr>Prerequisites</vt:lpstr>
      <vt:lpstr>Mediums and Configurations</vt:lpstr>
      <vt:lpstr>Docker for AWS</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Docker Enterprise Edition for AWS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Using UCP to Add Subjects and Use Shared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Ajay Pal Singh</dc:creator>
  <cp:lastModifiedBy>Ajay Pal Singh</cp:lastModifiedBy>
  <cp:revision>1</cp:revision>
  <dcterms:created xsi:type="dcterms:W3CDTF">2019-11-11T12:52:50Z</dcterms:created>
  <dcterms:modified xsi:type="dcterms:W3CDTF">2020-05-21T08:05:58Z</dcterms:modified>
</cp:coreProperties>
</file>